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3"/>
  </p:notesMasterIdLst>
  <p:handoutMasterIdLst>
    <p:handoutMasterId r:id="rId34"/>
  </p:handoutMasterIdLst>
  <p:sldIdLst>
    <p:sldId id="256" r:id="rId3"/>
    <p:sldId id="304" r:id="rId4"/>
    <p:sldId id="303" r:id="rId5"/>
    <p:sldId id="265" r:id="rId6"/>
    <p:sldId id="268" r:id="rId7"/>
    <p:sldId id="270" r:id="rId8"/>
    <p:sldId id="271" r:id="rId9"/>
    <p:sldId id="269" r:id="rId10"/>
    <p:sldId id="272" r:id="rId11"/>
    <p:sldId id="273" r:id="rId12"/>
    <p:sldId id="276" r:id="rId13"/>
    <p:sldId id="291" r:id="rId14"/>
    <p:sldId id="294" r:id="rId15"/>
    <p:sldId id="302" r:id="rId16"/>
    <p:sldId id="295" r:id="rId17"/>
    <p:sldId id="296" r:id="rId18"/>
    <p:sldId id="280" r:id="rId19"/>
    <p:sldId id="290" r:id="rId20"/>
    <p:sldId id="279" r:id="rId21"/>
    <p:sldId id="297" r:id="rId22"/>
    <p:sldId id="283" r:id="rId23"/>
    <p:sldId id="281" r:id="rId24"/>
    <p:sldId id="300" r:id="rId25"/>
    <p:sldId id="282" r:id="rId26"/>
    <p:sldId id="299" r:id="rId27"/>
    <p:sldId id="305" r:id="rId28"/>
    <p:sldId id="301" r:id="rId29"/>
    <p:sldId id="259" r:id="rId30"/>
    <p:sldId id="284" r:id="rId31"/>
    <p:sldId id="293" r:id="rId32"/>
  </p:sldIdLst>
  <p:sldSz cx="9144000" cy="6858000" type="screen4x3"/>
  <p:notesSz cx="7315200" cy="9601200"/>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holt" initials="g" lastIdx="1" clrIdx="0"/>
  <p:cmAuthor id="1" name="Kristen" initials="K" lastIdx="2" clrIdx="1"/>
  <p:cmAuthor id="2" name="gholt" initials="gh"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10" autoAdjust="0"/>
  </p:normalViewPr>
  <p:slideViewPr>
    <p:cSldViewPr snapToGrid="0">
      <p:cViewPr varScale="1">
        <p:scale>
          <a:sx n="81" d="100"/>
          <a:sy n="81" d="100"/>
        </p:scale>
        <p:origin x="-2484" y="-90"/>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3024"/>
        <p:guide pos="2304"/>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71121" y="81678"/>
            <a:ext cx="3241040" cy="488394"/>
          </a:xfrm>
          <a:prstGeom prst="rect">
            <a:avLst/>
          </a:prstGeom>
          <a:noFill/>
          <a:ln w="9525">
            <a:noFill/>
            <a:miter lim="800000"/>
            <a:headEnd/>
            <a:tailEnd/>
          </a:ln>
          <a:effectLst/>
        </p:spPr>
        <p:txBody>
          <a:bodyPr vert="horz" wrap="square" lIns="98497" tIns="49249" rIns="98497" bIns="49249" numCol="1" anchor="t" anchorCtr="0" compatLnSpc="1">
            <a:prstTxWarp prst="textNoShape">
              <a:avLst/>
            </a:prstTxWarp>
          </a:bodyPr>
          <a:lstStyle>
            <a:lvl1pPr defTabSz="985072">
              <a:defRPr sz="1300"/>
            </a:lvl1pPr>
          </a:lstStyle>
          <a:p>
            <a:r>
              <a:rPr lang="en-US"/>
              <a:t>Presentation Name</a:t>
            </a:r>
          </a:p>
        </p:txBody>
      </p:sp>
      <p:sp>
        <p:nvSpPr>
          <p:cNvPr id="3080" name="Rectangle 8"/>
          <p:cNvSpPr>
            <a:spLocks noGrp="1" noChangeArrowheads="1"/>
          </p:cNvSpPr>
          <p:nvPr>
            <p:ph type="dt" sz="quarter" idx="1"/>
          </p:nvPr>
        </p:nvSpPr>
        <p:spPr bwMode="auto">
          <a:xfrm>
            <a:off x="4009814" y="81678"/>
            <a:ext cx="3241040" cy="683419"/>
          </a:xfrm>
          <a:prstGeom prst="rect">
            <a:avLst/>
          </a:prstGeom>
          <a:noFill/>
          <a:ln w="9525">
            <a:noFill/>
            <a:miter lim="800000"/>
            <a:headEnd/>
            <a:tailEnd/>
          </a:ln>
          <a:effectLst/>
        </p:spPr>
        <p:txBody>
          <a:bodyPr vert="horz" wrap="square" lIns="98497" tIns="49249" rIns="98497" bIns="49249" numCol="1" anchor="t" anchorCtr="0" compatLnSpc="1">
            <a:prstTxWarp prst="textNoShape">
              <a:avLst/>
            </a:prstTxWarp>
          </a:bodyPr>
          <a:lstStyle>
            <a:lvl1pPr algn="r" defTabSz="985072">
              <a:defRPr sz="13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82974" y="9014460"/>
            <a:ext cx="3241040" cy="488395"/>
          </a:xfrm>
          <a:prstGeom prst="rect">
            <a:avLst/>
          </a:prstGeom>
          <a:noFill/>
          <a:ln w="9525">
            <a:noFill/>
            <a:miter lim="800000"/>
            <a:headEnd/>
            <a:tailEnd/>
          </a:ln>
          <a:effectLst/>
        </p:spPr>
        <p:txBody>
          <a:bodyPr vert="horz" wrap="square" lIns="98497" tIns="49249" rIns="98497" bIns="49249" numCol="1" anchor="b" anchorCtr="0" compatLnSpc="1">
            <a:prstTxWarp prst="textNoShape">
              <a:avLst/>
            </a:prstTxWarp>
          </a:bodyPr>
          <a:lstStyle>
            <a:lvl1pPr defTabSz="985072" eaLnBrk="0" hangingPunct="0">
              <a:defRPr sz="13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4064001" y="9112805"/>
            <a:ext cx="3241040" cy="488395"/>
          </a:xfrm>
          <a:prstGeom prst="rect">
            <a:avLst/>
          </a:prstGeom>
          <a:noFill/>
          <a:ln w="9525">
            <a:noFill/>
            <a:miter lim="800000"/>
            <a:headEnd/>
            <a:tailEnd/>
          </a:ln>
          <a:effectLst/>
        </p:spPr>
        <p:txBody>
          <a:bodyPr vert="horz" wrap="square" lIns="98497" tIns="49249" rIns="98497" bIns="49249" numCol="1" anchor="b" anchorCtr="0" compatLnSpc="1">
            <a:prstTxWarp prst="textNoShape">
              <a:avLst/>
            </a:prstTxWarp>
          </a:bodyPr>
          <a:lstStyle>
            <a:lvl1pPr algn="r" defTabSz="985072">
              <a:defRPr sz="1300"/>
            </a:lvl1pPr>
          </a:lstStyle>
          <a:p>
            <a:fld id="{AA6F666A-3503-4EB4-9796-FFB36F66CA10}" type="slidenum">
              <a:rPr lang="en-US"/>
              <a:pPr/>
              <a:t>‹#›</a:t>
            </a:fld>
            <a:endParaRPr lang="en-US"/>
          </a:p>
        </p:txBody>
      </p:sp>
    </p:spTree>
    <p:extLst>
      <p:ext uri="{BB962C8B-B14F-4D97-AF65-F5344CB8AC3E}">
        <p14:creationId xmlns:p14="http://schemas.microsoft.com/office/powerpoint/2010/main" val="787590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71121" y="81678"/>
            <a:ext cx="3241040" cy="488394"/>
          </a:xfrm>
          <a:prstGeom prst="rect">
            <a:avLst/>
          </a:prstGeom>
          <a:noFill/>
          <a:ln w="9525">
            <a:noFill/>
            <a:miter lim="800000"/>
            <a:headEnd/>
            <a:tailEnd/>
          </a:ln>
          <a:effectLst/>
        </p:spPr>
        <p:txBody>
          <a:bodyPr vert="horz" wrap="square" lIns="98497" tIns="49249" rIns="98497" bIns="49249" numCol="1" anchor="t" anchorCtr="0" compatLnSpc="1">
            <a:prstTxWarp prst="textNoShape">
              <a:avLst/>
            </a:prstTxWarp>
          </a:bodyPr>
          <a:lstStyle>
            <a:lvl1pPr defTabSz="985072">
              <a:defRPr sz="1300"/>
            </a:lvl1pPr>
          </a:lstStyle>
          <a:p>
            <a:r>
              <a:rPr lang="en-US"/>
              <a:t>Presentation Name</a:t>
            </a:r>
          </a:p>
        </p:txBody>
      </p:sp>
      <p:sp>
        <p:nvSpPr>
          <p:cNvPr id="10" name="Rectangle 8"/>
          <p:cNvSpPr>
            <a:spLocks noGrp="1" noChangeArrowheads="1"/>
          </p:cNvSpPr>
          <p:nvPr>
            <p:ph type="dt" sz="quarter" idx="1"/>
          </p:nvPr>
        </p:nvSpPr>
        <p:spPr bwMode="auto">
          <a:xfrm>
            <a:off x="4009814" y="81678"/>
            <a:ext cx="3241040" cy="683419"/>
          </a:xfrm>
          <a:prstGeom prst="rect">
            <a:avLst/>
          </a:prstGeom>
          <a:noFill/>
          <a:ln w="9525">
            <a:noFill/>
            <a:miter lim="800000"/>
            <a:headEnd/>
            <a:tailEnd/>
          </a:ln>
          <a:effectLst/>
        </p:spPr>
        <p:txBody>
          <a:bodyPr vert="horz" wrap="square" lIns="98497" tIns="49249" rIns="98497" bIns="49249" numCol="1" anchor="t" anchorCtr="0" compatLnSpc="1">
            <a:prstTxWarp prst="textNoShape">
              <a:avLst/>
            </a:prstTxWarp>
          </a:bodyPr>
          <a:lstStyle>
            <a:lvl1pPr algn="r" defTabSz="985072">
              <a:defRPr sz="13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82974" y="9014460"/>
            <a:ext cx="3241040" cy="488395"/>
          </a:xfrm>
          <a:prstGeom prst="rect">
            <a:avLst/>
          </a:prstGeom>
          <a:noFill/>
          <a:ln w="9525">
            <a:noFill/>
            <a:miter lim="800000"/>
            <a:headEnd/>
            <a:tailEnd/>
          </a:ln>
          <a:effectLst/>
        </p:spPr>
        <p:txBody>
          <a:bodyPr vert="horz" wrap="square" lIns="98497" tIns="49249" rIns="98497" bIns="49249" numCol="1" anchor="b" anchorCtr="0" compatLnSpc="1">
            <a:prstTxWarp prst="textNoShape">
              <a:avLst/>
            </a:prstTxWarp>
          </a:bodyPr>
          <a:lstStyle>
            <a:lvl1pPr defTabSz="985072" eaLnBrk="0" hangingPunct="0">
              <a:defRPr sz="13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4064001" y="9112805"/>
            <a:ext cx="3241040" cy="488395"/>
          </a:xfrm>
          <a:prstGeom prst="rect">
            <a:avLst/>
          </a:prstGeom>
          <a:noFill/>
          <a:ln w="9525">
            <a:noFill/>
            <a:miter lim="800000"/>
            <a:headEnd/>
            <a:tailEnd/>
          </a:ln>
          <a:effectLst/>
        </p:spPr>
        <p:txBody>
          <a:bodyPr vert="horz" wrap="square" lIns="98497" tIns="49249" rIns="98497" bIns="49249" numCol="1" anchor="b" anchorCtr="0" compatLnSpc="1">
            <a:prstTxWarp prst="textNoShape">
              <a:avLst/>
            </a:prstTxWarp>
          </a:bodyPr>
          <a:lstStyle>
            <a:lvl1pPr algn="r" defTabSz="985072">
              <a:defRPr sz="1300"/>
            </a:lvl1pPr>
          </a:lstStyle>
          <a:p>
            <a:fld id="{AA6F666A-3503-4EB4-9796-FFB36F66CA10}" type="slidenum">
              <a:rPr lang="en-US"/>
              <a:pPr/>
              <a:t>‹#›</a:t>
            </a:fld>
            <a:endParaRPr lang="en-US"/>
          </a:p>
        </p:txBody>
      </p:sp>
    </p:spTree>
    <p:extLst>
      <p:ext uri="{BB962C8B-B14F-4D97-AF65-F5344CB8AC3E}">
        <p14:creationId xmlns:p14="http://schemas.microsoft.com/office/powerpoint/2010/main" val="2421462688"/>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a:t>
            </a:fld>
            <a:endParaRPr lang="en-US"/>
          </a:p>
        </p:txBody>
      </p:sp>
    </p:spTree>
    <p:extLst>
      <p:ext uri="{BB962C8B-B14F-4D97-AF65-F5344CB8AC3E}">
        <p14:creationId xmlns:p14="http://schemas.microsoft.com/office/powerpoint/2010/main" val="657965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image</a:t>
            </a:r>
            <a:r>
              <a:rPr lang="en-US" baseline="0" dirty="0" smtClean="0"/>
              <a:t> is of </a:t>
            </a:r>
            <a:r>
              <a:rPr lang="en-US" dirty="0" smtClean="0"/>
              <a:t>historical</a:t>
            </a:r>
            <a:r>
              <a:rPr lang="en-US" baseline="0" dirty="0" smtClean="0"/>
              <a:t> airfoil shapes catalogued by N.A.C.A.</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Other examples of airfoils on an aircraft include the propeller and horizontal stabilizer. </a:t>
            </a:r>
            <a:r>
              <a:rPr lang="en-US" dirty="0" smtClean="0"/>
              <a:t>The concept</a:t>
            </a:r>
            <a:r>
              <a:rPr lang="en-US" baseline="0" dirty="0" smtClean="0"/>
              <a:t> of l</a:t>
            </a:r>
            <a:r>
              <a:rPr lang="en-US" dirty="0" smtClean="0"/>
              <a:t>ift is applied</a:t>
            </a:r>
            <a:r>
              <a:rPr lang="en-US" baseline="0" dirty="0" smtClean="0"/>
              <a:t> to other devices such as wind turbines and automobile exteriors. This will be explored later in the course.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a:t>
            </a:r>
            <a:r>
              <a:rPr lang="en-US" baseline="0" dirty="0" smtClean="0"/>
              <a:t> to develop the concept beginning with the cross section decreasing. Do not begin by illustrating that the fluid is squeezed because one will expect the pressure to increase. </a:t>
            </a:r>
          </a:p>
          <a:p>
            <a:r>
              <a:rPr lang="en-US" baseline="0" dirty="0" smtClean="0"/>
              <a:t> </a:t>
            </a:r>
            <a:endParaRPr lang="en-US" dirty="0" smtClean="0"/>
          </a:p>
          <a:p>
            <a:r>
              <a:rPr lang="en-US" dirty="0" smtClean="0"/>
              <a:t>The above example assumes that the fluid remains at the same temperature so that only pressure and volume change.</a:t>
            </a:r>
          </a:p>
          <a:p>
            <a:r>
              <a:rPr lang="en-US" dirty="0" smtClean="0"/>
              <a:t>The</a:t>
            </a:r>
            <a:r>
              <a:rPr lang="en-US" baseline="0" dirty="0" smtClean="0"/>
              <a:t> tube above is also known as a </a:t>
            </a:r>
            <a:r>
              <a:rPr lang="en-US" baseline="0" dirty="0" err="1" smtClean="0"/>
              <a:t>Venturi</a:t>
            </a:r>
            <a:r>
              <a:rPr lang="en-US" baseline="0" dirty="0" smtClean="0"/>
              <a:t>. It is the principle used in automobile carburetors. Modern automobiles are typically designed with fuel injection instead of carburetors.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animations require 3 clicks to advance to show as overlay of the water streams. This can be physically demonstrated</a:t>
            </a:r>
            <a:r>
              <a:rPr lang="en-US" baseline="0" dirty="0" smtClean="0"/>
              <a:t> to the students for more effect if your classroom has the appropriate facilities.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26</a:t>
            </a:fld>
            <a:endParaRPr lang="en-US"/>
          </a:p>
        </p:txBody>
      </p:sp>
    </p:spTree>
    <p:extLst>
      <p:ext uri="{BB962C8B-B14F-4D97-AF65-F5344CB8AC3E}">
        <p14:creationId xmlns:p14="http://schemas.microsoft.com/office/powerpoint/2010/main" val="319882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Static equilibrium means that there is no acceleration. The object stays at rest</a:t>
            </a:r>
            <a:r>
              <a:rPr lang="en-US" baseline="0" dirty="0" smtClean="0"/>
              <a:t> or </a:t>
            </a:r>
            <a:r>
              <a:rPr lang="en-US" dirty="0" smtClean="0"/>
              <a:t>continues at its same velocity if already</a:t>
            </a:r>
            <a:r>
              <a:rPr lang="en-US" baseline="0" dirty="0" smtClean="0"/>
              <a:t> </a:t>
            </a:r>
            <a:r>
              <a:rPr lang="en-US" baseline="0" smtClean="0"/>
              <a:t>in motion.</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Thrust is generated by various types of engines (i.e., propeller, turbine, ramjet, or rocket).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More information</a:t>
            </a:r>
            <a:r>
              <a:rPr lang="en-US" baseline="0" dirty="0" smtClean="0"/>
              <a:t> is available in </a:t>
            </a:r>
            <a:r>
              <a:rPr lang="en-US" sz="1200" i="1" dirty="0" smtClean="0"/>
              <a:t>Cessna 172: A Pilot’s Guide</a:t>
            </a:r>
            <a:r>
              <a:rPr lang="en-US" sz="1200" i="0" dirty="0" smtClean="0"/>
              <a:t>,</a:t>
            </a:r>
            <a:r>
              <a:rPr lang="en-US" sz="1200" i="0" baseline="0" dirty="0" smtClean="0"/>
              <a:t> which is</a:t>
            </a:r>
            <a:r>
              <a:rPr lang="en-US" sz="1200" dirty="0" smtClean="0"/>
              <a:t> cited</a:t>
            </a:r>
            <a:r>
              <a:rPr lang="en-US" sz="1200" baseline="0" dirty="0" smtClean="0"/>
              <a:t> in the references of this presentation.</a:t>
            </a:r>
            <a:endParaRPr lang="en-US" sz="1200"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Firewall in a light aircraft provides a stable reference point</a:t>
            </a:r>
            <a:r>
              <a:rPr lang="en-US" baseline="0" dirty="0" smtClean="0"/>
              <a:t> because it is one of the few structural components that is unlikely to be modified during the lifespan of the aircraft.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review of torque from the POE curriculum. This concept will be applied in the next slide.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14</a:t>
            </a:fld>
            <a:endParaRPr lang="en-US"/>
          </a:p>
        </p:txBody>
      </p:sp>
    </p:spTree>
    <p:extLst>
      <p:ext uri="{BB962C8B-B14F-4D97-AF65-F5344CB8AC3E}">
        <p14:creationId xmlns:p14="http://schemas.microsoft.com/office/powerpoint/2010/main" val="40038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Weight</a:t>
            </a:r>
            <a:r>
              <a:rPr lang="en-US" baseline="0" dirty="0" smtClean="0"/>
              <a:t> and balance calculations are the same as the torque concept learned in the POE curriculum. Moment is another term for torque. Torque is calculated by multiplying force applied at a right angle to distance from a pivot point. The force in this example is weight and arm is the distance between the pivot point and the force applied at a 90° angle. Note that in aviation operations the term weight is used in place of force as a specific force being considered for the weight and balance calculation. The term arm is used in place of distance as a specific distance being considered.</a:t>
            </a:r>
            <a:endParaRPr lang="en-US"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15</a:t>
            </a:fld>
            <a:endParaRPr lang="en-US"/>
          </a:p>
        </p:txBody>
      </p:sp>
    </p:spTree>
    <p:extLst>
      <p:ext uri="{BB962C8B-B14F-4D97-AF65-F5344CB8AC3E}">
        <p14:creationId xmlns:p14="http://schemas.microsoft.com/office/powerpoint/2010/main" val="190752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weight and balance chart from the manufacturer</a:t>
            </a:r>
            <a:r>
              <a:rPr lang="en-US" baseline="0" dirty="0" smtClean="0"/>
              <a:t> often found in a Pilot Operating Handbook (POH). The weight and moment must fall within these boundaries for the airplane to be controllable. If the center of gravity lies too far back, then the aircraft is inclined to pitch up, potentially entering a stall condition. If the center of gravity is too far forward, then the aircraft is inclined to pitch down.</a:t>
            </a:r>
          </a:p>
          <a:p>
            <a:endParaRPr lang="en-US" baseline="0" dirty="0" smtClean="0"/>
          </a:p>
          <a:p>
            <a:r>
              <a:rPr lang="en-US" baseline="0" dirty="0" smtClean="0"/>
              <a:t>A pilot and supporting ground crew, if applicable, need to perform several important tasks prior to flight. Weight and balance calculations and adjustments are performed by the pilot or supporting ground crew and verified by the pilot. If the ground crew performs this task, then the information is delivered to the pilot on a piece of paper prior to closing the main cabin door. You may have found yourself in the situation on a small commuter aircraft where the flight attendant asks for passengers to change seats. This is to adjust the weight and balance of the aircraft to a more ideal flight condition.</a:t>
            </a:r>
          </a:p>
          <a:p>
            <a:endParaRPr lang="en-US" baseline="0" dirty="0" smtClean="0"/>
          </a:p>
          <a:p>
            <a:r>
              <a:rPr lang="en-US" baseline="0" dirty="0" smtClean="0"/>
              <a:t>An advanced assignment could be to assign students a more advanced aircraft and then assign seats and position cargo for a safely loaded aircraft.</a:t>
            </a:r>
          </a:p>
          <a:p>
            <a:endParaRPr lang="en-US" baseline="0" dirty="0" smtClean="0"/>
          </a:p>
          <a:p>
            <a:r>
              <a:rPr lang="en-US" baseline="0" dirty="0" smtClean="0"/>
              <a:t>Note that </a:t>
            </a:r>
            <a:r>
              <a:rPr lang="en-US" sz="1200" kern="1200" dirty="0" smtClean="0">
                <a:solidFill>
                  <a:schemeClr val="tx1"/>
                </a:solidFill>
                <a:effectLst/>
                <a:latin typeface="Arial" charset="0"/>
                <a:ea typeface="+mn-ea"/>
                <a:cs typeface="+mn-cs"/>
              </a:rPr>
              <a:t>the change of slope in the upper limit of the graph is because the stability of the aircraft with respect to the weight distribution is more complex than a linear relationship such as applying a load to a wrench. This graph is the result of</a:t>
            </a:r>
            <a:r>
              <a:rPr lang="en-US" sz="1200" kern="1200" baseline="0" dirty="0" smtClean="0">
                <a:solidFill>
                  <a:schemeClr val="tx1"/>
                </a:solidFill>
                <a:effectLst/>
                <a:latin typeface="Arial" charset="0"/>
                <a:ea typeface="+mn-ea"/>
                <a:cs typeface="+mn-cs"/>
              </a:rPr>
              <a:t> extensive modeling and testing by aerospace engineers.</a:t>
            </a:r>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only for a short duration. As an aircraft ascends, the air becomes</a:t>
            </a:r>
            <a:r>
              <a:rPr lang="en-US" baseline="0" dirty="0" smtClean="0"/>
              <a:t> less dense, so lift decreases resulting in the aircraft no longer being in equilibrium.</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17</a:t>
            </a:fld>
            <a:endParaRPr lang="en-US"/>
          </a:p>
        </p:txBody>
      </p:sp>
    </p:spTree>
    <p:extLst>
      <p:ext uri="{BB962C8B-B14F-4D97-AF65-F5344CB8AC3E}">
        <p14:creationId xmlns:p14="http://schemas.microsoft.com/office/powerpoint/2010/main" val="1583099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7.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7.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3657601"/>
            <a:ext cx="7772400" cy="761999"/>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dirty="0" smtClean="0"/>
              <a:t>Forces of Flight and Stability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600200"/>
            <a:ext cx="3136900" cy="1092200"/>
          </a:xfrm>
          <a:prstGeom prst="rect">
            <a:avLst/>
          </a:prstGeom>
          <a:noFill/>
          <a:ln w="9525">
            <a:noFill/>
            <a:miter lim="800000"/>
            <a:headEnd/>
            <a:tailEnd/>
          </a:ln>
        </p:spPr>
      </p:pic>
      <p:sp>
        <p:nvSpPr>
          <p:cNvPr id="28" name="Right Arrow 27"/>
          <p:cNvSpPr/>
          <p:nvPr/>
        </p:nvSpPr>
        <p:spPr>
          <a:xfrm flipH="1">
            <a:off x="1752600" y="1981200"/>
            <a:ext cx="12954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Thrust</a:t>
            </a:r>
            <a:endParaRPr lang="en-US" dirty="0"/>
          </a:p>
        </p:txBody>
      </p:sp>
      <p:sp>
        <p:nvSpPr>
          <p:cNvPr id="11" name="Right Arrow 10"/>
          <p:cNvSpPr/>
          <p:nvPr/>
        </p:nvSpPr>
        <p:spPr>
          <a:xfrm>
            <a:off x="5791200" y="1981200"/>
            <a:ext cx="12954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Drag</a:t>
            </a:r>
            <a:endParaRPr lang="en-US" dirty="0"/>
          </a:p>
        </p:txBody>
      </p:sp>
      <p:sp>
        <p:nvSpPr>
          <p:cNvPr id="13" name="TextBox 12"/>
          <p:cNvSpPr txBox="1"/>
          <p:nvPr/>
        </p:nvSpPr>
        <p:spPr>
          <a:xfrm>
            <a:off x="533400" y="1066800"/>
            <a:ext cx="8610600" cy="584775"/>
          </a:xfrm>
          <a:prstGeom prst="rect">
            <a:avLst/>
          </a:prstGeom>
          <a:noFill/>
        </p:spPr>
        <p:txBody>
          <a:bodyPr wrap="square" rtlCol="0">
            <a:spAutoFit/>
          </a:bodyPr>
          <a:lstStyle/>
          <a:p>
            <a:r>
              <a:rPr lang="en-US" sz="3200" dirty="0" smtClean="0"/>
              <a:t>What occurs when </a:t>
            </a:r>
            <a:r>
              <a:rPr lang="en-US" sz="3200" dirty="0" smtClean="0">
                <a:solidFill>
                  <a:srgbClr val="C00000"/>
                </a:solidFill>
              </a:rPr>
              <a:t>thrust</a:t>
            </a:r>
            <a:r>
              <a:rPr lang="en-US" sz="3200" dirty="0" smtClean="0"/>
              <a:t> and </a:t>
            </a:r>
            <a:r>
              <a:rPr lang="en-US" sz="3200" dirty="0" smtClean="0">
                <a:solidFill>
                  <a:srgbClr val="C00000"/>
                </a:solidFill>
              </a:rPr>
              <a:t>drag</a:t>
            </a:r>
            <a:r>
              <a:rPr lang="en-US" sz="3200" dirty="0" smtClean="0"/>
              <a:t> are equal?</a:t>
            </a:r>
            <a:endParaRPr lang="en-US" sz="3200" dirty="0"/>
          </a:p>
        </p:txBody>
      </p:sp>
      <p:sp>
        <p:nvSpPr>
          <p:cNvPr id="14" name="TextBox 13"/>
          <p:cNvSpPr txBox="1"/>
          <p:nvPr/>
        </p:nvSpPr>
        <p:spPr>
          <a:xfrm>
            <a:off x="533400" y="2743200"/>
            <a:ext cx="7772400" cy="1077218"/>
          </a:xfrm>
          <a:prstGeom prst="rect">
            <a:avLst/>
          </a:prstGeom>
          <a:noFill/>
        </p:spPr>
        <p:txBody>
          <a:bodyPr wrap="square" rtlCol="0">
            <a:spAutoFit/>
          </a:bodyPr>
          <a:lstStyle/>
          <a:p>
            <a:r>
              <a:rPr lang="en-US" sz="3200" dirty="0" smtClean="0">
                <a:solidFill>
                  <a:srgbClr val="C00000"/>
                </a:solidFill>
              </a:rPr>
              <a:t>Equilibrium or zero net force, resulting in a constant velocity</a:t>
            </a:r>
            <a:endParaRPr lang="en-US" sz="3200" dirty="0">
              <a:solidFill>
                <a:srgbClr val="C00000"/>
              </a:solidFill>
            </a:endParaRPr>
          </a:p>
        </p:txBody>
      </p:sp>
      <p:sp>
        <p:nvSpPr>
          <p:cNvPr id="18" name="TextBox 17"/>
          <p:cNvSpPr txBox="1"/>
          <p:nvPr/>
        </p:nvSpPr>
        <p:spPr>
          <a:xfrm>
            <a:off x="561535" y="3869797"/>
            <a:ext cx="8153400" cy="584775"/>
          </a:xfrm>
          <a:prstGeom prst="rect">
            <a:avLst/>
          </a:prstGeom>
          <a:noFill/>
        </p:spPr>
        <p:txBody>
          <a:bodyPr wrap="square" rtlCol="0">
            <a:spAutoFit/>
          </a:bodyPr>
          <a:lstStyle/>
          <a:p>
            <a:r>
              <a:rPr lang="en-US" sz="3200" dirty="0" smtClean="0"/>
              <a:t>How do you increase acceleration?</a:t>
            </a:r>
            <a:endParaRPr lang="en-US" sz="3200" dirty="0"/>
          </a:p>
        </p:txBody>
      </p:sp>
      <p:sp>
        <p:nvSpPr>
          <p:cNvPr id="19" name="TextBox 18"/>
          <p:cNvSpPr txBox="1"/>
          <p:nvPr/>
        </p:nvSpPr>
        <p:spPr>
          <a:xfrm>
            <a:off x="565253" y="4535668"/>
            <a:ext cx="8534400" cy="1077218"/>
          </a:xfrm>
          <a:prstGeom prst="rect">
            <a:avLst/>
          </a:prstGeom>
          <a:noFill/>
        </p:spPr>
        <p:txBody>
          <a:bodyPr wrap="square" rtlCol="0">
            <a:spAutoFit/>
          </a:bodyPr>
          <a:lstStyle/>
          <a:p>
            <a:r>
              <a:rPr lang="en-US" sz="3200" dirty="0" smtClean="0">
                <a:solidFill>
                  <a:srgbClr val="C00000"/>
                </a:solidFill>
              </a:rPr>
              <a:t>Increase thrust, decrease drag, or decrease mass</a:t>
            </a:r>
            <a:endParaRPr lang="en-US" sz="3200" dirty="0">
              <a:solidFill>
                <a:srgbClr val="C00000"/>
              </a:solidFill>
            </a:endParaRPr>
          </a:p>
        </p:txBody>
      </p:sp>
      <p:grpSp>
        <p:nvGrpSpPr>
          <p:cNvPr id="25" name="Group 24"/>
          <p:cNvGrpSpPr/>
          <p:nvPr/>
        </p:nvGrpSpPr>
        <p:grpSpPr>
          <a:xfrm>
            <a:off x="2843823" y="5208768"/>
            <a:ext cx="6019800" cy="1092200"/>
            <a:chOff x="1371600" y="5486400"/>
            <a:chExt cx="6019800" cy="1092200"/>
          </a:xfrm>
        </p:grpSpPr>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486400"/>
              <a:ext cx="3136900" cy="1092200"/>
            </a:xfrm>
            <a:prstGeom prst="rect">
              <a:avLst/>
            </a:prstGeom>
            <a:noFill/>
            <a:ln w="9525">
              <a:noFill/>
              <a:miter lim="800000"/>
              <a:headEnd/>
              <a:tailEnd/>
            </a:ln>
          </p:spPr>
        </p:pic>
        <p:sp>
          <p:nvSpPr>
            <p:cNvPr id="21" name="Right Arrow 20"/>
            <p:cNvSpPr/>
            <p:nvPr/>
          </p:nvSpPr>
          <p:spPr>
            <a:xfrm flipH="1">
              <a:off x="1371600" y="5867400"/>
              <a:ext cx="19812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Thrust</a:t>
              </a:r>
              <a:endParaRPr lang="en-US" dirty="0"/>
            </a:p>
          </p:txBody>
        </p:sp>
        <p:sp>
          <p:nvSpPr>
            <p:cNvPr id="23" name="Right Arrow 22"/>
            <p:cNvSpPr/>
            <p:nvPr/>
          </p:nvSpPr>
          <p:spPr>
            <a:xfrm>
              <a:off x="6096000" y="5867400"/>
              <a:ext cx="12954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Drag</a:t>
              </a:r>
              <a:endParaRPr lang="en-US" dirty="0"/>
            </a:p>
          </p:txBody>
        </p:sp>
      </p:grpSp>
      <p:grpSp>
        <p:nvGrpSpPr>
          <p:cNvPr id="34" name="Group 33"/>
          <p:cNvGrpSpPr/>
          <p:nvPr/>
        </p:nvGrpSpPr>
        <p:grpSpPr>
          <a:xfrm>
            <a:off x="3377223" y="5205440"/>
            <a:ext cx="5105400" cy="1092200"/>
            <a:chOff x="3505200" y="4191000"/>
            <a:chExt cx="5105400" cy="1092200"/>
          </a:xfrm>
        </p:grpSpPr>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4191000"/>
              <a:ext cx="3136900" cy="1092200"/>
            </a:xfrm>
            <a:prstGeom prst="rect">
              <a:avLst/>
            </a:prstGeom>
            <a:noFill/>
            <a:ln w="9525">
              <a:noFill/>
              <a:miter lim="800000"/>
              <a:headEnd/>
              <a:tailEnd/>
            </a:ln>
          </p:spPr>
        </p:pic>
        <p:sp>
          <p:nvSpPr>
            <p:cNvPr id="32" name="Right Arrow 31"/>
            <p:cNvSpPr/>
            <p:nvPr/>
          </p:nvSpPr>
          <p:spPr>
            <a:xfrm flipH="1">
              <a:off x="3505200" y="4572000"/>
              <a:ext cx="1447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Thrust</a:t>
              </a:r>
              <a:endParaRPr lang="en-US" dirty="0"/>
            </a:p>
          </p:txBody>
        </p:sp>
        <p:sp>
          <p:nvSpPr>
            <p:cNvPr id="33" name="Right Arrow 32"/>
            <p:cNvSpPr/>
            <p:nvPr/>
          </p:nvSpPr>
          <p:spPr>
            <a:xfrm>
              <a:off x="7696200" y="4572000"/>
              <a:ext cx="9144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Drag</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35" presetClass="path" presetSubtype="0" accel="50000" decel="50000" fill="hold" nodeType="withEffect">
                                  <p:stCondLst>
                                    <p:cond delay="0"/>
                                  </p:stCondLst>
                                  <p:childTnLst>
                                    <p:animMotion origin="layout" path="M 0 0  L -0.25 0  E" pathEditMode="relative" ptsTypes="">
                                      <p:cBhvr>
                                        <p:cTn id="18" dur="2000" fill="hold"/>
                                        <p:tgtEl>
                                          <p:spTgt spid="2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35" presetClass="path" presetSubtype="0" accel="50000" decel="50000" fill="hold" nodeType="withEffect">
                                  <p:stCondLst>
                                    <p:cond delay="0"/>
                                  </p:stCondLst>
                                  <p:childTnLst>
                                    <p:animMotion origin="layout" path="M 0 0  L -0.25 0  E" pathEditMode="relative" ptsTypes="">
                                      <p:cBhvr>
                                        <p:cTn id="26"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2" name="TextBox 11"/>
          <p:cNvSpPr txBox="1"/>
          <p:nvPr/>
        </p:nvSpPr>
        <p:spPr>
          <a:xfrm>
            <a:off x="609600" y="1066800"/>
            <a:ext cx="8154572" cy="584775"/>
          </a:xfrm>
          <a:prstGeom prst="rect">
            <a:avLst/>
          </a:prstGeom>
          <a:noFill/>
        </p:spPr>
        <p:txBody>
          <a:bodyPr wrap="square" rtlCol="0">
            <a:spAutoFit/>
          </a:bodyPr>
          <a:lstStyle/>
          <a:p>
            <a:r>
              <a:rPr lang="en-US" sz="3200" dirty="0" smtClean="0"/>
              <a:t>What additional forces act on an aircraft?</a:t>
            </a:r>
            <a:endParaRPr lang="en-US" sz="3200" dirty="0"/>
          </a:p>
        </p:txBody>
      </p:sp>
      <p:grpSp>
        <p:nvGrpSpPr>
          <p:cNvPr id="15" name="Group 14"/>
          <p:cNvGrpSpPr/>
          <p:nvPr/>
        </p:nvGrpSpPr>
        <p:grpSpPr>
          <a:xfrm>
            <a:off x="3062068" y="3048000"/>
            <a:ext cx="3136900" cy="2133600"/>
            <a:chOff x="3048000" y="3048000"/>
            <a:chExt cx="3136900" cy="213360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048000"/>
              <a:ext cx="3136900" cy="1092200"/>
            </a:xfrm>
            <a:prstGeom prst="rect">
              <a:avLst/>
            </a:prstGeom>
            <a:noFill/>
            <a:ln w="9525">
              <a:noFill/>
              <a:miter lim="800000"/>
              <a:headEnd/>
              <a:tailEnd/>
            </a:ln>
          </p:spPr>
        </p:pic>
        <p:sp>
          <p:nvSpPr>
            <p:cNvPr id="8" name="Right Arrow 7"/>
            <p:cNvSpPr/>
            <p:nvPr/>
          </p:nvSpPr>
          <p:spPr>
            <a:xfrm rot="5400000">
              <a:off x="3467100" y="4381500"/>
              <a:ext cx="1143000" cy="4572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Weight</a:t>
              </a:r>
              <a:endParaRPr lang="en-US" dirty="0"/>
            </a:p>
          </p:txBody>
        </p:sp>
      </p:grpSp>
      <p:sp>
        <p:nvSpPr>
          <p:cNvPr id="13" name="TextBox 12"/>
          <p:cNvSpPr txBox="1"/>
          <p:nvPr/>
        </p:nvSpPr>
        <p:spPr>
          <a:xfrm>
            <a:off x="1143000" y="1752600"/>
            <a:ext cx="1524000" cy="584775"/>
          </a:xfrm>
          <a:prstGeom prst="rect">
            <a:avLst/>
          </a:prstGeom>
          <a:noFill/>
        </p:spPr>
        <p:txBody>
          <a:bodyPr wrap="square" rtlCol="0">
            <a:spAutoFit/>
          </a:bodyPr>
          <a:lstStyle/>
          <a:p>
            <a:r>
              <a:rPr lang="en-US" sz="3200" dirty="0" smtClean="0">
                <a:solidFill>
                  <a:srgbClr val="C00000"/>
                </a:solidFill>
              </a:rPr>
              <a:t>Weight</a:t>
            </a:r>
            <a:endParaRPr lang="en-US" sz="3200" dirty="0">
              <a:solidFill>
                <a:srgbClr val="C00000"/>
              </a:solidFill>
            </a:endParaRPr>
          </a:p>
        </p:txBody>
      </p:sp>
      <p:sp>
        <p:nvSpPr>
          <p:cNvPr id="14" name="TextBox 13"/>
          <p:cNvSpPr txBox="1"/>
          <p:nvPr/>
        </p:nvSpPr>
        <p:spPr>
          <a:xfrm>
            <a:off x="1600200" y="2362200"/>
            <a:ext cx="4800600" cy="584775"/>
          </a:xfrm>
          <a:prstGeom prst="rect">
            <a:avLst/>
          </a:prstGeom>
          <a:noFill/>
        </p:spPr>
        <p:txBody>
          <a:bodyPr wrap="square" rtlCol="0">
            <a:spAutoFit/>
          </a:bodyPr>
          <a:lstStyle/>
          <a:p>
            <a:r>
              <a:rPr lang="en-US" sz="3200" dirty="0" smtClean="0"/>
              <a:t>Downward pull of gravity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4.95837E-6 L -3.61111E-6 0.21832 " pathEditMode="relative" rAng="0" ptsTypes="AA">
                                      <p:cBhvr>
                                        <p:cTn id="6" dur="2000" fill="hold"/>
                                        <p:tgtEl>
                                          <p:spTgt spid="15"/>
                                        </p:tgtEl>
                                        <p:attrNameLst>
                                          <p:attrName>ppt_x</p:attrName>
                                          <p:attrName>ppt_y</p:attrName>
                                        </p:attrNameLst>
                                      </p:cBhvr>
                                      <p:rCtr x="0" y="1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Weight and Balance</a:t>
            </a:r>
            <a:endParaRPr lang="en-US" sz="4000" dirty="0"/>
          </a:p>
        </p:txBody>
      </p:sp>
      <p:sp>
        <p:nvSpPr>
          <p:cNvPr id="15" name="Content Placeholder 14"/>
          <p:cNvSpPr>
            <a:spLocks noGrp="1"/>
          </p:cNvSpPr>
          <p:nvPr>
            <p:ph idx="1"/>
          </p:nvPr>
        </p:nvSpPr>
        <p:spPr/>
        <p:txBody>
          <a:bodyPr/>
          <a:lstStyle/>
          <a:p>
            <a:r>
              <a:rPr lang="en-US" dirty="0" smtClean="0"/>
              <a:t>Center of gravity must be located within a manufacturer’s determined range</a:t>
            </a:r>
          </a:p>
          <a:p>
            <a:r>
              <a:rPr lang="en-US" dirty="0" smtClean="0"/>
              <a:t>Inside the range, aircraft is controllable</a:t>
            </a:r>
          </a:p>
          <a:p>
            <a:r>
              <a:rPr lang="en-US" dirty="0" smtClean="0"/>
              <a:t>Outside the range, aircraft is unsafe</a:t>
            </a:r>
          </a:p>
          <a:p>
            <a:r>
              <a:rPr lang="en-US" dirty="0" smtClean="0"/>
              <a:t>Must calculate and adjust weight pre-flight</a:t>
            </a:r>
            <a:endParaRPr lang="en-US" dirty="0"/>
          </a:p>
        </p:txBody>
      </p:sp>
      <p:pic>
        <p:nvPicPr>
          <p:cNvPr id="6" name="Picture 23" descr="CG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2574" y="189052"/>
            <a:ext cx="914400" cy="914400"/>
          </a:xfrm>
          <a:prstGeom prst="rect">
            <a:avLst/>
          </a:prstGeom>
          <a:noFill/>
        </p:spPr>
      </p:pic>
      <p:grpSp>
        <p:nvGrpSpPr>
          <p:cNvPr id="16" name="Group 15"/>
          <p:cNvGrpSpPr/>
          <p:nvPr/>
        </p:nvGrpSpPr>
        <p:grpSpPr>
          <a:xfrm>
            <a:off x="1533378" y="4164037"/>
            <a:ext cx="7610622" cy="2693963"/>
            <a:chOff x="1533378" y="4164037"/>
            <a:chExt cx="7610622" cy="2693963"/>
          </a:xfrm>
        </p:grpSpPr>
        <p:pic>
          <p:nvPicPr>
            <p:cNvPr id="1026" name="Picture 2" descr="C:\Users\gholt\Documents\PLTW\AeroSpace_Rewrite\AE File Structure_Edit me!!!!!!!!!!!\AE_FT2010\JeppesenImages_Purchased\Jeppesen Private Pilot_Image CD\PV-08-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3378" y="4164037"/>
              <a:ext cx="6696222" cy="2461846"/>
            </a:xfrm>
            <a:prstGeom prst="rect">
              <a:avLst/>
            </a:prstGeom>
            <a:noFill/>
          </p:spPr>
        </p:pic>
        <p:pic>
          <p:nvPicPr>
            <p:cNvPr id="1027" name="Picture 3" descr="C:\Users\gholt\Documents\PLTW\AeroSpace_Rewrite\AE File Structure_Edit me!!!!!!!!!!!\AE_FT2010\JeppesenImages_Purchased\Jeppesen Private Pilot_Image CD\PV-08-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1145" y="6227030"/>
              <a:ext cx="3502855" cy="63097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Weight and Balance</a:t>
            </a:r>
            <a:endParaRPr lang="en-US" sz="4000" dirty="0"/>
          </a:p>
        </p:txBody>
      </p:sp>
      <p:pic>
        <p:nvPicPr>
          <p:cNvPr id="6" name="Picture 23" descr="CG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04799"/>
            <a:ext cx="914400" cy="914400"/>
          </a:xfrm>
          <a:prstGeom prst="rect">
            <a:avLst/>
          </a:prstGeom>
          <a:noFill/>
        </p:spPr>
      </p:pic>
      <p:pic>
        <p:nvPicPr>
          <p:cNvPr id="1026" name="Picture 2" descr="C:\Users\gholt\Documents\PLTW\AeroSpace_Rewrite\AE File Structure_Edit me!!!!!!!!!!!\AE_FT2010\JeppesenImages_Purchased\Jeppesen Private Pilot_Image CD\PV-08-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2191" y="2307102"/>
            <a:ext cx="5092504" cy="1871003"/>
          </a:xfrm>
          <a:prstGeom prst="rect">
            <a:avLst/>
          </a:prstGeom>
          <a:noFill/>
        </p:spPr>
      </p:pic>
      <p:pic>
        <p:nvPicPr>
          <p:cNvPr id="1027" name="Picture 3" descr="C:\Users\gholt\Documents\PLTW\AeroSpace_Rewrite\AE File Structure_Edit me!!!!!!!!!!!\AE_FT2010\JeppesenImages_Purchased\Jeppesen Private Pilot_Image CD\PV-08-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1145" y="6227030"/>
            <a:ext cx="3502855" cy="630970"/>
          </a:xfrm>
          <a:prstGeom prst="rect">
            <a:avLst/>
          </a:prstGeom>
          <a:noFill/>
        </p:spPr>
      </p:pic>
      <p:sp>
        <p:nvSpPr>
          <p:cNvPr id="9" name="Text Box 16"/>
          <p:cNvSpPr txBox="1">
            <a:spLocks noChangeArrowheads="1"/>
          </p:cNvSpPr>
          <p:nvPr/>
        </p:nvSpPr>
        <p:spPr bwMode="auto">
          <a:xfrm>
            <a:off x="1140731" y="1805379"/>
            <a:ext cx="4495141" cy="461665"/>
          </a:xfrm>
          <a:prstGeom prst="rect">
            <a:avLst/>
          </a:prstGeom>
          <a:noFill/>
          <a:ln w="9525">
            <a:noFill/>
            <a:miter lim="800000"/>
            <a:headEnd/>
            <a:tailEnd/>
          </a:ln>
          <a:effectLst/>
        </p:spPr>
        <p:txBody>
          <a:bodyPr wrap="none">
            <a:spAutoFit/>
          </a:bodyPr>
          <a:lstStyle/>
          <a:p>
            <a:r>
              <a:rPr lang="en-US" sz="2400" dirty="0" smtClean="0"/>
              <a:t>Datum is at front face of firewall</a:t>
            </a:r>
            <a:endParaRPr lang="en-US" sz="2400" dirty="0"/>
          </a:p>
        </p:txBody>
      </p:sp>
      <p:sp>
        <p:nvSpPr>
          <p:cNvPr id="10" name="Text Box 16"/>
          <p:cNvSpPr txBox="1">
            <a:spLocks noChangeArrowheads="1"/>
          </p:cNvSpPr>
          <p:nvPr/>
        </p:nvSpPr>
        <p:spPr bwMode="auto">
          <a:xfrm>
            <a:off x="617882" y="1338801"/>
            <a:ext cx="4481355" cy="461665"/>
          </a:xfrm>
          <a:prstGeom prst="rect">
            <a:avLst/>
          </a:prstGeom>
          <a:noFill/>
          <a:ln w="9525">
            <a:noFill/>
            <a:miter lim="800000"/>
            <a:headEnd/>
            <a:tailEnd/>
          </a:ln>
          <a:effectLst/>
        </p:spPr>
        <p:txBody>
          <a:bodyPr wrap="none">
            <a:spAutoFit/>
          </a:bodyPr>
          <a:lstStyle/>
          <a:p>
            <a:r>
              <a:rPr lang="en-US" sz="2400" dirty="0" smtClean="0"/>
              <a:t>A stable reference point is used</a:t>
            </a:r>
            <a:endParaRPr lang="en-US" sz="2400" dirty="0"/>
          </a:p>
        </p:txBody>
      </p:sp>
      <p:sp>
        <p:nvSpPr>
          <p:cNvPr id="12" name="Text Box 16"/>
          <p:cNvSpPr txBox="1">
            <a:spLocks noChangeArrowheads="1"/>
          </p:cNvSpPr>
          <p:nvPr/>
        </p:nvSpPr>
        <p:spPr bwMode="auto">
          <a:xfrm>
            <a:off x="474861" y="4164062"/>
            <a:ext cx="7012241" cy="461665"/>
          </a:xfrm>
          <a:prstGeom prst="rect">
            <a:avLst/>
          </a:prstGeom>
          <a:noFill/>
          <a:ln w="9525">
            <a:noFill/>
            <a:miter lim="800000"/>
            <a:headEnd/>
            <a:tailEnd/>
          </a:ln>
          <a:effectLst/>
        </p:spPr>
        <p:txBody>
          <a:bodyPr wrap="none">
            <a:spAutoFit/>
          </a:bodyPr>
          <a:lstStyle/>
          <a:p>
            <a:r>
              <a:rPr lang="en-US" sz="2400" dirty="0" smtClean="0"/>
              <a:t>Total weight onboard and its location is calculated</a:t>
            </a:r>
            <a:endParaRPr lang="en-US" sz="2400" dirty="0"/>
          </a:p>
        </p:txBody>
      </p:sp>
      <p:sp>
        <p:nvSpPr>
          <p:cNvPr id="13" name="Text Box 16"/>
          <p:cNvSpPr txBox="1">
            <a:spLocks noChangeArrowheads="1"/>
          </p:cNvSpPr>
          <p:nvPr/>
        </p:nvSpPr>
        <p:spPr bwMode="auto">
          <a:xfrm>
            <a:off x="1027033" y="5066678"/>
            <a:ext cx="3626314" cy="1569660"/>
          </a:xfrm>
          <a:prstGeom prst="rect">
            <a:avLst/>
          </a:prstGeom>
          <a:noFill/>
          <a:ln w="9525">
            <a:noFill/>
            <a:miter lim="800000"/>
            <a:headEnd/>
            <a:tailEnd/>
          </a:ln>
          <a:effectLst/>
        </p:spPr>
        <p:txBody>
          <a:bodyPr wrap="none">
            <a:spAutoFit/>
          </a:bodyPr>
          <a:lstStyle/>
          <a:p>
            <a:r>
              <a:rPr lang="en-US" sz="2400" dirty="0" smtClean="0">
                <a:solidFill>
                  <a:srgbClr val="FF0000"/>
                </a:solidFill>
              </a:rPr>
              <a:t>Weight of aircraft</a:t>
            </a:r>
          </a:p>
          <a:p>
            <a:r>
              <a:rPr lang="en-US" sz="2400" dirty="0" smtClean="0">
                <a:solidFill>
                  <a:srgbClr val="FF0000"/>
                </a:solidFill>
              </a:rPr>
              <a:t>Pilot(s) and passenger(s)</a:t>
            </a:r>
          </a:p>
          <a:p>
            <a:r>
              <a:rPr lang="en-US" sz="2400" dirty="0" smtClean="0">
                <a:solidFill>
                  <a:srgbClr val="FF0000"/>
                </a:solidFill>
              </a:rPr>
              <a:t>Cargo</a:t>
            </a:r>
          </a:p>
          <a:p>
            <a:r>
              <a:rPr lang="en-US" sz="2400" dirty="0" smtClean="0">
                <a:solidFill>
                  <a:srgbClr val="FF0000"/>
                </a:solidFill>
              </a:rPr>
              <a:t>Fuel</a:t>
            </a:r>
            <a:endParaRPr lang="en-US" sz="2400" dirty="0">
              <a:solidFill>
                <a:srgbClr val="FF0000"/>
              </a:solidFill>
            </a:endParaRPr>
          </a:p>
        </p:txBody>
      </p:sp>
      <p:sp>
        <p:nvSpPr>
          <p:cNvPr id="14" name="Text Box 16"/>
          <p:cNvSpPr txBox="1">
            <a:spLocks noChangeArrowheads="1"/>
          </p:cNvSpPr>
          <p:nvPr/>
        </p:nvSpPr>
        <p:spPr bwMode="auto">
          <a:xfrm>
            <a:off x="476788" y="4617402"/>
            <a:ext cx="4993675" cy="461665"/>
          </a:xfrm>
          <a:prstGeom prst="rect">
            <a:avLst/>
          </a:prstGeom>
          <a:noFill/>
          <a:ln w="9525">
            <a:noFill/>
            <a:miter lim="800000"/>
            <a:headEnd/>
            <a:tailEnd/>
          </a:ln>
          <a:effectLst/>
        </p:spPr>
        <p:txBody>
          <a:bodyPr wrap="none">
            <a:spAutoFit/>
          </a:bodyPr>
          <a:lstStyle/>
          <a:p>
            <a:r>
              <a:rPr lang="en-US" sz="2400" dirty="0" smtClean="0"/>
              <a:t>What weight comprises an aircraft?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 Review</a:t>
            </a:r>
          </a:p>
        </p:txBody>
      </p:sp>
      <p:sp>
        <p:nvSpPr>
          <p:cNvPr id="4" name="Rectangle 2"/>
          <p:cNvSpPr txBox="1">
            <a:spLocks noChangeArrowheads="1"/>
          </p:cNvSpPr>
          <p:nvPr/>
        </p:nvSpPr>
        <p:spPr bwMode="auto">
          <a:xfrm>
            <a:off x="187325" y="2012950"/>
            <a:ext cx="8956675" cy="1535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90000"/>
              </a:lnSpc>
              <a:buNone/>
            </a:pPr>
            <a:r>
              <a:rPr lang="en-US" dirty="0" smtClean="0"/>
              <a:t>Distance (d) is called the moment arm. It must be measured </a:t>
            </a:r>
            <a:r>
              <a:rPr lang="en-US" b="1" dirty="0" smtClean="0"/>
              <a:t>perpendicular</a:t>
            </a:r>
            <a:r>
              <a:rPr lang="en-US" dirty="0" smtClean="0"/>
              <a:t> to the line of action of the force. </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75" y="4981575"/>
            <a:ext cx="2505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6996113" y="4997450"/>
            <a:ext cx="1984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Line of Action</a:t>
            </a: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0513" y="3856038"/>
            <a:ext cx="28575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p:cNvGrpSpPr>
            <a:grpSpLocks/>
          </p:cNvGrpSpPr>
          <p:nvPr/>
        </p:nvGrpSpPr>
        <p:grpSpPr bwMode="auto">
          <a:xfrm>
            <a:off x="6719888" y="4589463"/>
            <a:ext cx="354012" cy="1073150"/>
            <a:chOff x="3934" y="2914"/>
            <a:chExt cx="223" cy="676"/>
          </a:xfrm>
        </p:grpSpPr>
        <p:sp>
          <p:nvSpPr>
            <p:cNvPr id="9" name="Line 9"/>
            <p:cNvSpPr>
              <a:spLocks noChangeShapeType="1"/>
            </p:cNvSpPr>
            <p:nvPr/>
          </p:nvSpPr>
          <p:spPr bwMode="auto">
            <a:xfrm>
              <a:off x="4038" y="2914"/>
              <a:ext cx="0" cy="449"/>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Text Box 10"/>
            <p:cNvSpPr txBox="1">
              <a:spLocks noChangeArrowheads="1"/>
            </p:cNvSpPr>
            <p:nvPr/>
          </p:nvSpPr>
          <p:spPr bwMode="auto">
            <a:xfrm>
              <a:off x="3934" y="3359"/>
              <a:ext cx="2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F</a:t>
              </a:r>
            </a:p>
          </p:txBody>
        </p:sp>
      </p:grpSp>
      <p:sp>
        <p:nvSpPr>
          <p:cNvPr id="11" name="Line 6"/>
          <p:cNvSpPr>
            <a:spLocks noChangeShapeType="1"/>
          </p:cNvSpPr>
          <p:nvPr/>
        </p:nvSpPr>
        <p:spPr bwMode="auto">
          <a:xfrm flipV="1">
            <a:off x="6859588" y="5238750"/>
            <a:ext cx="9525" cy="1465263"/>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p:cNvSpPr>
            <a:spLocks noChangeShapeType="1"/>
          </p:cNvSpPr>
          <p:nvPr/>
        </p:nvSpPr>
        <p:spPr bwMode="auto">
          <a:xfrm>
            <a:off x="4332288" y="4511675"/>
            <a:ext cx="0" cy="1143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Oval 13"/>
          <p:cNvSpPr>
            <a:spLocks noChangeArrowheads="1"/>
          </p:cNvSpPr>
          <p:nvPr/>
        </p:nvSpPr>
        <p:spPr bwMode="auto">
          <a:xfrm>
            <a:off x="4297363" y="4421188"/>
            <a:ext cx="74612" cy="88900"/>
          </a:xfrm>
          <a:prstGeom prst="ellipse">
            <a:avLst/>
          </a:prstGeom>
          <a:solidFill>
            <a:srgbClr val="000000"/>
          </a:solidFill>
          <a:ln w="9525">
            <a:solidFill>
              <a:schemeClr val="tx1"/>
            </a:solidFill>
            <a:round/>
            <a:headEnd/>
            <a:tailEnd/>
          </a:ln>
        </p:spPr>
        <p:txBody>
          <a:bodyPr wrap="none" anchor="ctr"/>
          <a:lstStyle/>
          <a:p>
            <a:endParaRPr lang="en-US"/>
          </a:p>
        </p:txBody>
      </p:sp>
      <p:sp>
        <p:nvSpPr>
          <p:cNvPr id="14" name="Text Box 14"/>
          <p:cNvSpPr txBox="1">
            <a:spLocks noChangeArrowheads="1"/>
          </p:cNvSpPr>
          <p:nvPr/>
        </p:nvSpPr>
        <p:spPr bwMode="auto">
          <a:xfrm>
            <a:off x="3022600" y="4178300"/>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Point of Rotation</a:t>
            </a:r>
          </a:p>
        </p:txBody>
      </p:sp>
      <p:sp>
        <p:nvSpPr>
          <p:cNvPr id="15" name="Line 15"/>
          <p:cNvSpPr>
            <a:spLocks noChangeShapeType="1"/>
          </p:cNvSpPr>
          <p:nvPr/>
        </p:nvSpPr>
        <p:spPr bwMode="auto">
          <a:xfrm>
            <a:off x="4337050" y="5194300"/>
            <a:ext cx="2520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16"/>
          <p:cNvSpPr txBox="1">
            <a:spLocks noChangeArrowheads="1"/>
          </p:cNvSpPr>
          <p:nvPr/>
        </p:nvSpPr>
        <p:spPr bwMode="auto">
          <a:xfrm>
            <a:off x="5422900" y="4991100"/>
            <a:ext cx="3302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a:t>
            </a:r>
          </a:p>
        </p:txBody>
      </p:sp>
      <p:sp>
        <p:nvSpPr>
          <p:cNvPr id="17" name="Rectangle 17"/>
          <p:cNvSpPr>
            <a:spLocks noChangeArrowheads="1"/>
          </p:cNvSpPr>
          <p:nvPr/>
        </p:nvSpPr>
        <p:spPr bwMode="auto">
          <a:xfrm>
            <a:off x="856114" y="977900"/>
            <a:ext cx="2018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t>Moment </a:t>
            </a:r>
            <a:r>
              <a:rPr lang="en-US" sz="3200" dirty="0" smtClean="0"/>
              <a:t>=</a:t>
            </a:r>
            <a:endParaRPr lang="en-US" sz="3200" dirty="0"/>
          </a:p>
        </p:txBody>
      </p:sp>
      <p:sp>
        <p:nvSpPr>
          <p:cNvPr id="18" name="Rectangle 18"/>
          <p:cNvSpPr>
            <a:spLocks noChangeArrowheads="1"/>
          </p:cNvSpPr>
          <p:nvPr/>
        </p:nvSpPr>
        <p:spPr bwMode="auto">
          <a:xfrm>
            <a:off x="2772558" y="977900"/>
            <a:ext cx="31438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t>Force </a:t>
            </a:r>
            <a:r>
              <a:rPr lang="en-US" sz="3200" dirty="0" smtClean="0"/>
              <a:t>(distance)</a:t>
            </a:r>
            <a:endParaRPr lang="en-US" sz="3200" dirty="0"/>
          </a:p>
        </p:txBody>
      </p:sp>
    </p:spTree>
    <p:extLst>
      <p:ext uri="{BB962C8B-B14F-4D97-AF65-F5344CB8AC3E}">
        <p14:creationId xmlns:p14="http://schemas.microsoft.com/office/powerpoint/2010/main" val="246050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64" presetClass="path" presetSubtype="0" accel="50000" decel="50000" fill="hold" grpId="1" nodeType="withEffect">
                                  <p:stCondLst>
                                    <p:cond delay="0"/>
                                  </p:stCondLst>
                                  <p:childTnLst>
                                    <p:animMotion origin="layout" path="M 0.00209 0.1294 L 0.00209 -0.20393 " pathEditMode="relative" rAng="0" ptsTypes="AA">
                                      <p:cBhvr>
                                        <p:cTn id="28" dur="2000" fill="hold"/>
                                        <p:tgtEl>
                                          <p:spTgt spid="11"/>
                                        </p:tgtEl>
                                        <p:attrNameLst>
                                          <p:attrName>ppt_x</p:attrName>
                                          <p:attrName>ppt_y</p:attrName>
                                        </p:attrNameLst>
                                      </p:cBhvr>
                                      <p:rCtr x="0" y="-16667"/>
                                    </p:animMotion>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11" grpId="0" animBg="1"/>
      <p:bldP spid="11" grpId="1" animBg="1"/>
      <p:bldP spid="12" grpId="0" animBg="1"/>
      <p:bldP spid="13" grpId="0" animBg="1"/>
      <p:bldP spid="14" grpId="0"/>
      <p:bldP spid="15" grpId="0" animBg="1"/>
      <p:bldP spid="16"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Weight and Balance</a:t>
            </a:r>
            <a:endParaRPr lang="en-US" sz="4000" dirty="0"/>
          </a:p>
        </p:txBody>
      </p:sp>
      <p:pic>
        <p:nvPicPr>
          <p:cNvPr id="6" name="Picture 23" descr="CG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04799"/>
            <a:ext cx="914400" cy="914400"/>
          </a:xfrm>
          <a:prstGeom prst="rect">
            <a:avLst/>
          </a:prstGeom>
          <a:noFill/>
        </p:spPr>
      </p:pic>
      <p:pic>
        <p:nvPicPr>
          <p:cNvPr id="1026" name="Picture 2" descr="C:\Users\gholt\Documents\PLTW\AeroSpace_Rewrite\AE File Structure_Edit me!!!!!!!!!!!\AE_FT2010\JeppesenImages_Purchased\Jeppesen Private Pilot_Image CD\PV-08-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5451" y="1326813"/>
            <a:ext cx="4720155" cy="1734201"/>
          </a:xfrm>
          <a:prstGeom prst="rect">
            <a:avLst/>
          </a:prstGeom>
          <a:noFill/>
        </p:spPr>
      </p:pic>
      <p:pic>
        <p:nvPicPr>
          <p:cNvPr id="1027" name="Picture 3" descr="C:\Users\gholt\Documents\PLTW\AeroSpace_Rewrite\AE File Structure_Edit me!!!!!!!!!!!\AE_FT2010\JeppesenImages_Purchased\Jeppesen Private Pilot_Image CD\PV-08-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754" y="6376376"/>
            <a:ext cx="2673752" cy="481624"/>
          </a:xfrm>
          <a:prstGeom prst="rect">
            <a:avLst/>
          </a:prstGeom>
          <a:noFill/>
        </p:spPr>
      </p:pic>
      <p:sp>
        <p:nvSpPr>
          <p:cNvPr id="9" name="Text Box 16"/>
          <p:cNvSpPr txBox="1">
            <a:spLocks noChangeArrowheads="1"/>
          </p:cNvSpPr>
          <p:nvPr/>
        </p:nvSpPr>
        <p:spPr bwMode="auto">
          <a:xfrm>
            <a:off x="852968" y="963988"/>
            <a:ext cx="4495141" cy="461665"/>
          </a:xfrm>
          <a:prstGeom prst="rect">
            <a:avLst/>
          </a:prstGeom>
          <a:noFill/>
          <a:ln w="9525">
            <a:noFill/>
            <a:miter lim="800000"/>
            <a:headEnd/>
            <a:tailEnd/>
          </a:ln>
          <a:effectLst/>
        </p:spPr>
        <p:txBody>
          <a:bodyPr wrap="none">
            <a:spAutoFit/>
          </a:bodyPr>
          <a:lstStyle/>
          <a:p>
            <a:r>
              <a:rPr lang="en-US" sz="2400" dirty="0" smtClean="0"/>
              <a:t>Datum is at front face of firewall</a:t>
            </a:r>
            <a:endParaRPr lang="en-US" sz="2400" dirty="0"/>
          </a:p>
        </p:txBody>
      </p:sp>
      <p:cxnSp>
        <p:nvCxnSpPr>
          <p:cNvPr id="14" name="Straight Connector 13"/>
          <p:cNvCxnSpPr/>
          <p:nvPr/>
        </p:nvCxnSpPr>
        <p:spPr>
          <a:xfrm>
            <a:off x="347241" y="3414514"/>
            <a:ext cx="8445067" cy="53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16"/>
          <p:cNvSpPr txBox="1">
            <a:spLocks noChangeArrowheads="1"/>
          </p:cNvSpPr>
          <p:nvPr/>
        </p:nvSpPr>
        <p:spPr bwMode="auto">
          <a:xfrm>
            <a:off x="380689" y="2995209"/>
            <a:ext cx="681597" cy="400110"/>
          </a:xfrm>
          <a:prstGeom prst="rect">
            <a:avLst/>
          </a:prstGeom>
          <a:noFill/>
          <a:ln w="9525">
            <a:noFill/>
            <a:miter lim="800000"/>
            <a:headEnd/>
            <a:tailEnd/>
          </a:ln>
          <a:effectLst/>
        </p:spPr>
        <p:txBody>
          <a:bodyPr wrap="none">
            <a:spAutoFit/>
          </a:bodyPr>
          <a:lstStyle/>
          <a:p>
            <a:r>
              <a:rPr lang="en-US" sz="2000" dirty="0" smtClean="0"/>
              <a:t>Item</a:t>
            </a:r>
            <a:endParaRPr lang="en-US" sz="2000" dirty="0"/>
          </a:p>
        </p:txBody>
      </p:sp>
      <p:sp>
        <p:nvSpPr>
          <p:cNvPr id="22" name="Text Box 16"/>
          <p:cNvSpPr txBox="1">
            <a:spLocks noChangeArrowheads="1"/>
          </p:cNvSpPr>
          <p:nvPr/>
        </p:nvSpPr>
        <p:spPr bwMode="auto">
          <a:xfrm>
            <a:off x="336321" y="3448551"/>
            <a:ext cx="1723549" cy="400110"/>
          </a:xfrm>
          <a:prstGeom prst="rect">
            <a:avLst/>
          </a:prstGeom>
          <a:noFill/>
          <a:ln w="9525">
            <a:noFill/>
            <a:miter lim="800000"/>
            <a:headEnd/>
            <a:tailEnd/>
          </a:ln>
          <a:effectLst/>
        </p:spPr>
        <p:txBody>
          <a:bodyPr wrap="none">
            <a:spAutoFit/>
          </a:bodyPr>
          <a:lstStyle/>
          <a:p>
            <a:r>
              <a:rPr lang="en-US" sz="2000" dirty="0" smtClean="0"/>
              <a:t>Empty weight</a:t>
            </a:r>
            <a:endParaRPr lang="en-US" sz="2000" dirty="0"/>
          </a:p>
        </p:txBody>
      </p:sp>
      <p:sp>
        <p:nvSpPr>
          <p:cNvPr id="24" name="Text Box 16"/>
          <p:cNvSpPr txBox="1">
            <a:spLocks noChangeArrowheads="1"/>
          </p:cNvSpPr>
          <p:nvPr/>
        </p:nvSpPr>
        <p:spPr bwMode="auto">
          <a:xfrm>
            <a:off x="338249" y="3809295"/>
            <a:ext cx="684803" cy="400110"/>
          </a:xfrm>
          <a:prstGeom prst="rect">
            <a:avLst/>
          </a:prstGeom>
          <a:noFill/>
          <a:ln w="9525">
            <a:noFill/>
            <a:miter lim="800000"/>
            <a:headEnd/>
            <a:tailEnd/>
          </a:ln>
          <a:effectLst/>
        </p:spPr>
        <p:txBody>
          <a:bodyPr wrap="none">
            <a:spAutoFit/>
          </a:bodyPr>
          <a:lstStyle/>
          <a:p>
            <a:r>
              <a:rPr lang="en-US" sz="2000" dirty="0" smtClean="0"/>
              <a:t>Pilot</a:t>
            </a:r>
            <a:endParaRPr lang="en-US" sz="2000" dirty="0"/>
          </a:p>
        </p:txBody>
      </p:sp>
      <p:sp>
        <p:nvSpPr>
          <p:cNvPr id="25" name="Text Box 16"/>
          <p:cNvSpPr txBox="1">
            <a:spLocks noChangeArrowheads="1"/>
          </p:cNvSpPr>
          <p:nvPr/>
        </p:nvSpPr>
        <p:spPr bwMode="auto">
          <a:xfrm>
            <a:off x="340177" y="4123740"/>
            <a:ext cx="1069524" cy="400110"/>
          </a:xfrm>
          <a:prstGeom prst="rect">
            <a:avLst/>
          </a:prstGeom>
          <a:noFill/>
          <a:ln w="9525">
            <a:noFill/>
            <a:miter lim="800000"/>
            <a:headEnd/>
            <a:tailEnd/>
          </a:ln>
          <a:effectLst/>
        </p:spPr>
        <p:txBody>
          <a:bodyPr wrap="none">
            <a:spAutoFit/>
          </a:bodyPr>
          <a:lstStyle/>
          <a:p>
            <a:r>
              <a:rPr lang="en-US" sz="2000" dirty="0" smtClean="0"/>
              <a:t>Co-pilot</a:t>
            </a:r>
            <a:endParaRPr lang="en-US" sz="2000" dirty="0"/>
          </a:p>
        </p:txBody>
      </p:sp>
      <p:sp>
        <p:nvSpPr>
          <p:cNvPr id="26" name="Text Box 16"/>
          <p:cNvSpPr txBox="1">
            <a:spLocks noChangeArrowheads="1"/>
          </p:cNvSpPr>
          <p:nvPr/>
        </p:nvSpPr>
        <p:spPr bwMode="auto">
          <a:xfrm>
            <a:off x="342106" y="4403461"/>
            <a:ext cx="684803" cy="400110"/>
          </a:xfrm>
          <a:prstGeom prst="rect">
            <a:avLst/>
          </a:prstGeom>
          <a:noFill/>
          <a:ln w="9525">
            <a:noFill/>
            <a:miter lim="800000"/>
            <a:headEnd/>
            <a:tailEnd/>
          </a:ln>
          <a:effectLst/>
        </p:spPr>
        <p:txBody>
          <a:bodyPr wrap="none">
            <a:spAutoFit/>
          </a:bodyPr>
          <a:lstStyle/>
          <a:p>
            <a:r>
              <a:rPr lang="en-US" sz="2000" dirty="0" smtClean="0"/>
              <a:t>Fuel</a:t>
            </a:r>
            <a:endParaRPr lang="en-US" sz="2000" dirty="0"/>
          </a:p>
        </p:txBody>
      </p:sp>
      <p:sp>
        <p:nvSpPr>
          <p:cNvPr id="27" name="Text Box 16"/>
          <p:cNvSpPr txBox="1">
            <a:spLocks noChangeArrowheads="1"/>
          </p:cNvSpPr>
          <p:nvPr/>
        </p:nvSpPr>
        <p:spPr bwMode="auto">
          <a:xfrm>
            <a:off x="344034" y="4683182"/>
            <a:ext cx="2691763" cy="400110"/>
          </a:xfrm>
          <a:prstGeom prst="rect">
            <a:avLst/>
          </a:prstGeom>
          <a:noFill/>
          <a:ln w="9525">
            <a:noFill/>
            <a:miter lim="800000"/>
            <a:headEnd/>
            <a:tailEnd/>
          </a:ln>
          <a:effectLst/>
        </p:spPr>
        <p:txBody>
          <a:bodyPr wrap="none">
            <a:spAutoFit/>
          </a:bodyPr>
          <a:lstStyle/>
          <a:p>
            <a:r>
              <a:rPr lang="en-US" sz="2000" dirty="0" smtClean="0"/>
              <a:t>Rear seat passengers</a:t>
            </a:r>
            <a:endParaRPr lang="en-US" sz="2000" dirty="0"/>
          </a:p>
        </p:txBody>
      </p:sp>
      <p:sp>
        <p:nvSpPr>
          <p:cNvPr id="28" name="Text Box 16"/>
          <p:cNvSpPr txBox="1">
            <a:spLocks noChangeArrowheads="1"/>
          </p:cNvSpPr>
          <p:nvPr/>
        </p:nvSpPr>
        <p:spPr bwMode="auto">
          <a:xfrm>
            <a:off x="342103" y="4970612"/>
            <a:ext cx="1425390" cy="400110"/>
          </a:xfrm>
          <a:prstGeom prst="rect">
            <a:avLst/>
          </a:prstGeom>
          <a:noFill/>
          <a:ln w="9525">
            <a:noFill/>
            <a:miter lim="800000"/>
            <a:headEnd/>
            <a:tailEnd/>
          </a:ln>
          <a:effectLst/>
        </p:spPr>
        <p:txBody>
          <a:bodyPr wrap="none">
            <a:spAutoFit/>
          </a:bodyPr>
          <a:lstStyle/>
          <a:p>
            <a:r>
              <a:rPr lang="en-US" sz="2000" dirty="0" smtClean="0"/>
              <a:t>Baggage 1</a:t>
            </a:r>
            <a:endParaRPr lang="en-US" sz="2000" dirty="0"/>
          </a:p>
        </p:txBody>
      </p:sp>
      <p:cxnSp>
        <p:nvCxnSpPr>
          <p:cNvPr id="30" name="Straight Arrow Connector 29"/>
          <p:cNvCxnSpPr/>
          <p:nvPr/>
        </p:nvCxnSpPr>
        <p:spPr>
          <a:xfrm rot="16200000" flipH="1">
            <a:off x="2060298" y="1724630"/>
            <a:ext cx="729201" cy="115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4447" y="5731370"/>
            <a:ext cx="8445067" cy="53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872505" y="4569837"/>
            <a:ext cx="3174065" cy="1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 Box 16"/>
          <p:cNvSpPr txBox="1">
            <a:spLocks noChangeArrowheads="1"/>
          </p:cNvSpPr>
          <p:nvPr/>
        </p:nvSpPr>
        <p:spPr bwMode="auto">
          <a:xfrm>
            <a:off x="3359590" y="2729509"/>
            <a:ext cx="1419171" cy="707886"/>
          </a:xfrm>
          <a:prstGeom prst="rect">
            <a:avLst/>
          </a:prstGeom>
          <a:noFill/>
          <a:ln w="9525">
            <a:noFill/>
            <a:miter lim="800000"/>
            <a:headEnd/>
            <a:tailEnd/>
          </a:ln>
          <a:effectLst/>
        </p:spPr>
        <p:txBody>
          <a:bodyPr wrap="none">
            <a:spAutoFit/>
          </a:bodyPr>
          <a:lstStyle/>
          <a:p>
            <a:r>
              <a:rPr lang="en-US" sz="2000" dirty="0" smtClean="0"/>
              <a:t>Force</a:t>
            </a:r>
          </a:p>
          <a:p>
            <a:r>
              <a:rPr lang="en-US" sz="2000" dirty="0" smtClean="0"/>
              <a:t>Weight (lb)</a:t>
            </a:r>
            <a:endParaRPr lang="en-US" sz="2000" dirty="0"/>
          </a:p>
        </p:txBody>
      </p:sp>
      <p:sp>
        <p:nvSpPr>
          <p:cNvPr id="38" name="Text Box 16"/>
          <p:cNvSpPr txBox="1">
            <a:spLocks noChangeArrowheads="1"/>
          </p:cNvSpPr>
          <p:nvPr/>
        </p:nvSpPr>
        <p:spPr bwMode="auto">
          <a:xfrm>
            <a:off x="3581115" y="3427330"/>
            <a:ext cx="825867" cy="400110"/>
          </a:xfrm>
          <a:prstGeom prst="rect">
            <a:avLst/>
          </a:prstGeom>
          <a:noFill/>
          <a:ln w="9525">
            <a:noFill/>
            <a:miter lim="800000"/>
            <a:headEnd/>
            <a:tailEnd/>
          </a:ln>
          <a:effectLst/>
        </p:spPr>
        <p:txBody>
          <a:bodyPr wrap="none">
            <a:spAutoFit/>
          </a:bodyPr>
          <a:lstStyle/>
          <a:p>
            <a:r>
              <a:rPr lang="en-US" sz="2000" dirty="0" smtClean="0"/>
              <a:t>1,460</a:t>
            </a:r>
            <a:endParaRPr lang="en-US" sz="2000" dirty="0"/>
          </a:p>
        </p:txBody>
      </p:sp>
      <p:sp>
        <p:nvSpPr>
          <p:cNvPr id="39" name="Text Box 16"/>
          <p:cNvSpPr txBox="1">
            <a:spLocks noChangeArrowheads="1"/>
          </p:cNvSpPr>
          <p:nvPr/>
        </p:nvSpPr>
        <p:spPr bwMode="auto">
          <a:xfrm>
            <a:off x="3802969" y="3707049"/>
            <a:ext cx="612668" cy="400110"/>
          </a:xfrm>
          <a:prstGeom prst="rect">
            <a:avLst/>
          </a:prstGeom>
          <a:noFill/>
          <a:ln w="9525">
            <a:noFill/>
            <a:miter lim="800000"/>
            <a:headEnd/>
            <a:tailEnd/>
          </a:ln>
          <a:effectLst/>
        </p:spPr>
        <p:txBody>
          <a:bodyPr wrap="none">
            <a:spAutoFit/>
          </a:bodyPr>
          <a:lstStyle/>
          <a:p>
            <a:r>
              <a:rPr lang="en-US" sz="2000" dirty="0" smtClean="0"/>
              <a:t>160</a:t>
            </a:r>
            <a:endParaRPr lang="en-US" sz="2000" dirty="0"/>
          </a:p>
        </p:txBody>
      </p:sp>
      <p:sp>
        <p:nvSpPr>
          <p:cNvPr id="40" name="Text Box 16"/>
          <p:cNvSpPr txBox="1">
            <a:spLocks noChangeArrowheads="1"/>
          </p:cNvSpPr>
          <p:nvPr/>
        </p:nvSpPr>
        <p:spPr bwMode="auto">
          <a:xfrm>
            <a:off x="3804894" y="3998349"/>
            <a:ext cx="612668" cy="400110"/>
          </a:xfrm>
          <a:prstGeom prst="rect">
            <a:avLst/>
          </a:prstGeom>
          <a:noFill/>
          <a:ln w="9525">
            <a:noFill/>
            <a:miter lim="800000"/>
            <a:headEnd/>
            <a:tailEnd/>
          </a:ln>
          <a:effectLst/>
        </p:spPr>
        <p:txBody>
          <a:bodyPr wrap="none">
            <a:spAutoFit/>
          </a:bodyPr>
          <a:lstStyle/>
          <a:p>
            <a:r>
              <a:rPr lang="en-US" sz="2000" dirty="0" smtClean="0"/>
              <a:t>180</a:t>
            </a:r>
            <a:endParaRPr lang="en-US" sz="2000" dirty="0"/>
          </a:p>
        </p:txBody>
      </p:sp>
      <p:sp>
        <p:nvSpPr>
          <p:cNvPr id="45" name="Text Box 16"/>
          <p:cNvSpPr txBox="1">
            <a:spLocks noChangeArrowheads="1"/>
          </p:cNvSpPr>
          <p:nvPr/>
        </p:nvSpPr>
        <p:spPr bwMode="auto">
          <a:xfrm>
            <a:off x="309307" y="5285057"/>
            <a:ext cx="1425390" cy="400110"/>
          </a:xfrm>
          <a:prstGeom prst="rect">
            <a:avLst/>
          </a:prstGeom>
          <a:noFill/>
          <a:ln w="9525">
            <a:noFill/>
            <a:miter lim="800000"/>
            <a:headEnd/>
            <a:tailEnd/>
          </a:ln>
          <a:effectLst/>
        </p:spPr>
        <p:txBody>
          <a:bodyPr wrap="none">
            <a:spAutoFit/>
          </a:bodyPr>
          <a:lstStyle/>
          <a:p>
            <a:r>
              <a:rPr lang="en-US" sz="2000" dirty="0" smtClean="0"/>
              <a:t>Baggage 2</a:t>
            </a:r>
            <a:endParaRPr lang="en-US" sz="2000" dirty="0"/>
          </a:p>
        </p:txBody>
      </p:sp>
      <p:sp>
        <p:nvSpPr>
          <p:cNvPr id="46" name="Text Box 16"/>
          <p:cNvSpPr txBox="1">
            <a:spLocks noChangeArrowheads="1"/>
          </p:cNvSpPr>
          <p:nvPr/>
        </p:nvSpPr>
        <p:spPr bwMode="auto">
          <a:xfrm>
            <a:off x="3795249" y="4289646"/>
            <a:ext cx="612668" cy="400110"/>
          </a:xfrm>
          <a:prstGeom prst="rect">
            <a:avLst/>
          </a:prstGeom>
          <a:noFill/>
          <a:ln w="9525">
            <a:noFill/>
            <a:miter lim="800000"/>
            <a:headEnd/>
            <a:tailEnd/>
          </a:ln>
          <a:effectLst/>
        </p:spPr>
        <p:txBody>
          <a:bodyPr wrap="none">
            <a:spAutoFit/>
          </a:bodyPr>
          <a:lstStyle/>
          <a:p>
            <a:r>
              <a:rPr lang="en-US" sz="2000" dirty="0" smtClean="0"/>
              <a:t>240</a:t>
            </a:r>
            <a:endParaRPr lang="en-US" sz="2000" dirty="0"/>
          </a:p>
        </p:txBody>
      </p:sp>
      <p:sp>
        <p:nvSpPr>
          <p:cNvPr id="47" name="Text Box 16"/>
          <p:cNvSpPr txBox="1">
            <a:spLocks noChangeArrowheads="1"/>
          </p:cNvSpPr>
          <p:nvPr/>
        </p:nvSpPr>
        <p:spPr bwMode="auto">
          <a:xfrm>
            <a:off x="3808753" y="4604092"/>
            <a:ext cx="612668" cy="400110"/>
          </a:xfrm>
          <a:prstGeom prst="rect">
            <a:avLst/>
          </a:prstGeom>
          <a:noFill/>
          <a:ln w="9525">
            <a:noFill/>
            <a:miter lim="800000"/>
            <a:headEnd/>
            <a:tailEnd/>
          </a:ln>
          <a:effectLst/>
        </p:spPr>
        <p:txBody>
          <a:bodyPr wrap="none">
            <a:spAutoFit/>
          </a:bodyPr>
          <a:lstStyle/>
          <a:p>
            <a:r>
              <a:rPr lang="en-US" sz="2000" dirty="0" smtClean="0"/>
              <a:t>340</a:t>
            </a:r>
            <a:endParaRPr lang="en-US" sz="2000" dirty="0"/>
          </a:p>
        </p:txBody>
      </p:sp>
      <p:sp>
        <p:nvSpPr>
          <p:cNvPr id="48" name="Text Box 16"/>
          <p:cNvSpPr txBox="1">
            <a:spLocks noChangeArrowheads="1"/>
          </p:cNvSpPr>
          <p:nvPr/>
        </p:nvSpPr>
        <p:spPr bwMode="auto">
          <a:xfrm>
            <a:off x="3972727" y="4930106"/>
            <a:ext cx="470000" cy="400110"/>
          </a:xfrm>
          <a:prstGeom prst="rect">
            <a:avLst/>
          </a:prstGeom>
          <a:noFill/>
          <a:ln w="9525">
            <a:noFill/>
            <a:miter lim="800000"/>
            <a:headEnd/>
            <a:tailEnd/>
          </a:ln>
          <a:effectLst/>
        </p:spPr>
        <p:txBody>
          <a:bodyPr wrap="none">
            <a:spAutoFit/>
          </a:bodyPr>
          <a:lstStyle/>
          <a:p>
            <a:r>
              <a:rPr lang="en-US" sz="2000" dirty="0" smtClean="0"/>
              <a:t>20</a:t>
            </a:r>
            <a:endParaRPr lang="en-US" sz="2000" dirty="0"/>
          </a:p>
        </p:txBody>
      </p:sp>
      <p:sp>
        <p:nvSpPr>
          <p:cNvPr id="49" name="Text Box 16"/>
          <p:cNvSpPr txBox="1">
            <a:spLocks noChangeArrowheads="1"/>
          </p:cNvSpPr>
          <p:nvPr/>
        </p:nvSpPr>
        <p:spPr bwMode="auto">
          <a:xfrm>
            <a:off x="4078828" y="5267705"/>
            <a:ext cx="327334" cy="400110"/>
          </a:xfrm>
          <a:prstGeom prst="rect">
            <a:avLst/>
          </a:prstGeom>
          <a:noFill/>
          <a:ln w="9525">
            <a:noFill/>
            <a:miter lim="800000"/>
            <a:headEnd/>
            <a:tailEnd/>
          </a:ln>
          <a:effectLst/>
        </p:spPr>
        <p:txBody>
          <a:bodyPr wrap="none">
            <a:spAutoFit/>
          </a:bodyPr>
          <a:lstStyle/>
          <a:p>
            <a:r>
              <a:rPr lang="en-US" sz="2000" dirty="0" smtClean="0"/>
              <a:t>0</a:t>
            </a:r>
            <a:endParaRPr lang="en-US" sz="2000" dirty="0"/>
          </a:p>
        </p:txBody>
      </p:sp>
      <p:sp>
        <p:nvSpPr>
          <p:cNvPr id="50" name="Text Box 16"/>
          <p:cNvSpPr txBox="1">
            <a:spLocks noChangeArrowheads="1"/>
          </p:cNvSpPr>
          <p:nvPr/>
        </p:nvSpPr>
        <p:spPr bwMode="auto">
          <a:xfrm>
            <a:off x="5177332" y="2732284"/>
            <a:ext cx="1183337" cy="707886"/>
          </a:xfrm>
          <a:prstGeom prst="rect">
            <a:avLst/>
          </a:prstGeom>
          <a:noFill/>
          <a:ln w="9525">
            <a:noFill/>
            <a:miter lim="800000"/>
            <a:headEnd/>
            <a:tailEnd/>
          </a:ln>
          <a:effectLst/>
        </p:spPr>
        <p:txBody>
          <a:bodyPr wrap="none">
            <a:spAutoFit/>
          </a:bodyPr>
          <a:lstStyle/>
          <a:p>
            <a:r>
              <a:rPr lang="en-US" sz="2000" dirty="0" smtClean="0"/>
              <a:t>Distance</a:t>
            </a:r>
          </a:p>
          <a:p>
            <a:r>
              <a:rPr lang="en-US" sz="2000" dirty="0" smtClean="0"/>
              <a:t>Arm (in.)</a:t>
            </a:r>
            <a:endParaRPr lang="en-US" sz="2000" dirty="0"/>
          </a:p>
        </p:txBody>
      </p:sp>
      <p:sp>
        <p:nvSpPr>
          <p:cNvPr id="51" name="Text Box 16"/>
          <p:cNvSpPr txBox="1">
            <a:spLocks noChangeArrowheads="1"/>
          </p:cNvSpPr>
          <p:nvPr/>
        </p:nvSpPr>
        <p:spPr bwMode="auto">
          <a:xfrm>
            <a:off x="6475431" y="2712208"/>
            <a:ext cx="2735044" cy="707886"/>
          </a:xfrm>
          <a:prstGeom prst="rect">
            <a:avLst/>
          </a:prstGeom>
          <a:noFill/>
          <a:ln w="9525">
            <a:noFill/>
            <a:miter lim="800000"/>
            <a:headEnd/>
            <a:tailEnd/>
          </a:ln>
          <a:effectLst/>
        </p:spPr>
        <p:txBody>
          <a:bodyPr wrap="none">
            <a:spAutoFit/>
          </a:bodyPr>
          <a:lstStyle/>
          <a:p>
            <a:r>
              <a:rPr lang="en-US" sz="2000" dirty="0" smtClean="0"/>
              <a:t>Moment (in.-</a:t>
            </a:r>
            <a:r>
              <a:rPr lang="en-US" sz="2000" dirty="0" err="1" smtClean="0"/>
              <a:t>lb</a:t>
            </a:r>
            <a:r>
              <a:rPr lang="en-US" sz="2000" dirty="0" smtClean="0"/>
              <a:t>)</a:t>
            </a:r>
          </a:p>
          <a:p>
            <a:r>
              <a:rPr lang="en-US" sz="2000" dirty="0" smtClean="0"/>
              <a:t>M = </a:t>
            </a:r>
            <a:r>
              <a:rPr lang="en-US" sz="2000" dirty="0" err="1" smtClean="0"/>
              <a:t>Fd</a:t>
            </a:r>
            <a:r>
              <a:rPr lang="en-US" sz="2000" dirty="0" smtClean="0"/>
              <a:t> = weight </a:t>
            </a:r>
            <a:r>
              <a:rPr lang="en-US" sz="2000" dirty="0"/>
              <a:t>● </a:t>
            </a:r>
            <a:r>
              <a:rPr lang="en-US" sz="2000" dirty="0" smtClean="0"/>
              <a:t>arm</a:t>
            </a:r>
            <a:endParaRPr lang="en-US" sz="2000" dirty="0"/>
          </a:p>
        </p:txBody>
      </p:sp>
      <p:cxnSp>
        <p:nvCxnSpPr>
          <p:cNvPr id="53" name="Straight Connector 52"/>
          <p:cNvCxnSpPr/>
          <p:nvPr/>
        </p:nvCxnSpPr>
        <p:spPr>
          <a:xfrm rot="5400000">
            <a:off x="3392874" y="4560193"/>
            <a:ext cx="3174065" cy="1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496555" y="4585270"/>
            <a:ext cx="3174065" cy="1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Box 16"/>
          <p:cNvSpPr txBox="1">
            <a:spLocks noChangeArrowheads="1"/>
          </p:cNvSpPr>
          <p:nvPr/>
        </p:nvSpPr>
        <p:spPr bwMode="auto">
          <a:xfrm>
            <a:off x="5375196" y="3417683"/>
            <a:ext cx="683200" cy="400110"/>
          </a:xfrm>
          <a:prstGeom prst="rect">
            <a:avLst/>
          </a:prstGeom>
          <a:noFill/>
          <a:ln w="9525">
            <a:noFill/>
            <a:miter lim="800000"/>
            <a:headEnd/>
            <a:tailEnd/>
          </a:ln>
          <a:effectLst/>
        </p:spPr>
        <p:txBody>
          <a:bodyPr wrap="none">
            <a:spAutoFit/>
          </a:bodyPr>
          <a:lstStyle/>
          <a:p>
            <a:r>
              <a:rPr lang="en-US" sz="2000" dirty="0" smtClean="0"/>
              <a:t>37.4</a:t>
            </a:r>
            <a:endParaRPr lang="en-US" sz="2000" dirty="0"/>
          </a:p>
        </p:txBody>
      </p:sp>
      <p:sp>
        <p:nvSpPr>
          <p:cNvPr id="56" name="Text Box 16"/>
          <p:cNvSpPr txBox="1">
            <a:spLocks noChangeArrowheads="1"/>
          </p:cNvSpPr>
          <p:nvPr/>
        </p:nvSpPr>
        <p:spPr bwMode="auto">
          <a:xfrm>
            <a:off x="5388699" y="3685831"/>
            <a:ext cx="683200" cy="400110"/>
          </a:xfrm>
          <a:prstGeom prst="rect">
            <a:avLst/>
          </a:prstGeom>
          <a:noFill/>
          <a:ln w="9525">
            <a:noFill/>
            <a:miter lim="800000"/>
            <a:headEnd/>
            <a:tailEnd/>
          </a:ln>
          <a:effectLst/>
        </p:spPr>
        <p:txBody>
          <a:bodyPr wrap="none">
            <a:spAutoFit/>
          </a:bodyPr>
          <a:lstStyle/>
          <a:p>
            <a:r>
              <a:rPr lang="en-US" sz="2000" dirty="0" smtClean="0"/>
              <a:t>37.0</a:t>
            </a:r>
            <a:endParaRPr lang="en-US" sz="2000" dirty="0"/>
          </a:p>
        </p:txBody>
      </p:sp>
      <p:sp>
        <p:nvSpPr>
          <p:cNvPr id="57" name="Text Box 16"/>
          <p:cNvSpPr txBox="1">
            <a:spLocks noChangeArrowheads="1"/>
          </p:cNvSpPr>
          <p:nvPr/>
        </p:nvSpPr>
        <p:spPr bwMode="auto">
          <a:xfrm>
            <a:off x="5400274" y="3998350"/>
            <a:ext cx="683200" cy="400110"/>
          </a:xfrm>
          <a:prstGeom prst="rect">
            <a:avLst/>
          </a:prstGeom>
          <a:noFill/>
          <a:ln w="9525">
            <a:noFill/>
            <a:miter lim="800000"/>
            <a:headEnd/>
            <a:tailEnd/>
          </a:ln>
          <a:effectLst/>
        </p:spPr>
        <p:txBody>
          <a:bodyPr wrap="none">
            <a:spAutoFit/>
          </a:bodyPr>
          <a:lstStyle/>
          <a:p>
            <a:r>
              <a:rPr lang="en-US" sz="2000" dirty="0" smtClean="0"/>
              <a:t>37.0</a:t>
            </a:r>
            <a:endParaRPr lang="en-US" sz="2000" dirty="0"/>
          </a:p>
        </p:txBody>
      </p:sp>
      <p:sp>
        <p:nvSpPr>
          <p:cNvPr id="58" name="Text Box 16"/>
          <p:cNvSpPr txBox="1">
            <a:spLocks noChangeArrowheads="1"/>
          </p:cNvSpPr>
          <p:nvPr/>
        </p:nvSpPr>
        <p:spPr bwMode="auto">
          <a:xfrm>
            <a:off x="5390629" y="4301221"/>
            <a:ext cx="683200" cy="400110"/>
          </a:xfrm>
          <a:prstGeom prst="rect">
            <a:avLst/>
          </a:prstGeom>
          <a:noFill/>
          <a:ln w="9525">
            <a:noFill/>
            <a:miter lim="800000"/>
            <a:headEnd/>
            <a:tailEnd/>
          </a:ln>
          <a:effectLst/>
        </p:spPr>
        <p:txBody>
          <a:bodyPr wrap="none">
            <a:spAutoFit/>
          </a:bodyPr>
          <a:lstStyle/>
          <a:p>
            <a:r>
              <a:rPr lang="en-US" sz="2000" dirty="0" smtClean="0"/>
              <a:t>45.3</a:t>
            </a:r>
            <a:endParaRPr lang="en-US" sz="2000" dirty="0"/>
          </a:p>
        </p:txBody>
      </p:sp>
      <p:sp>
        <p:nvSpPr>
          <p:cNvPr id="59" name="Text Box 16"/>
          <p:cNvSpPr txBox="1">
            <a:spLocks noChangeArrowheads="1"/>
          </p:cNvSpPr>
          <p:nvPr/>
        </p:nvSpPr>
        <p:spPr bwMode="auto">
          <a:xfrm>
            <a:off x="5392560" y="4592517"/>
            <a:ext cx="683200" cy="400110"/>
          </a:xfrm>
          <a:prstGeom prst="rect">
            <a:avLst/>
          </a:prstGeom>
          <a:noFill/>
          <a:ln w="9525">
            <a:noFill/>
            <a:miter lim="800000"/>
            <a:headEnd/>
            <a:tailEnd/>
          </a:ln>
          <a:effectLst/>
        </p:spPr>
        <p:txBody>
          <a:bodyPr wrap="none">
            <a:spAutoFit/>
          </a:bodyPr>
          <a:lstStyle/>
          <a:p>
            <a:r>
              <a:rPr lang="en-US" sz="2000" dirty="0" smtClean="0"/>
              <a:t>72.8</a:t>
            </a:r>
            <a:endParaRPr lang="en-US" sz="2000" dirty="0"/>
          </a:p>
        </p:txBody>
      </p:sp>
      <p:sp>
        <p:nvSpPr>
          <p:cNvPr id="60" name="Text Box 16"/>
          <p:cNvSpPr txBox="1">
            <a:spLocks noChangeArrowheads="1"/>
          </p:cNvSpPr>
          <p:nvPr/>
        </p:nvSpPr>
        <p:spPr bwMode="auto">
          <a:xfrm>
            <a:off x="5394490" y="4953261"/>
            <a:ext cx="683200" cy="400110"/>
          </a:xfrm>
          <a:prstGeom prst="rect">
            <a:avLst/>
          </a:prstGeom>
          <a:noFill/>
          <a:ln w="9525">
            <a:noFill/>
            <a:miter lim="800000"/>
            <a:headEnd/>
            <a:tailEnd/>
          </a:ln>
          <a:effectLst/>
        </p:spPr>
        <p:txBody>
          <a:bodyPr wrap="none">
            <a:spAutoFit/>
          </a:bodyPr>
          <a:lstStyle/>
          <a:p>
            <a:r>
              <a:rPr lang="en-US" sz="2000" dirty="0" smtClean="0"/>
              <a:t>94.9</a:t>
            </a:r>
            <a:endParaRPr lang="en-US" sz="2000" dirty="0"/>
          </a:p>
        </p:txBody>
      </p:sp>
      <p:sp>
        <p:nvSpPr>
          <p:cNvPr id="61" name="Text Box 16"/>
          <p:cNvSpPr txBox="1">
            <a:spLocks noChangeArrowheads="1"/>
          </p:cNvSpPr>
          <p:nvPr/>
        </p:nvSpPr>
        <p:spPr bwMode="auto">
          <a:xfrm>
            <a:off x="5442719" y="5232983"/>
            <a:ext cx="540533" cy="400110"/>
          </a:xfrm>
          <a:prstGeom prst="rect">
            <a:avLst/>
          </a:prstGeom>
          <a:noFill/>
          <a:ln w="9525">
            <a:noFill/>
            <a:miter lim="800000"/>
            <a:headEnd/>
            <a:tailEnd/>
          </a:ln>
          <a:effectLst/>
        </p:spPr>
        <p:txBody>
          <a:bodyPr wrap="none">
            <a:spAutoFit/>
          </a:bodyPr>
          <a:lstStyle/>
          <a:p>
            <a:r>
              <a:rPr lang="en-US" sz="2000" dirty="0" smtClean="0"/>
              <a:t>n/a</a:t>
            </a:r>
            <a:endParaRPr lang="en-US" sz="2000" dirty="0"/>
          </a:p>
        </p:txBody>
      </p:sp>
      <p:sp>
        <p:nvSpPr>
          <p:cNvPr id="62" name="Text Box 16"/>
          <p:cNvSpPr txBox="1">
            <a:spLocks noChangeArrowheads="1"/>
          </p:cNvSpPr>
          <p:nvPr/>
        </p:nvSpPr>
        <p:spPr bwMode="auto">
          <a:xfrm>
            <a:off x="7055455" y="3442761"/>
            <a:ext cx="968535" cy="400110"/>
          </a:xfrm>
          <a:prstGeom prst="rect">
            <a:avLst/>
          </a:prstGeom>
          <a:noFill/>
          <a:ln w="9525">
            <a:noFill/>
            <a:miter lim="800000"/>
            <a:headEnd/>
            <a:tailEnd/>
          </a:ln>
          <a:effectLst/>
        </p:spPr>
        <p:txBody>
          <a:bodyPr wrap="none">
            <a:spAutoFit/>
          </a:bodyPr>
          <a:lstStyle/>
          <a:p>
            <a:r>
              <a:rPr lang="en-US" sz="2000" dirty="0" smtClean="0"/>
              <a:t>54,604</a:t>
            </a:r>
            <a:endParaRPr lang="en-US" sz="2000" dirty="0"/>
          </a:p>
        </p:txBody>
      </p:sp>
      <p:sp>
        <p:nvSpPr>
          <p:cNvPr id="63" name="Text Box 16"/>
          <p:cNvSpPr txBox="1">
            <a:spLocks noChangeArrowheads="1"/>
          </p:cNvSpPr>
          <p:nvPr/>
        </p:nvSpPr>
        <p:spPr bwMode="auto">
          <a:xfrm>
            <a:off x="7196282" y="3688055"/>
            <a:ext cx="825867" cy="400110"/>
          </a:xfrm>
          <a:prstGeom prst="rect">
            <a:avLst/>
          </a:prstGeom>
          <a:noFill/>
          <a:ln w="9525">
            <a:noFill/>
            <a:miter lim="800000"/>
            <a:headEnd/>
            <a:tailEnd/>
          </a:ln>
          <a:effectLst/>
        </p:spPr>
        <p:txBody>
          <a:bodyPr wrap="none">
            <a:spAutoFit/>
          </a:bodyPr>
          <a:lstStyle/>
          <a:p>
            <a:r>
              <a:rPr lang="en-US" sz="2000" dirty="0" smtClean="0"/>
              <a:t>5,920</a:t>
            </a:r>
            <a:endParaRPr lang="en-US" sz="2000" dirty="0"/>
          </a:p>
        </p:txBody>
      </p:sp>
      <p:sp>
        <p:nvSpPr>
          <p:cNvPr id="64" name="Text Box 16"/>
          <p:cNvSpPr txBox="1">
            <a:spLocks noChangeArrowheads="1"/>
          </p:cNvSpPr>
          <p:nvPr/>
        </p:nvSpPr>
        <p:spPr bwMode="auto">
          <a:xfrm>
            <a:off x="7198213" y="3967482"/>
            <a:ext cx="825867" cy="400110"/>
          </a:xfrm>
          <a:prstGeom prst="rect">
            <a:avLst/>
          </a:prstGeom>
          <a:noFill/>
          <a:ln w="9525">
            <a:noFill/>
            <a:miter lim="800000"/>
            <a:headEnd/>
            <a:tailEnd/>
          </a:ln>
          <a:effectLst/>
        </p:spPr>
        <p:txBody>
          <a:bodyPr wrap="none">
            <a:spAutoFit/>
          </a:bodyPr>
          <a:lstStyle/>
          <a:p>
            <a:r>
              <a:rPr lang="en-US" sz="2000" dirty="0" smtClean="0"/>
              <a:t>6,660</a:t>
            </a:r>
            <a:endParaRPr lang="en-US" sz="2000" dirty="0"/>
          </a:p>
        </p:txBody>
      </p:sp>
      <p:sp>
        <p:nvSpPr>
          <p:cNvPr id="65" name="Text Box 16"/>
          <p:cNvSpPr txBox="1">
            <a:spLocks noChangeArrowheads="1"/>
          </p:cNvSpPr>
          <p:nvPr/>
        </p:nvSpPr>
        <p:spPr bwMode="auto">
          <a:xfrm>
            <a:off x="7072816" y="4305076"/>
            <a:ext cx="968535" cy="400110"/>
          </a:xfrm>
          <a:prstGeom prst="rect">
            <a:avLst/>
          </a:prstGeom>
          <a:noFill/>
          <a:ln w="9525">
            <a:noFill/>
            <a:miter lim="800000"/>
            <a:headEnd/>
            <a:tailEnd/>
          </a:ln>
          <a:effectLst/>
        </p:spPr>
        <p:txBody>
          <a:bodyPr wrap="none">
            <a:spAutoFit/>
          </a:bodyPr>
          <a:lstStyle/>
          <a:p>
            <a:r>
              <a:rPr lang="en-US" sz="2000" dirty="0" smtClean="0"/>
              <a:t>10,872</a:t>
            </a:r>
            <a:endParaRPr lang="en-US" sz="2000" dirty="0"/>
          </a:p>
        </p:txBody>
      </p:sp>
      <p:sp>
        <p:nvSpPr>
          <p:cNvPr id="66" name="Text Box 16"/>
          <p:cNvSpPr txBox="1">
            <a:spLocks noChangeArrowheads="1"/>
          </p:cNvSpPr>
          <p:nvPr/>
        </p:nvSpPr>
        <p:spPr bwMode="auto">
          <a:xfrm>
            <a:off x="7086321" y="4596372"/>
            <a:ext cx="968535" cy="400110"/>
          </a:xfrm>
          <a:prstGeom prst="rect">
            <a:avLst/>
          </a:prstGeom>
          <a:noFill/>
          <a:ln w="9525">
            <a:noFill/>
            <a:miter lim="800000"/>
            <a:headEnd/>
            <a:tailEnd/>
          </a:ln>
          <a:effectLst/>
        </p:spPr>
        <p:txBody>
          <a:bodyPr wrap="none">
            <a:spAutoFit/>
          </a:bodyPr>
          <a:lstStyle/>
          <a:p>
            <a:r>
              <a:rPr lang="en-US" sz="2000" dirty="0" smtClean="0"/>
              <a:t>24,752</a:t>
            </a:r>
            <a:endParaRPr lang="en-US" sz="2000" dirty="0"/>
          </a:p>
        </p:txBody>
      </p:sp>
      <p:sp>
        <p:nvSpPr>
          <p:cNvPr id="67" name="Text Box 16"/>
          <p:cNvSpPr txBox="1">
            <a:spLocks noChangeArrowheads="1"/>
          </p:cNvSpPr>
          <p:nvPr/>
        </p:nvSpPr>
        <p:spPr bwMode="auto">
          <a:xfrm>
            <a:off x="7215574" y="4922391"/>
            <a:ext cx="825867" cy="400110"/>
          </a:xfrm>
          <a:prstGeom prst="rect">
            <a:avLst/>
          </a:prstGeom>
          <a:noFill/>
          <a:ln w="9525">
            <a:noFill/>
            <a:miter lim="800000"/>
            <a:headEnd/>
            <a:tailEnd/>
          </a:ln>
          <a:effectLst/>
        </p:spPr>
        <p:txBody>
          <a:bodyPr wrap="none">
            <a:spAutoFit/>
          </a:bodyPr>
          <a:lstStyle/>
          <a:p>
            <a:r>
              <a:rPr lang="en-US" sz="2000" dirty="0" smtClean="0"/>
              <a:t>1,898</a:t>
            </a:r>
            <a:endParaRPr lang="en-US" sz="2000" dirty="0"/>
          </a:p>
        </p:txBody>
      </p:sp>
      <p:sp>
        <p:nvSpPr>
          <p:cNvPr id="68" name="Text Box 16"/>
          <p:cNvSpPr txBox="1">
            <a:spLocks noChangeArrowheads="1"/>
          </p:cNvSpPr>
          <p:nvPr/>
        </p:nvSpPr>
        <p:spPr bwMode="auto">
          <a:xfrm>
            <a:off x="7680491" y="5190537"/>
            <a:ext cx="327334" cy="400110"/>
          </a:xfrm>
          <a:prstGeom prst="rect">
            <a:avLst/>
          </a:prstGeom>
          <a:noFill/>
          <a:ln w="9525">
            <a:noFill/>
            <a:miter lim="800000"/>
            <a:headEnd/>
            <a:tailEnd/>
          </a:ln>
          <a:effectLst/>
        </p:spPr>
        <p:txBody>
          <a:bodyPr wrap="none">
            <a:spAutoFit/>
          </a:bodyPr>
          <a:lstStyle/>
          <a:p>
            <a:r>
              <a:rPr lang="en-US" sz="2000" dirty="0" smtClean="0"/>
              <a:t>0</a:t>
            </a:r>
            <a:endParaRPr lang="en-US" sz="2000" dirty="0"/>
          </a:p>
        </p:txBody>
      </p:sp>
      <p:sp>
        <p:nvSpPr>
          <p:cNvPr id="69" name="Text Box 16"/>
          <p:cNvSpPr txBox="1">
            <a:spLocks noChangeArrowheads="1"/>
          </p:cNvSpPr>
          <p:nvPr/>
        </p:nvSpPr>
        <p:spPr bwMode="auto">
          <a:xfrm>
            <a:off x="322809" y="5784698"/>
            <a:ext cx="726930" cy="400110"/>
          </a:xfrm>
          <a:prstGeom prst="rect">
            <a:avLst/>
          </a:prstGeom>
          <a:noFill/>
          <a:ln w="9525">
            <a:noFill/>
            <a:miter lim="800000"/>
            <a:headEnd/>
            <a:tailEnd/>
          </a:ln>
          <a:effectLst/>
        </p:spPr>
        <p:txBody>
          <a:bodyPr wrap="none">
            <a:spAutoFit/>
          </a:bodyPr>
          <a:lstStyle/>
          <a:p>
            <a:r>
              <a:rPr lang="en-US" sz="2000" dirty="0" smtClean="0"/>
              <a:t>Total</a:t>
            </a:r>
            <a:endParaRPr lang="en-US" sz="2000" dirty="0"/>
          </a:p>
        </p:txBody>
      </p:sp>
      <p:sp>
        <p:nvSpPr>
          <p:cNvPr id="70" name="Text Box 16"/>
          <p:cNvSpPr txBox="1">
            <a:spLocks noChangeArrowheads="1"/>
          </p:cNvSpPr>
          <p:nvPr/>
        </p:nvSpPr>
        <p:spPr bwMode="auto">
          <a:xfrm>
            <a:off x="3652494" y="5755771"/>
            <a:ext cx="825867"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2,400</a:t>
            </a:r>
            <a:endParaRPr lang="en-US" sz="2000" dirty="0">
              <a:solidFill>
                <a:srgbClr val="FF0000"/>
              </a:solidFill>
            </a:endParaRPr>
          </a:p>
        </p:txBody>
      </p:sp>
      <p:sp>
        <p:nvSpPr>
          <p:cNvPr id="71" name="Text Box 16"/>
          <p:cNvSpPr txBox="1">
            <a:spLocks noChangeArrowheads="1"/>
          </p:cNvSpPr>
          <p:nvPr/>
        </p:nvSpPr>
        <p:spPr bwMode="auto">
          <a:xfrm>
            <a:off x="6974425" y="5757701"/>
            <a:ext cx="1111202"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104,706</a:t>
            </a:r>
            <a:endParaRPr lang="en-US" sz="2000" dirty="0">
              <a:solidFill>
                <a:srgbClr val="FF0000"/>
              </a:solidFill>
            </a:endParaRPr>
          </a:p>
        </p:txBody>
      </p:sp>
      <p:sp>
        <p:nvSpPr>
          <p:cNvPr id="72" name="Rectangle 71"/>
          <p:cNvSpPr/>
          <p:nvPr/>
        </p:nvSpPr>
        <p:spPr>
          <a:xfrm>
            <a:off x="3282461" y="5744308"/>
            <a:ext cx="1406769" cy="468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6"/>
          <p:cNvSpPr txBox="1">
            <a:spLocks noChangeArrowheads="1"/>
          </p:cNvSpPr>
          <p:nvPr/>
        </p:nvSpPr>
        <p:spPr bwMode="auto">
          <a:xfrm>
            <a:off x="3328547" y="5769424"/>
            <a:ext cx="327334"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a:t>
            </a:r>
            <a:endParaRPr lang="en-US" sz="2000" dirty="0">
              <a:solidFill>
                <a:srgbClr val="FF0000"/>
              </a:solidFill>
            </a:endParaRPr>
          </a:p>
        </p:txBody>
      </p:sp>
      <p:sp>
        <p:nvSpPr>
          <p:cNvPr id="74" name="Text Box 16"/>
          <p:cNvSpPr txBox="1">
            <a:spLocks noChangeArrowheads="1"/>
          </p:cNvSpPr>
          <p:nvPr/>
        </p:nvSpPr>
        <p:spPr bwMode="auto">
          <a:xfrm>
            <a:off x="6739963" y="5757701"/>
            <a:ext cx="327334"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a:t>
            </a:r>
            <a:endParaRPr lang="en-US" sz="2000" dirty="0">
              <a:solidFill>
                <a:srgbClr val="FF0000"/>
              </a:solidFill>
            </a:endParaRPr>
          </a:p>
        </p:txBody>
      </p:sp>
      <p:sp>
        <p:nvSpPr>
          <p:cNvPr id="75" name="Rectangle 74"/>
          <p:cNvSpPr/>
          <p:nvPr/>
        </p:nvSpPr>
        <p:spPr>
          <a:xfrm>
            <a:off x="6764216" y="5767754"/>
            <a:ext cx="1406769" cy="468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75939" y="3458308"/>
            <a:ext cx="1406769" cy="2203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Box 16"/>
          <p:cNvSpPr txBox="1">
            <a:spLocks noChangeArrowheads="1"/>
          </p:cNvSpPr>
          <p:nvPr/>
        </p:nvSpPr>
        <p:spPr bwMode="auto">
          <a:xfrm>
            <a:off x="8240517" y="3459977"/>
            <a:ext cx="327334"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a:t>
            </a:r>
            <a:endParaRPr lang="en-US" sz="2000" dirty="0">
              <a:solidFill>
                <a:srgbClr val="FF0000"/>
              </a:solidFill>
            </a:endParaRPr>
          </a:p>
        </p:txBody>
      </p:sp>
      <p:sp>
        <p:nvSpPr>
          <p:cNvPr id="78" name="Text Box 16"/>
          <p:cNvSpPr txBox="1">
            <a:spLocks noChangeArrowheads="1"/>
          </p:cNvSpPr>
          <p:nvPr/>
        </p:nvSpPr>
        <p:spPr bwMode="auto">
          <a:xfrm>
            <a:off x="99245" y="6172138"/>
            <a:ext cx="1725152" cy="461665"/>
          </a:xfrm>
          <a:prstGeom prst="rect">
            <a:avLst/>
          </a:prstGeom>
          <a:noFill/>
          <a:ln w="9525">
            <a:noFill/>
            <a:miter lim="800000"/>
            <a:headEnd/>
            <a:tailEnd/>
          </a:ln>
          <a:effectLst/>
        </p:spPr>
        <p:txBody>
          <a:bodyPr wrap="none">
            <a:spAutoFit/>
          </a:bodyPr>
          <a:lstStyle/>
          <a:p>
            <a:r>
              <a:rPr lang="en-US" sz="2400" dirty="0" smtClean="0">
                <a:solidFill>
                  <a:srgbClr val="FF0000"/>
                </a:solidFill>
              </a:rPr>
              <a:t>What now?</a:t>
            </a:r>
            <a:endParaRPr lang="en-US" sz="2400" dirty="0">
              <a:solidFill>
                <a:srgbClr val="FF0000"/>
              </a:solidFill>
            </a:endParaRPr>
          </a:p>
        </p:txBody>
      </p:sp>
      <p:sp>
        <p:nvSpPr>
          <p:cNvPr id="79" name="Text Box 16"/>
          <p:cNvSpPr txBox="1">
            <a:spLocks noChangeArrowheads="1"/>
          </p:cNvSpPr>
          <p:nvPr/>
        </p:nvSpPr>
        <p:spPr bwMode="auto">
          <a:xfrm>
            <a:off x="1724549" y="6188424"/>
            <a:ext cx="5911811" cy="461665"/>
          </a:xfrm>
          <a:prstGeom prst="rect">
            <a:avLst/>
          </a:prstGeom>
          <a:noFill/>
          <a:ln w="9525">
            <a:noFill/>
            <a:miter lim="800000"/>
            <a:headEnd/>
            <a:tailEnd/>
          </a:ln>
          <a:effectLst/>
        </p:spPr>
        <p:txBody>
          <a:bodyPr wrap="none">
            <a:spAutoFit/>
          </a:bodyPr>
          <a:lstStyle/>
          <a:p>
            <a:r>
              <a:rPr lang="en-US" sz="2400" dirty="0" smtClean="0">
                <a:solidFill>
                  <a:srgbClr val="FF0000"/>
                </a:solidFill>
              </a:rPr>
              <a:t>Determine whether the plane is safe to fly.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7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7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6" grpId="0"/>
      <p:bldP spid="27" grpId="0"/>
      <p:bldP spid="28" grpId="0"/>
      <p:bldP spid="35" grpId="0"/>
      <p:bldP spid="38" grpId="0"/>
      <p:bldP spid="39" grpId="0"/>
      <p:bldP spid="40" grpId="0"/>
      <p:bldP spid="45" grpId="0"/>
      <p:bldP spid="46" grpId="0"/>
      <p:bldP spid="47" grpId="0"/>
      <p:bldP spid="48" grpId="0"/>
      <p:bldP spid="49" grpId="0"/>
      <p:bldP spid="50" grpId="0"/>
      <p:bldP spid="51"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2"/>
      <p:bldP spid="71" grpId="0"/>
      <p:bldP spid="72" grpId="0" animBg="1"/>
      <p:bldP spid="73" grpId="0"/>
      <p:bldP spid="74" grpId="0"/>
      <p:bldP spid="75" grpId="0" animBg="1"/>
      <p:bldP spid="76" grpId="0" animBg="1"/>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Weight and Balance</a:t>
            </a:r>
            <a:endParaRPr lang="en-US" sz="4000" dirty="0"/>
          </a:p>
        </p:txBody>
      </p:sp>
      <p:pic>
        <p:nvPicPr>
          <p:cNvPr id="6" name="Picture 23" descr="CG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04799"/>
            <a:ext cx="914400" cy="914400"/>
          </a:xfrm>
          <a:prstGeom prst="rect">
            <a:avLst/>
          </a:prstGeom>
          <a:noFill/>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3192" y="2088961"/>
            <a:ext cx="5503437" cy="3966323"/>
          </a:xfrm>
          <a:prstGeom prst="rect">
            <a:avLst/>
          </a:prstGeom>
          <a:noFill/>
          <a:ln w="9525">
            <a:noFill/>
            <a:miter lim="800000"/>
            <a:headEnd/>
            <a:tailEnd/>
          </a:ln>
        </p:spPr>
      </p:pic>
      <p:sp>
        <p:nvSpPr>
          <p:cNvPr id="19" name="TextBox 18"/>
          <p:cNvSpPr txBox="1"/>
          <p:nvPr/>
        </p:nvSpPr>
        <p:spPr>
          <a:xfrm>
            <a:off x="925975" y="5823791"/>
            <a:ext cx="761747" cy="369332"/>
          </a:xfrm>
          <a:prstGeom prst="rect">
            <a:avLst/>
          </a:prstGeom>
          <a:noFill/>
        </p:spPr>
        <p:txBody>
          <a:bodyPr wrap="none" rtlCol="0">
            <a:spAutoFit/>
          </a:bodyPr>
          <a:lstStyle/>
          <a:p>
            <a:r>
              <a:rPr lang="en-US" dirty="0" smtClean="0"/>
              <a:t>1,500</a:t>
            </a:r>
            <a:endParaRPr lang="en-US" dirty="0"/>
          </a:p>
        </p:txBody>
      </p:sp>
      <p:sp>
        <p:nvSpPr>
          <p:cNvPr id="20" name="TextBox 19"/>
          <p:cNvSpPr txBox="1"/>
          <p:nvPr/>
        </p:nvSpPr>
        <p:spPr>
          <a:xfrm>
            <a:off x="927904" y="5443756"/>
            <a:ext cx="761747" cy="369332"/>
          </a:xfrm>
          <a:prstGeom prst="rect">
            <a:avLst/>
          </a:prstGeom>
          <a:noFill/>
        </p:spPr>
        <p:txBody>
          <a:bodyPr wrap="none" rtlCol="0">
            <a:spAutoFit/>
          </a:bodyPr>
          <a:lstStyle/>
          <a:p>
            <a:r>
              <a:rPr lang="en-US" dirty="0" smtClean="0"/>
              <a:t>1,600</a:t>
            </a:r>
            <a:endParaRPr lang="en-US" dirty="0"/>
          </a:p>
        </p:txBody>
      </p:sp>
      <p:sp>
        <p:nvSpPr>
          <p:cNvPr id="22" name="TextBox 21"/>
          <p:cNvSpPr txBox="1"/>
          <p:nvPr/>
        </p:nvSpPr>
        <p:spPr>
          <a:xfrm>
            <a:off x="929830" y="5052146"/>
            <a:ext cx="761747" cy="369332"/>
          </a:xfrm>
          <a:prstGeom prst="rect">
            <a:avLst/>
          </a:prstGeom>
          <a:noFill/>
        </p:spPr>
        <p:txBody>
          <a:bodyPr wrap="none" rtlCol="0">
            <a:spAutoFit/>
          </a:bodyPr>
          <a:lstStyle/>
          <a:p>
            <a:r>
              <a:rPr lang="en-US" dirty="0" smtClean="0"/>
              <a:t>1,700</a:t>
            </a:r>
            <a:endParaRPr lang="en-US" dirty="0"/>
          </a:p>
        </p:txBody>
      </p:sp>
      <p:sp>
        <p:nvSpPr>
          <p:cNvPr id="23" name="TextBox 22"/>
          <p:cNvSpPr txBox="1"/>
          <p:nvPr/>
        </p:nvSpPr>
        <p:spPr>
          <a:xfrm>
            <a:off x="929834" y="4647034"/>
            <a:ext cx="761747" cy="369332"/>
          </a:xfrm>
          <a:prstGeom prst="rect">
            <a:avLst/>
          </a:prstGeom>
          <a:noFill/>
        </p:spPr>
        <p:txBody>
          <a:bodyPr wrap="none" rtlCol="0">
            <a:spAutoFit/>
          </a:bodyPr>
          <a:lstStyle/>
          <a:p>
            <a:r>
              <a:rPr lang="en-US" dirty="0" smtClean="0"/>
              <a:t>1,800</a:t>
            </a:r>
            <a:endParaRPr lang="en-US" dirty="0"/>
          </a:p>
        </p:txBody>
      </p:sp>
      <p:sp>
        <p:nvSpPr>
          <p:cNvPr id="24" name="TextBox 23"/>
          <p:cNvSpPr txBox="1"/>
          <p:nvPr/>
        </p:nvSpPr>
        <p:spPr>
          <a:xfrm>
            <a:off x="929832" y="4253494"/>
            <a:ext cx="761747" cy="369332"/>
          </a:xfrm>
          <a:prstGeom prst="rect">
            <a:avLst/>
          </a:prstGeom>
          <a:noFill/>
        </p:spPr>
        <p:txBody>
          <a:bodyPr wrap="none" rtlCol="0">
            <a:spAutoFit/>
          </a:bodyPr>
          <a:lstStyle/>
          <a:p>
            <a:r>
              <a:rPr lang="en-US" dirty="0" smtClean="0"/>
              <a:t>1,900</a:t>
            </a:r>
            <a:endParaRPr lang="en-US" dirty="0"/>
          </a:p>
        </p:txBody>
      </p:sp>
      <p:sp>
        <p:nvSpPr>
          <p:cNvPr id="25" name="TextBox 24"/>
          <p:cNvSpPr txBox="1"/>
          <p:nvPr/>
        </p:nvSpPr>
        <p:spPr>
          <a:xfrm>
            <a:off x="929831" y="3871527"/>
            <a:ext cx="761747" cy="369332"/>
          </a:xfrm>
          <a:prstGeom prst="rect">
            <a:avLst/>
          </a:prstGeom>
          <a:noFill/>
        </p:spPr>
        <p:txBody>
          <a:bodyPr wrap="none" rtlCol="0">
            <a:spAutoFit/>
          </a:bodyPr>
          <a:lstStyle/>
          <a:p>
            <a:r>
              <a:rPr lang="en-US" dirty="0" smtClean="0"/>
              <a:t>2,000</a:t>
            </a:r>
            <a:endParaRPr lang="en-US" dirty="0"/>
          </a:p>
        </p:txBody>
      </p:sp>
      <p:sp>
        <p:nvSpPr>
          <p:cNvPr id="26" name="TextBox 25"/>
          <p:cNvSpPr txBox="1"/>
          <p:nvPr/>
        </p:nvSpPr>
        <p:spPr>
          <a:xfrm>
            <a:off x="929834" y="3477989"/>
            <a:ext cx="761747" cy="369332"/>
          </a:xfrm>
          <a:prstGeom prst="rect">
            <a:avLst/>
          </a:prstGeom>
          <a:noFill/>
        </p:spPr>
        <p:txBody>
          <a:bodyPr wrap="none" rtlCol="0">
            <a:spAutoFit/>
          </a:bodyPr>
          <a:lstStyle/>
          <a:p>
            <a:r>
              <a:rPr lang="en-US" dirty="0" smtClean="0"/>
              <a:t>2,100</a:t>
            </a:r>
            <a:endParaRPr lang="en-US" dirty="0"/>
          </a:p>
        </p:txBody>
      </p:sp>
      <p:sp>
        <p:nvSpPr>
          <p:cNvPr id="27" name="TextBox 26"/>
          <p:cNvSpPr txBox="1"/>
          <p:nvPr/>
        </p:nvSpPr>
        <p:spPr>
          <a:xfrm>
            <a:off x="931760" y="3074805"/>
            <a:ext cx="761747" cy="369332"/>
          </a:xfrm>
          <a:prstGeom prst="rect">
            <a:avLst/>
          </a:prstGeom>
          <a:noFill/>
        </p:spPr>
        <p:txBody>
          <a:bodyPr wrap="none" rtlCol="0">
            <a:spAutoFit/>
          </a:bodyPr>
          <a:lstStyle/>
          <a:p>
            <a:r>
              <a:rPr lang="en-US" dirty="0" smtClean="0"/>
              <a:t>2,200</a:t>
            </a:r>
            <a:endParaRPr lang="en-US" dirty="0"/>
          </a:p>
        </p:txBody>
      </p:sp>
      <p:sp>
        <p:nvSpPr>
          <p:cNvPr id="28" name="TextBox 27"/>
          <p:cNvSpPr txBox="1"/>
          <p:nvPr/>
        </p:nvSpPr>
        <p:spPr>
          <a:xfrm>
            <a:off x="931764" y="2692840"/>
            <a:ext cx="761747" cy="369332"/>
          </a:xfrm>
          <a:prstGeom prst="rect">
            <a:avLst/>
          </a:prstGeom>
          <a:noFill/>
        </p:spPr>
        <p:txBody>
          <a:bodyPr wrap="none" rtlCol="0">
            <a:spAutoFit/>
          </a:bodyPr>
          <a:lstStyle/>
          <a:p>
            <a:r>
              <a:rPr lang="en-US" dirty="0" smtClean="0"/>
              <a:t>2,300</a:t>
            </a:r>
            <a:endParaRPr lang="en-US" dirty="0"/>
          </a:p>
        </p:txBody>
      </p:sp>
      <p:sp>
        <p:nvSpPr>
          <p:cNvPr id="29" name="TextBox 28"/>
          <p:cNvSpPr txBox="1"/>
          <p:nvPr/>
        </p:nvSpPr>
        <p:spPr>
          <a:xfrm>
            <a:off x="931762" y="2310875"/>
            <a:ext cx="761747" cy="369332"/>
          </a:xfrm>
          <a:prstGeom prst="rect">
            <a:avLst/>
          </a:prstGeom>
          <a:noFill/>
        </p:spPr>
        <p:txBody>
          <a:bodyPr wrap="none" rtlCol="0">
            <a:spAutoFit/>
          </a:bodyPr>
          <a:lstStyle/>
          <a:p>
            <a:r>
              <a:rPr lang="en-US" dirty="0" smtClean="0"/>
              <a:t>2,400</a:t>
            </a:r>
            <a:endParaRPr lang="en-US" dirty="0"/>
          </a:p>
        </p:txBody>
      </p:sp>
      <p:sp>
        <p:nvSpPr>
          <p:cNvPr id="30" name="TextBox 29"/>
          <p:cNvSpPr txBox="1"/>
          <p:nvPr/>
        </p:nvSpPr>
        <p:spPr>
          <a:xfrm>
            <a:off x="931763" y="1928911"/>
            <a:ext cx="761747" cy="369332"/>
          </a:xfrm>
          <a:prstGeom prst="rect">
            <a:avLst/>
          </a:prstGeom>
          <a:noFill/>
        </p:spPr>
        <p:txBody>
          <a:bodyPr wrap="none" rtlCol="0">
            <a:spAutoFit/>
          </a:bodyPr>
          <a:lstStyle/>
          <a:p>
            <a:r>
              <a:rPr lang="en-US" dirty="0" smtClean="0"/>
              <a:t>2,500</a:t>
            </a:r>
            <a:endParaRPr lang="en-US" dirty="0"/>
          </a:p>
        </p:txBody>
      </p:sp>
      <p:sp>
        <p:nvSpPr>
          <p:cNvPr id="31" name="TextBox 30"/>
          <p:cNvSpPr txBox="1"/>
          <p:nvPr/>
        </p:nvSpPr>
        <p:spPr>
          <a:xfrm rot="16200000">
            <a:off x="-767788" y="4072157"/>
            <a:ext cx="3027495" cy="369332"/>
          </a:xfrm>
          <a:prstGeom prst="rect">
            <a:avLst/>
          </a:prstGeom>
          <a:noFill/>
        </p:spPr>
        <p:txBody>
          <a:bodyPr wrap="none" rtlCol="0">
            <a:spAutoFit/>
          </a:bodyPr>
          <a:lstStyle/>
          <a:p>
            <a:r>
              <a:rPr lang="en-US" dirty="0" smtClean="0"/>
              <a:t>Loaded Airplane Weight (lb)</a:t>
            </a:r>
            <a:endParaRPr lang="en-US" dirty="0"/>
          </a:p>
        </p:txBody>
      </p:sp>
      <p:sp>
        <p:nvSpPr>
          <p:cNvPr id="32" name="TextBox 31"/>
          <p:cNvSpPr txBox="1"/>
          <p:nvPr/>
        </p:nvSpPr>
        <p:spPr>
          <a:xfrm>
            <a:off x="1477702" y="6005128"/>
            <a:ext cx="441146" cy="369332"/>
          </a:xfrm>
          <a:prstGeom prst="rect">
            <a:avLst/>
          </a:prstGeom>
          <a:noFill/>
        </p:spPr>
        <p:txBody>
          <a:bodyPr wrap="none" rtlCol="0">
            <a:spAutoFit/>
          </a:bodyPr>
          <a:lstStyle/>
          <a:p>
            <a:r>
              <a:rPr lang="en-US" dirty="0" smtClean="0"/>
              <a:t>45</a:t>
            </a:r>
            <a:endParaRPr lang="en-US" dirty="0"/>
          </a:p>
        </p:txBody>
      </p:sp>
      <p:sp>
        <p:nvSpPr>
          <p:cNvPr id="33" name="TextBox 32"/>
          <p:cNvSpPr txBox="1"/>
          <p:nvPr/>
        </p:nvSpPr>
        <p:spPr>
          <a:xfrm>
            <a:off x="2554148" y="6433393"/>
            <a:ext cx="4044762" cy="369332"/>
          </a:xfrm>
          <a:prstGeom prst="rect">
            <a:avLst/>
          </a:prstGeom>
          <a:noFill/>
        </p:spPr>
        <p:txBody>
          <a:bodyPr wrap="none" rtlCol="0">
            <a:spAutoFit/>
          </a:bodyPr>
          <a:lstStyle/>
          <a:p>
            <a:r>
              <a:rPr lang="en-US" dirty="0" smtClean="0"/>
              <a:t>Loaded Airplane Moment (in.-lb/1000)</a:t>
            </a:r>
            <a:endParaRPr lang="en-US" dirty="0"/>
          </a:p>
        </p:txBody>
      </p:sp>
      <p:sp>
        <p:nvSpPr>
          <p:cNvPr id="34" name="TextBox 33"/>
          <p:cNvSpPr txBox="1"/>
          <p:nvPr/>
        </p:nvSpPr>
        <p:spPr>
          <a:xfrm>
            <a:off x="1861596" y="6007057"/>
            <a:ext cx="441146" cy="369332"/>
          </a:xfrm>
          <a:prstGeom prst="rect">
            <a:avLst/>
          </a:prstGeom>
          <a:noFill/>
        </p:spPr>
        <p:txBody>
          <a:bodyPr wrap="none" rtlCol="0">
            <a:spAutoFit/>
          </a:bodyPr>
          <a:lstStyle/>
          <a:p>
            <a:r>
              <a:rPr lang="en-US" dirty="0" smtClean="0"/>
              <a:t>50</a:t>
            </a:r>
            <a:endParaRPr lang="en-US" dirty="0"/>
          </a:p>
        </p:txBody>
      </p:sp>
      <p:sp>
        <p:nvSpPr>
          <p:cNvPr id="35" name="TextBox 34"/>
          <p:cNvSpPr txBox="1"/>
          <p:nvPr/>
        </p:nvSpPr>
        <p:spPr>
          <a:xfrm>
            <a:off x="2650603" y="6008986"/>
            <a:ext cx="441146" cy="369332"/>
          </a:xfrm>
          <a:prstGeom prst="rect">
            <a:avLst/>
          </a:prstGeom>
          <a:noFill/>
        </p:spPr>
        <p:txBody>
          <a:bodyPr wrap="none" rtlCol="0">
            <a:spAutoFit/>
          </a:bodyPr>
          <a:lstStyle/>
          <a:p>
            <a:r>
              <a:rPr lang="en-US" dirty="0" smtClean="0"/>
              <a:t>60</a:t>
            </a:r>
            <a:endParaRPr lang="en-US" dirty="0"/>
          </a:p>
        </p:txBody>
      </p:sp>
      <p:sp>
        <p:nvSpPr>
          <p:cNvPr id="36" name="TextBox 35"/>
          <p:cNvSpPr txBox="1"/>
          <p:nvPr/>
        </p:nvSpPr>
        <p:spPr>
          <a:xfrm>
            <a:off x="3414533" y="6008987"/>
            <a:ext cx="441146" cy="369332"/>
          </a:xfrm>
          <a:prstGeom prst="rect">
            <a:avLst/>
          </a:prstGeom>
          <a:noFill/>
        </p:spPr>
        <p:txBody>
          <a:bodyPr wrap="none" rtlCol="0">
            <a:spAutoFit/>
          </a:bodyPr>
          <a:lstStyle/>
          <a:p>
            <a:r>
              <a:rPr lang="en-US" dirty="0" smtClean="0"/>
              <a:t>70</a:t>
            </a:r>
            <a:endParaRPr lang="en-US" dirty="0"/>
          </a:p>
        </p:txBody>
      </p:sp>
      <p:sp>
        <p:nvSpPr>
          <p:cNvPr id="37" name="TextBox 36"/>
          <p:cNvSpPr txBox="1"/>
          <p:nvPr/>
        </p:nvSpPr>
        <p:spPr>
          <a:xfrm>
            <a:off x="4213185" y="5997412"/>
            <a:ext cx="441146" cy="369332"/>
          </a:xfrm>
          <a:prstGeom prst="rect">
            <a:avLst/>
          </a:prstGeom>
          <a:noFill/>
        </p:spPr>
        <p:txBody>
          <a:bodyPr wrap="none" rtlCol="0">
            <a:spAutoFit/>
          </a:bodyPr>
          <a:lstStyle/>
          <a:p>
            <a:r>
              <a:rPr lang="en-US" dirty="0" smtClean="0"/>
              <a:t>80</a:t>
            </a:r>
            <a:endParaRPr lang="en-US" dirty="0"/>
          </a:p>
        </p:txBody>
      </p:sp>
      <p:sp>
        <p:nvSpPr>
          <p:cNvPr id="38" name="TextBox 37"/>
          <p:cNvSpPr txBox="1"/>
          <p:nvPr/>
        </p:nvSpPr>
        <p:spPr>
          <a:xfrm>
            <a:off x="4977117" y="5997411"/>
            <a:ext cx="441146" cy="369332"/>
          </a:xfrm>
          <a:prstGeom prst="rect">
            <a:avLst/>
          </a:prstGeom>
          <a:noFill/>
        </p:spPr>
        <p:txBody>
          <a:bodyPr wrap="none" rtlCol="0">
            <a:spAutoFit/>
          </a:bodyPr>
          <a:lstStyle/>
          <a:p>
            <a:r>
              <a:rPr lang="en-US" dirty="0" smtClean="0"/>
              <a:t>90</a:t>
            </a:r>
            <a:endParaRPr lang="en-US" dirty="0"/>
          </a:p>
        </p:txBody>
      </p:sp>
      <p:sp>
        <p:nvSpPr>
          <p:cNvPr id="39" name="TextBox 38"/>
          <p:cNvSpPr txBox="1"/>
          <p:nvPr/>
        </p:nvSpPr>
        <p:spPr>
          <a:xfrm>
            <a:off x="5696676" y="5999340"/>
            <a:ext cx="569387" cy="369332"/>
          </a:xfrm>
          <a:prstGeom prst="rect">
            <a:avLst/>
          </a:prstGeom>
          <a:noFill/>
        </p:spPr>
        <p:txBody>
          <a:bodyPr wrap="none" rtlCol="0">
            <a:spAutoFit/>
          </a:bodyPr>
          <a:lstStyle/>
          <a:p>
            <a:r>
              <a:rPr lang="en-US" dirty="0" smtClean="0"/>
              <a:t>100</a:t>
            </a:r>
            <a:endParaRPr lang="en-US" dirty="0"/>
          </a:p>
        </p:txBody>
      </p:sp>
      <p:sp>
        <p:nvSpPr>
          <p:cNvPr id="40" name="TextBox 39"/>
          <p:cNvSpPr txBox="1"/>
          <p:nvPr/>
        </p:nvSpPr>
        <p:spPr>
          <a:xfrm>
            <a:off x="6497258" y="6001270"/>
            <a:ext cx="552267" cy="369332"/>
          </a:xfrm>
          <a:prstGeom prst="rect">
            <a:avLst/>
          </a:prstGeom>
          <a:noFill/>
        </p:spPr>
        <p:txBody>
          <a:bodyPr wrap="none" rtlCol="0">
            <a:spAutoFit/>
          </a:bodyPr>
          <a:lstStyle/>
          <a:p>
            <a:r>
              <a:rPr lang="en-US" dirty="0" smtClean="0"/>
              <a:t>110</a:t>
            </a:r>
            <a:endParaRPr lang="en-US" dirty="0"/>
          </a:p>
        </p:txBody>
      </p:sp>
      <p:cxnSp>
        <p:nvCxnSpPr>
          <p:cNvPr id="42" name="Straight Connector 41"/>
          <p:cNvCxnSpPr/>
          <p:nvPr/>
        </p:nvCxnSpPr>
        <p:spPr>
          <a:xfrm rot="5400000" flipH="1" flipV="1">
            <a:off x="1965961" y="4492513"/>
            <a:ext cx="1798323" cy="12344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74720" y="2503690"/>
            <a:ext cx="2125983" cy="17068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608320" y="2496068"/>
            <a:ext cx="1485900" cy="76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6" idx="0"/>
          </p:cNvCxnSpPr>
          <p:nvPr/>
        </p:nvCxnSpPr>
        <p:spPr>
          <a:xfrm rot="5400000" flipH="1" flipV="1">
            <a:off x="3612015" y="2534402"/>
            <a:ext cx="3497677" cy="3451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167287" y="1568316"/>
            <a:ext cx="3852337" cy="369332"/>
          </a:xfrm>
          <a:prstGeom prst="rect">
            <a:avLst/>
          </a:prstGeom>
          <a:noFill/>
        </p:spPr>
        <p:txBody>
          <a:bodyPr wrap="none" rtlCol="0">
            <a:spAutoFit/>
          </a:bodyPr>
          <a:lstStyle/>
          <a:p>
            <a:r>
              <a:rPr lang="en-US" dirty="0" smtClean="0"/>
              <a:t>Center of Gravity Moment Envelope</a:t>
            </a:r>
            <a:endParaRPr lang="en-US" dirty="0"/>
          </a:p>
        </p:txBody>
      </p:sp>
      <p:cxnSp>
        <p:nvCxnSpPr>
          <p:cNvPr id="57" name="Straight Connector 56"/>
          <p:cNvCxnSpPr/>
          <p:nvPr/>
        </p:nvCxnSpPr>
        <p:spPr>
          <a:xfrm rot="16200000" flipV="1">
            <a:off x="4541109" y="4269264"/>
            <a:ext cx="3546391" cy="24716"/>
          </a:xfrm>
          <a:prstGeom prst="line">
            <a:avLst/>
          </a:prstGeom>
          <a:ln w="38100">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9" idx="3"/>
          </p:cNvCxnSpPr>
          <p:nvPr/>
        </p:nvCxnSpPr>
        <p:spPr>
          <a:xfrm rot="10800000">
            <a:off x="1693510" y="2495542"/>
            <a:ext cx="4645507" cy="12885"/>
          </a:xfrm>
          <a:prstGeom prst="line">
            <a:avLst/>
          </a:prstGeom>
          <a:ln w="38100">
            <a:solidFill>
              <a:srgbClr val="00B050"/>
            </a:solidFill>
            <a:prstDash val="dashDot"/>
          </a:ln>
        </p:spPr>
        <p:style>
          <a:lnRef idx="1">
            <a:schemeClr val="accent1"/>
          </a:lnRef>
          <a:fillRef idx="0">
            <a:schemeClr val="accent1"/>
          </a:fillRef>
          <a:effectRef idx="0">
            <a:schemeClr val="accent1"/>
          </a:effectRef>
          <a:fontRef idx="minor">
            <a:schemeClr val="tx1"/>
          </a:fontRef>
        </p:style>
      </p:cxnSp>
      <p:pic>
        <p:nvPicPr>
          <p:cNvPr id="63" name="Picture 23" descr="CG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3388" y="2395152"/>
            <a:ext cx="224482" cy="224482"/>
          </a:xfrm>
          <a:prstGeom prst="rect">
            <a:avLst/>
          </a:prstGeom>
          <a:noFill/>
        </p:spPr>
      </p:pic>
      <p:sp>
        <p:nvSpPr>
          <p:cNvPr id="64" name="Text Box 16"/>
          <p:cNvSpPr txBox="1">
            <a:spLocks noChangeArrowheads="1"/>
          </p:cNvSpPr>
          <p:nvPr/>
        </p:nvSpPr>
        <p:spPr bwMode="auto">
          <a:xfrm>
            <a:off x="2060127" y="3079976"/>
            <a:ext cx="1723549" cy="461665"/>
          </a:xfrm>
          <a:prstGeom prst="rect">
            <a:avLst/>
          </a:prstGeom>
          <a:solidFill>
            <a:schemeClr val="bg1"/>
          </a:solidFill>
          <a:ln w="9525">
            <a:noFill/>
            <a:miter lim="800000"/>
            <a:headEnd/>
            <a:tailEnd/>
          </a:ln>
          <a:effectLst/>
        </p:spPr>
        <p:txBody>
          <a:bodyPr wrap="none">
            <a:spAutoFit/>
          </a:bodyPr>
          <a:lstStyle/>
          <a:p>
            <a:r>
              <a:rPr lang="en-US" sz="2400" dirty="0" smtClean="0">
                <a:solidFill>
                  <a:srgbClr val="FF0000"/>
                </a:solidFill>
              </a:rPr>
              <a:t>Safe to fly?</a:t>
            </a:r>
            <a:endParaRPr lang="en-US" sz="2400" dirty="0">
              <a:solidFill>
                <a:srgbClr val="FF0000"/>
              </a:solidFill>
            </a:endParaRPr>
          </a:p>
        </p:txBody>
      </p:sp>
      <p:sp>
        <p:nvSpPr>
          <p:cNvPr id="65" name="Text Box 16"/>
          <p:cNvSpPr txBox="1">
            <a:spLocks noChangeArrowheads="1"/>
          </p:cNvSpPr>
          <p:nvPr/>
        </p:nvSpPr>
        <p:spPr bwMode="auto">
          <a:xfrm>
            <a:off x="2107042" y="3664864"/>
            <a:ext cx="1143262" cy="461665"/>
          </a:xfrm>
          <a:prstGeom prst="rect">
            <a:avLst/>
          </a:prstGeom>
          <a:solidFill>
            <a:schemeClr val="bg1"/>
          </a:solidFill>
          <a:ln w="9525">
            <a:noFill/>
            <a:miter lim="800000"/>
            <a:headEnd/>
            <a:tailEnd/>
          </a:ln>
          <a:effectLst/>
        </p:spPr>
        <p:txBody>
          <a:bodyPr wrap="none">
            <a:spAutoFit/>
          </a:bodyPr>
          <a:lstStyle/>
          <a:p>
            <a:r>
              <a:rPr lang="en-US" sz="2400" dirty="0" smtClean="0">
                <a:solidFill>
                  <a:srgbClr val="FF0000"/>
                </a:solidFill>
              </a:rPr>
              <a:t>Barely!</a:t>
            </a:r>
            <a:endParaRPr lang="en-US" sz="2400" dirty="0">
              <a:solidFill>
                <a:srgbClr val="FF0000"/>
              </a:solidFill>
            </a:endParaRPr>
          </a:p>
        </p:txBody>
      </p:sp>
      <p:sp>
        <p:nvSpPr>
          <p:cNvPr id="66" name="Text Box 16"/>
          <p:cNvSpPr txBox="1">
            <a:spLocks noChangeArrowheads="1"/>
          </p:cNvSpPr>
          <p:nvPr/>
        </p:nvSpPr>
        <p:spPr bwMode="auto">
          <a:xfrm>
            <a:off x="581435" y="1045226"/>
            <a:ext cx="5472973" cy="461665"/>
          </a:xfrm>
          <a:prstGeom prst="rect">
            <a:avLst/>
          </a:prstGeom>
          <a:solidFill>
            <a:schemeClr val="bg1"/>
          </a:solidFill>
          <a:ln w="9525">
            <a:noFill/>
            <a:miter lim="800000"/>
            <a:headEnd/>
            <a:tailEnd/>
          </a:ln>
          <a:effectLst/>
        </p:spPr>
        <p:txBody>
          <a:bodyPr wrap="none">
            <a:spAutoFit/>
          </a:bodyPr>
          <a:lstStyle/>
          <a:p>
            <a:r>
              <a:rPr lang="en-US" sz="2400" dirty="0" smtClean="0"/>
              <a:t>From Pilot Operating Handbook (POH)</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2" name="TextBox 11"/>
          <p:cNvSpPr txBox="1"/>
          <p:nvPr/>
        </p:nvSpPr>
        <p:spPr>
          <a:xfrm>
            <a:off x="685800" y="1066800"/>
            <a:ext cx="8839200" cy="584775"/>
          </a:xfrm>
          <a:prstGeom prst="rect">
            <a:avLst/>
          </a:prstGeom>
          <a:noFill/>
        </p:spPr>
        <p:txBody>
          <a:bodyPr wrap="square" rtlCol="0">
            <a:spAutoFit/>
          </a:bodyPr>
          <a:lstStyle/>
          <a:p>
            <a:r>
              <a:rPr lang="en-US" sz="3200" dirty="0" smtClean="0"/>
              <a:t>What forces act on an aircraft to ensure flight?</a:t>
            </a:r>
            <a:endParaRPr lang="en-US" sz="3200" dirty="0"/>
          </a:p>
        </p:txBody>
      </p:sp>
      <p:grpSp>
        <p:nvGrpSpPr>
          <p:cNvPr id="3" name="Group 14"/>
          <p:cNvGrpSpPr/>
          <p:nvPr/>
        </p:nvGrpSpPr>
        <p:grpSpPr>
          <a:xfrm>
            <a:off x="5562600" y="4673600"/>
            <a:ext cx="3136900" cy="2133600"/>
            <a:chOff x="3048000" y="3048000"/>
            <a:chExt cx="3136900" cy="213360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048000"/>
              <a:ext cx="3136900" cy="1092200"/>
            </a:xfrm>
            <a:prstGeom prst="rect">
              <a:avLst/>
            </a:prstGeom>
            <a:noFill/>
            <a:ln w="9525">
              <a:noFill/>
              <a:miter lim="800000"/>
              <a:headEnd/>
              <a:tailEnd/>
            </a:ln>
          </p:spPr>
        </p:pic>
        <p:sp>
          <p:nvSpPr>
            <p:cNvPr id="8" name="Right Arrow 7"/>
            <p:cNvSpPr/>
            <p:nvPr/>
          </p:nvSpPr>
          <p:spPr>
            <a:xfrm rot="5400000">
              <a:off x="3467100" y="4381500"/>
              <a:ext cx="1143000" cy="4572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Weight</a:t>
              </a:r>
              <a:endParaRPr lang="en-US" dirty="0"/>
            </a:p>
          </p:txBody>
        </p:sp>
      </p:grpSp>
      <p:sp>
        <p:nvSpPr>
          <p:cNvPr id="13" name="TextBox 12"/>
          <p:cNvSpPr txBox="1"/>
          <p:nvPr/>
        </p:nvSpPr>
        <p:spPr>
          <a:xfrm>
            <a:off x="774700" y="1816100"/>
            <a:ext cx="7975600" cy="1569660"/>
          </a:xfrm>
          <a:prstGeom prst="rect">
            <a:avLst/>
          </a:prstGeom>
          <a:noFill/>
        </p:spPr>
        <p:txBody>
          <a:bodyPr wrap="square" rtlCol="0">
            <a:spAutoFit/>
          </a:bodyPr>
          <a:lstStyle/>
          <a:p>
            <a:r>
              <a:rPr lang="en-US" sz="3200" dirty="0" smtClean="0">
                <a:solidFill>
                  <a:srgbClr val="C00000"/>
                </a:solidFill>
              </a:rPr>
              <a:t>Lift – </a:t>
            </a:r>
            <a:r>
              <a:rPr lang="en-US" sz="3200" dirty="0" smtClean="0"/>
              <a:t>The force that is created by the effect of airflow as it passes over and under the wing</a:t>
            </a:r>
            <a:endParaRPr lang="en-US" sz="3200" dirty="0">
              <a:solidFill>
                <a:srgbClr val="C00000"/>
              </a:solidFill>
            </a:endParaRPr>
          </a:p>
        </p:txBody>
      </p:sp>
      <p:sp>
        <p:nvSpPr>
          <p:cNvPr id="9" name="Right Arrow 8"/>
          <p:cNvSpPr/>
          <p:nvPr/>
        </p:nvSpPr>
        <p:spPr>
          <a:xfrm rot="5400000" flipH="1">
            <a:off x="5984338" y="4175661"/>
            <a:ext cx="1143000" cy="462477"/>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Lift</a:t>
            </a:r>
            <a:endParaRPr lang="en-US" dirty="0"/>
          </a:p>
        </p:txBody>
      </p:sp>
      <p:sp>
        <p:nvSpPr>
          <p:cNvPr id="10" name="TextBox 9"/>
          <p:cNvSpPr txBox="1"/>
          <p:nvPr/>
        </p:nvSpPr>
        <p:spPr>
          <a:xfrm>
            <a:off x="846438" y="3445476"/>
            <a:ext cx="4191000" cy="1077218"/>
          </a:xfrm>
          <a:prstGeom prst="rect">
            <a:avLst/>
          </a:prstGeom>
          <a:noFill/>
        </p:spPr>
        <p:txBody>
          <a:bodyPr wrap="square" rtlCol="0">
            <a:spAutoFit/>
          </a:bodyPr>
          <a:lstStyle/>
          <a:p>
            <a:r>
              <a:rPr lang="en-US" sz="3200" dirty="0" smtClean="0">
                <a:solidFill>
                  <a:srgbClr val="00386B"/>
                </a:solidFill>
              </a:rPr>
              <a:t>What occurs when lift and weight are equal?</a:t>
            </a:r>
            <a:endParaRPr lang="en-US" sz="3200" dirty="0">
              <a:solidFill>
                <a:srgbClr val="00386B"/>
              </a:solidFill>
            </a:endParaRPr>
          </a:p>
        </p:txBody>
      </p:sp>
      <p:sp>
        <p:nvSpPr>
          <p:cNvPr id="11" name="Rectangle 10"/>
          <p:cNvSpPr/>
          <p:nvPr/>
        </p:nvSpPr>
        <p:spPr>
          <a:xfrm>
            <a:off x="811427" y="4584356"/>
            <a:ext cx="4860324" cy="2062103"/>
          </a:xfrm>
          <a:prstGeom prst="rect">
            <a:avLst/>
          </a:prstGeom>
        </p:spPr>
        <p:txBody>
          <a:bodyPr wrap="square">
            <a:spAutoFit/>
          </a:bodyPr>
          <a:lstStyle/>
          <a:p>
            <a:r>
              <a:rPr lang="en-US" sz="3200" dirty="0" smtClean="0">
                <a:solidFill>
                  <a:srgbClr val="C00000"/>
                </a:solidFill>
              </a:rPr>
              <a:t>Equilibrium will result in flight at same attitude (climbing, descending, or level flight) </a:t>
            </a:r>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Lift Created?</a:t>
            </a:r>
            <a:endParaRPr lang="en-US" dirty="0"/>
          </a:p>
        </p:txBody>
      </p:sp>
      <p:sp>
        <p:nvSpPr>
          <p:cNvPr id="3" name="Content Placeholder 2"/>
          <p:cNvSpPr>
            <a:spLocks noGrp="1"/>
          </p:cNvSpPr>
          <p:nvPr>
            <p:ph idx="1"/>
          </p:nvPr>
        </p:nvSpPr>
        <p:spPr>
          <a:xfrm>
            <a:off x="457200" y="1295400"/>
            <a:ext cx="4558553" cy="4830763"/>
          </a:xfrm>
        </p:spPr>
        <p:txBody>
          <a:bodyPr/>
          <a:lstStyle/>
          <a:p>
            <a:r>
              <a:rPr lang="en-US" dirty="0" smtClean="0"/>
              <a:t>Airfoils have a curved shape to direct airflow</a:t>
            </a:r>
          </a:p>
          <a:p>
            <a:r>
              <a:rPr lang="en-US" dirty="0" smtClean="0"/>
              <a:t>Air movement over and under aircraft wing creates pressure difference on upper and lower wing surfaces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4901" y="1892301"/>
            <a:ext cx="3797299" cy="474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527274"/>
            <a:ext cx="5715000" cy="202592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Lift</a:t>
            </a:r>
            <a:endParaRPr lang="en-US"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544" y="5098006"/>
            <a:ext cx="3136900" cy="1092200"/>
          </a:xfrm>
          <a:prstGeom prst="rect">
            <a:avLst/>
          </a:prstGeom>
          <a:noFill/>
          <a:ln w="9525">
            <a:noFill/>
            <a:miter lim="800000"/>
            <a:headEnd/>
            <a:tailEnd/>
          </a:ln>
        </p:spPr>
      </p:pic>
      <p:sp>
        <p:nvSpPr>
          <p:cNvPr id="10" name="Oval 9"/>
          <p:cNvSpPr/>
          <p:nvPr/>
        </p:nvSpPr>
        <p:spPr>
          <a:xfrm>
            <a:off x="1030147" y="5285772"/>
            <a:ext cx="763929" cy="35881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0" idx="6"/>
          </p:cNvCxnSpPr>
          <p:nvPr/>
        </p:nvCxnSpPr>
        <p:spPr>
          <a:xfrm>
            <a:off x="1794076" y="5465180"/>
            <a:ext cx="1932972" cy="12153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577971" y="1242217"/>
            <a:ext cx="7944928" cy="3968150"/>
          </a:xfrm>
        </p:spPr>
        <p:txBody>
          <a:bodyPr/>
          <a:lstStyle/>
          <a:p>
            <a:r>
              <a:rPr lang="en-US" dirty="0" smtClean="0"/>
              <a:t>Air movement over and under aircraft airfoil creates pressure difference on upper and lower airfoil surfaces</a:t>
            </a:r>
          </a:p>
          <a:p>
            <a:r>
              <a:rPr lang="en-US" dirty="0" smtClean="0"/>
              <a:t>Lift force used to oppose weight in straight and level flight</a:t>
            </a:r>
          </a:p>
          <a:p>
            <a:r>
              <a:rPr lang="en-US" dirty="0" smtClean="0"/>
              <a:t>Lift force used to turn aircraft when aircraft rolls</a:t>
            </a:r>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277394" y="2978942"/>
            <a:ext cx="2957512" cy="2332037"/>
          </a:xfrm>
          <a:prstGeom prst="rect">
            <a:avLst/>
          </a:prstGeom>
          <a:noFill/>
          <a:ln w="9525">
            <a:noFill/>
            <a:miter lim="800000"/>
            <a:headEnd/>
            <a:tailEnd/>
          </a:ln>
        </p:spPr>
      </p:pic>
      <p:grpSp>
        <p:nvGrpSpPr>
          <p:cNvPr id="5" name="Group 15"/>
          <p:cNvGrpSpPr>
            <a:grpSpLocks/>
          </p:cNvGrpSpPr>
          <p:nvPr/>
        </p:nvGrpSpPr>
        <p:grpSpPr bwMode="auto">
          <a:xfrm>
            <a:off x="2023269" y="4098129"/>
            <a:ext cx="1179512" cy="628650"/>
            <a:chOff x="2043113" y="4175125"/>
            <a:chExt cx="1179512" cy="628650"/>
          </a:xfrm>
        </p:grpSpPr>
        <p:sp>
          <p:nvSpPr>
            <p:cNvPr id="6" name="TextBox 12"/>
            <p:cNvSpPr txBox="1">
              <a:spLocks noChangeArrowheads="1"/>
            </p:cNvSpPr>
            <p:nvPr/>
          </p:nvSpPr>
          <p:spPr bwMode="auto">
            <a:xfrm>
              <a:off x="2151063" y="4403725"/>
              <a:ext cx="909637" cy="400050"/>
            </a:xfrm>
            <a:prstGeom prst="rect">
              <a:avLst/>
            </a:prstGeom>
            <a:noFill/>
            <a:ln w="9525">
              <a:noFill/>
              <a:miter lim="800000"/>
              <a:headEnd/>
              <a:tailEnd/>
            </a:ln>
          </p:spPr>
          <p:txBody>
            <a:bodyPr wrap="none">
              <a:spAutoFit/>
            </a:bodyPr>
            <a:lstStyle/>
            <a:p>
              <a:r>
                <a:rPr lang="en-US" sz="2000">
                  <a:solidFill>
                    <a:srgbClr val="00B050"/>
                  </a:solidFill>
                </a:rPr>
                <a:t>Thrust</a:t>
              </a:r>
            </a:p>
          </p:txBody>
        </p:sp>
        <p:cxnSp>
          <p:nvCxnSpPr>
            <p:cNvPr id="7" name="Straight Arrow Connector 6"/>
            <p:cNvCxnSpPr/>
            <p:nvPr/>
          </p:nvCxnSpPr>
          <p:spPr>
            <a:xfrm rot="10800000" flipV="1">
              <a:off x="2043113" y="4175125"/>
              <a:ext cx="1179512" cy="1016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13"/>
          <p:cNvGrpSpPr>
            <a:grpSpLocks/>
          </p:cNvGrpSpPr>
          <p:nvPr/>
        </p:nvGrpSpPr>
        <p:grpSpPr bwMode="auto">
          <a:xfrm>
            <a:off x="4868069" y="2339179"/>
            <a:ext cx="595312" cy="1168400"/>
            <a:chOff x="4887913" y="2416175"/>
            <a:chExt cx="595312" cy="1168400"/>
          </a:xfrm>
        </p:grpSpPr>
        <p:sp>
          <p:nvSpPr>
            <p:cNvPr id="9" name="TextBox 11"/>
            <p:cNvSpPr txBox="1">
              <a:spLocks noChangeArrowheads="1"/>
            </p:cNvSpPr>
            <p:nvPr/>
          </p:nvSpPr>
          <p:spPr bwMode="auto">
            <a:xfrm>
              <a:off x="4957763" y="2628900"/>
              <a:ext cx="525462" cy="400050"/>
            </a:xfrm>
            <a:prstGeom prst="rect">
              <a:avLst/>
            </a:prstGeom>
            <a:noFill/>
            <a:ln w="9525">
              <a:noFill/>
              <a:miter lim="800000"/>
              <a:headEnd/>
              <a:tailEnd/>
            </a:ln>
          </p:spPr>
          <p:txBody>
            <a:bodyPr wrap="none">
              <a:spAutoFit/>
            </a:bodyPr>
            <a:lstStyle/>
            <a:p>
              <a:r>
                <a:rPr lang="en-US" sz="2000">
                  <a:solidFill>
                    <a:srgbClr val="00B050"/>
                  </a:solidFill>
                </a:rPr>
                <a:t>Lift</a:t>
              </a:r>
            </a:p>
          </p:txBody>
        </p:sp>
        <p:cxnSp>
          <p:nvCxnSpPr>
            <p:cNvPr id="10" name="Straight Arrow Connector 9"/>
            <p:cNvCxnSpPr/>
            <p:nvPr/>
          </p:nvCxnSpPr>
          <p:spPr>
            <a:xfrm rot="16200000" flipV="1">
              <a:off x="4310063" y="2994025"/>
              <a:ext cx="1168400" cy="127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7"/>
          <p:cNvGrpSpPr>
            <a:grpSpLocks/>
          </p:cNvGrpSpPr>
          <p:nvPr/>
        </p:nvGrpSpPr>
        <p:grpSpPr bwMode="auto">
          <a:xfrm>
            <a:off x="5542756" y="3688554"/>
            <a:ext cx="1571625" cy="609600"/>
            <a:chOff x="5562600" y="3765550"/>
            <a:chExt cx="1571625" cy="609600"/>
          </a:xfrm>
        </p:grpSpPr>
        <p:sp>
          <p:nvSpPr>
            <p:cNvPr id="12" name="TextBox 14"/>
            <p:cNvSpPr txBox="1">
              <a:spLocks noChangeArrowheads="1"/>
            </p:cNvSpPr>
            <p:nvPr/>
          </p:nvSpPr>
          <p:spPr bwMode="auto">
            <a:xfrm>
              <a:off x="6394450" y="3975100"/>
              <a:ext cx="739775" cy="400050"/>
            </a:xfrm>
            <a:prstGeom prst="rect">
              <a:avLst/>
            </a:prstGeom>
            <a:noFill/>
            <a:ln w="9525">
              <a:noFill/>
              <a:miter lim="800000"/>
              <a:headEnd/>
              <a:tailEnd/>
            </a:ln>
          </p:spPr>
          <p:txBody>
            <a:bodyPr wrap="none">
              <a:spAutoFit/>
            </a:bodyPr>
            <a:lstStyle/>
            <a:p>
              <a:r>
                <a:rPr lang="en-US" sz="2000">
                  <a:solidFill>
                    <a:srgbClr val="FF0000"/>
                  </a:solidFill>
                </a:rPr>
                <a:t>Drag</a:t>
              </a:r>
            </a:p>
          </p:txBody>
        </p:sp>
        <p:cxnSp>
          <p:nvCxnSpPr>
            <p:cNvPr id="13" name="Straight Arrow Connector 12"/>
            <p:cNvCxnSpPr/>
            <p:nvPr/>
          </p:nvCxnSpPr>
          <p:spPr>
            <a:xfrm flipV="1">
              <a:off x="5562600" y="3765550"/>
              <a:ext cx="1238250" cy="19685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8"/>
          <p:cNvGrpSpPr>
            <a:grpSpLocks/>
          </p:cNvGrpSpPr>
          <p:nvPr/>
        </p:nvGrpSpPr>
        <p:grpSpPr bwMode="auto">
          <a:xfrm>
            <a:off x="3759994" y="4417217"/>
            <a:ext cx="1128712" cy="1365250"/>
            <a:chOff x="3779838" y="4494213"/>
            <a:chExt cx="1128712" cy="1365250"/>
          </a:xfrm>
        </p:grpSpPr>
        <p:sp>
          <p:nvSpPr>
            <p:cNvPr id="15" name="TextBox 13"/>
            <p:cNvSpPr txBox="1">
              <a:spLocks noChangeArrowheads="1"/>
            </p:cNvSpPr>
            <p:nvPr/>
          </p:nvSpPr>
          <p:spPr bwMode="auto">
            <a:xfrm>
              <a:off x="3779838" y="5459413"/>
              <a:ext cx="977900" cy="400050"/>
            </a:xfrm>
            <a:prstGeom prst="rect">
              <a:avLst/>
            </a:prstGeom>
            <a:noFill/>
            <a:ln w="9525">
              <a:noFill/>
              <a:miter lim="800000"/>
              <a:headEnd/>
              <a:tailEnd/>
            </a:ln>
          </p:spPr>
          <p:txBody>
            <a:bodyPr wrap="none">
              <a:spAutoFit/>
            </a:bodyPr>
            <a:lstStyle/>
            <a:p>
              <a:r>
                <a:rPr lang="en-US" sz="2000">
                  <a:solidFill>
                    <a:srgbClr val="FF0000"/>
                  </a:solidFill>
                </a:rPr>
                <a:t>Weight</a:t>
              </a:r>
            </a:p>
          </p:txBody>
        </p:sp>
        <p:cxnSp>
          <p:nvCxnSpPr>
            <p:cNvPr id="16" name="Straight Arrow Connector 15"/>
            <p:cNvCxnSpPr/>
            <p:nvPr/>
          </p:nvCxnSpPr>
          <p:spPr>
            <a:xfrm rot="16200000" flipH="1">
              <a:off x="4337050" y="5065713"/>
              <a:ext cx="11430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Title 1"/>
          <p:cNvSpPr txBox="1">
            <a:spLocks/>
          </p:cNvSpPr>
          <p:nvPr/>
        </p:nvSpPr>
        <p:spPr>
          <a:xfrm>
            <a:off x="457200" y="274638"/>
            <a:ext cx="8229600" cy="715962"/>
          </a:xfrm>
          <a:prstGeom prst="rect">
            <a:avLst/>
          </a:prstGeom>
        </p:spPr>
        <p:txBody>
          <a:bodyPr vert="horz" lIns="91440" tIns="45720" rIns="91440" bIns="45720" rtlCol="0" anchor="ctr">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6"/>
                </a:solidFill>
                <a:effectLst/>
                <a:uLnTx/>
                <a:uFillTx/>
                <a:latin typeface="+mj-lt"/>
                <a:ea typeface="+mj-ea"/>
                <a:cs typeface="+mj-cs"/>
              </a:rPr>
              <a:t>Forces on</a:t>
            </a:r>
            <a:r>
              <a:rPr kumimoji="0" lang="en-US" sz="4000" b="0" i="0" u="none" strike="noStrike" kern="0" cap="none" spc="0" normalizeH="0" noProof="0" dirty="0" smtClean="0">
                <a:ln>
                  <a:noFill/>
                </a:ln>
                <a:solidFill>
                  <a:schemeClr val="accent6"/>
                </a:solidFill>
                <a:effectLst/>
                <a:uLnTx/>
                <a:uFillTx/>
                <a:latin typeface="+mj-lt"/>
                <a:ea typeface="+mj-ea"/>
                <a:cs typeface="+mj-cs"/>
              </a:rPr>
              <a:t> an Aircraft</a:t>
            </a:r>
            <a:endParaRPr kumimoji="0" lang="en-US" sz="4000" b="0" i="0" u="none" strike="noStrike" kern="0" cap="none" spc="0" normalizeH="0" baseline="0" noProof="0" dirty="0">
              <a:ln>
                <a:noFill/>
              </a:ln>
              <a:solidFill>
                <a:schemeClr val="accent6"/>
              </a:solidFill>
              <a:effectLst/>
              <a:uLnTx/>
              <a:uFillTx/>
              <a:latin typeface="+mj-lt"/>
              <a:ea typeface="+mj-ea"/>
              <a:cs typeface="+mj-cs"/>
            </a:endParaRPr>
          </a:p>
        </p:txBody>
      </p:sp>
    </p:spTree>
    <p:extLst>
      <p:ext uri="{BB962C8B-B14F-4D97-AF65-F5344CB8AC3E}">
        <p14:creationId xmlns:p14="http://schemas.microsoft.com/office/powerpoint/2010/main" val="121337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984125" y="3861707"/>
            <a:ext cx="3773509" cy="2760046"/>
            <a:chOff x="5177308" y="242744"/>
            <a:chExt cx="3773509" cy="2760046"/>
          </a:xfrm>
        </p:grpSpPr>
        <p:pic>
          <p:nvPicPr>
            <p:cNvPr id="14"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7308" y="242744"/>
              <a:ext cx="3773509" cy="2291787"/>
            </a:xfrm>
            <a:prstGeom prst="rect">
              <a:avLst/>
            </a:prstGeom>
            <a:noFill/>
            <a:ln w="9525">
              <a:noFill/>
              <a:miter lim="800000"/>
              <a:headEnd/>
              <a:tailEnd/>
            </a:ln>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326" y="2555235"/>
              <a:ext cx="2731625" cy="447555"/>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Lift</a:t>
            </a:r>
            <a:endParaRPr lang="en-US" dirty="0"/>
          </a:p>
        </p:txBody>
      </p:sp>
      <p:sp>
        <p:nvSpPr>
          <p:cNvPr id="19" name="Content Placeholder 18"/>
          <p:cNvSpPr>
            <a:spLocks noGrp="1"/>
          </p:cNvSpPr>
          <p:nvPr>
            <p:ph idx="1"/>
          </p:nvPr>
        </p:nvSpPr>
        <p:spPr/>
        <p:txBody>
          <a:bodyPr/>
          <a:lstStyle/>
          <a:p>
            <a:pPr>
              <a:buNone/>
            </a:pPr>
            <a:r>
              <a:rPr lang="en-US" dirty="0" smtClean="0"/>
              <a:t>Lift is created when airflow is redirected</a:t>
            </a:r>
          </a:p>
          <a:p>
            <a:pPr marL="971550" lvl="1" indent="-514350">
              <a:buFont typeface="+mj-lt"/>
              <a:buAutoNum type="arabicPeriod"/>
            </a:pPr>
            <a:r>
              <a:rPr lang="en-US" dirty="0" smtClean="0"/>
              <a:t>Deflection</a:t>
            </a:r>
          </a:p>
          <a:p>
            <a:pPr marL="971550" lvl="1" indent="-514350">
              <a:buFont typeface="+mj-lt"/>
              <a:buAutoNum type="arabicPeriod"/>
            </a:pPr>
            <a:r>
              <a:rPr lang="en-US" dirty="0" err="1" smtClean="0"/>
              <a:t>Coanda</a:t>
            </a:r>
            <a:r>
              <a:rPr lang="en-US" dirty="0" smtClean="0"/>
              <a:t> Effect</a:t>
            </a:r>
          </a:p>
          <a:p>
            <a:pPr marL="971550" lvl="1" indent="-514350">
              <a:buFont typeface="+mj-lt"/>
              <a:buAutoNum type="arabicPeriod"/>
            </a:pPr>
            <a:r>
              <a:rPr lang="en-US" dirty="0" smtClean="0"/>
              <a:t>Bernoulli</a:t>
            </a:r>
          </a:p>
          <a:p>
            <a:pPr marL="971550" lvl="1" indent="-514350">
              <a:buFont typeface="+mj-lt"/>
              <a:buAutoNum type="arabicPeriod"/>
            </a:pPr>
            <a:r>
              <a:rPr lang="en-US" dirty="0" smtClean="0"/>
              <a:t>Circulation</a:t>
            </a:r>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202084" y="1038443"/>
            <a:ext cx="6779870" cy="2669894"/>
            <a:chOff x="2202084" y="1388963"/>
            <a:chExt cx="6779870" cy="2669894"/>
          </a:xfrm>
        </p:grpSpPr>
        <p:pic>
          <p:nvPicPr>
            <p:cNvPr id="14"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2084" y="1388963"/>
              <a:ext cx="4418828" cy="2291787"/>
            </a:xfrm>
            <a:prstGeom prst="rect">
              <a:avLst/>
            </a:prstGeom>
            <a:noFill/>
            <a:ln w="9525">
              <a:noFill/>
              <a:miter lim="800000"/>
              <a:headEnd/>
              <a:tailEnd/>
            </a:ln>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0329" y="3611302"/>
              <a:ext cx="2731625" cy="447555"/>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Lift – Deflection</a:t>
            </a:r>
            <a:endParaRPr lang="en-US" dirty="0"/>
          </a:p>
        </p:txBody>
      </p:sp>
      <p:sp>
        <p:nvSpPr>
          <p:cNvPr id="5" name="Rectangle 4"/>
          <p:cNvSpPr/>
          <p:nvPr/>
        </p:nvSpPr>
        <p:spPr>
          <a:xfrm>
            <a:off x="990600" y="3942080"/>
            <a:ext cx="6324600" cy="584775"/>
          </a:xfrm>
          <a:prstGeom prst="rect">
            <a:avLst/>
          </a:prstGeom>
        </p:spPr>
        <p:txBody>
          <a:bodyPr wrap="square">
            <a:spAutoFit/>
          </a:bodyPr>
          <a:lstStyle/>
          <a:p>
            <a:r>
              <a:rPr lang="en-US" sz="3200" dirty="0" smtClean="0"/>
              <a:t>Newton’s Third Law of Motion</a:t>
            </a:r>
          </a:p>
        </p:txBody>
      </p:sp>
      <p:sp>
        <p:nvSpPr>
          <p:cNvPr id="8" name="TextBox 7"/>
          <p:cNvSpPr txBox="1"/>
          <p:nvPr/>
        </p:nvSpPr>
        <p:spPr>
          <a:xfrm>
            <a:off x="1143000" y="4475480"/>
            <a:ext cx="7772400" cy="1077218"/>
          </a:xfrm>
          <a:prstGeom prst="rect">
            <a:avLst/>
          </a:prstGeom>
          <a:noFill/>
        </p:spPr>
        <p:txBody>
          <a:bodyPr wrap="square" rtlCol="0">
            <a:spAutoFit/>
          </a:bodyPr>
          <a:lstStyle/>
          <a:p>
            <a:r>
              <a:rPr lang="en-US" sz="3200" dirty="0" smtClean="0"/>
              <a:t>For every action there is an equal and opposite reaction.</a:t>
            </a:r>
            <a:endParaRPr lang="en-US" sz="3200" dirty="0"/>
          </a:p>
        </p:txBody>
      </p:sp>
      <p:sp>
        <p:nvSpPr>
          <p:cNvPr id="9" name="TextBox 8"/>
          <p:cNvSpPr txBox="1"/>
          <p:nvPr/>
        </p:nvSpPr>
        <p:spPr>
          <a:xfrm>
            <a:off x="990600" y="5542280"/>
            <a:ext cx="7696200" cy="1077218"/>
          </a:xfrm>
          <a:prstGeom prst="rect">
            <a:avLst/>
          </a:prstGeom>
          <a:noFill/>
        </p:spPr>
        <p:txBody>
          <a:bodyPr wrap="square" rtlCol="0">
            <a:spAutoFit/>
          </a:bodyPr>
          <a:lstStyle/>
          <a:p>
            <a:r>
              <a:rPr lang="en-US" sz="3200" dirty="0" smtClean="0">
                <a:solidFill>
                  <a:srgbClr val="00386B"/>
                </a:solidFill>
              </a:rPr>
              <a:t>Downward deflected air produces an upward reaction force</a:t>
            </a:r>
            <a:endParaRPr lang="en-US" sz="3200" dirty="0">
              <a:solidFill>
                <a:srgbClr val="00386B"/>
              </a:solidFill>
            </a:endParaRPr>
          </a:p>
        </p:txBody>
      </p:sp>
      <p:cxnSp>
        <p:nvCxnSpPr>
          <p:cNvPr id="15" name="Straight Arrow Connector 14"/>
          <p:cNvCxnSpPr/>
          <p:nvPr/>
        </p:nvCxnSpPr>
        <p:spPr>
          <a:xfrm>
            <a:off x="1243584" y="2624328"/>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09713" y="1840999"/>
            <a:ext cx="1915909" cy="646331"/>
          </a:xfrm>
          <a:prstGeom prst="rect">
            <a:avLst/>
          </a:prstGeom>
          <a:noFill/>
        </p:spPr>
        <p:txBody>
          <a:bodyPr wrap="none" rtlCol="0">
            <a:spAutoFit/>
          </a:bodyPr>
          <a:lstStyle/>
          <a:p>
            <a:pPr algn="ctr"/>
            <a:r>
              <a:rPr lang="en-US" dirty="0" smtClean="0"/>
              <a:t>Relative air flow</a:t>
            </a:r>
          </a:p>
          <a:p>
            <a:pPr algn="ctr"/>
            <a:r>
              <a:rPr lang="en-US" dirty="0" smtClean="0"/>
              <a:t>direction change</a:t>
            </a:r>
            <a:endParaRPr lang="en-US" dirty="0"/>
          </a:p>
        </p:txBody>
      </p:sp>
      <p:grpSp>
        <p:nvGrpSpPr>
          <p:cNvPr id="29" name="Group 28"/>
          <p:cNvGrpSpPr/>
          <p:nvPr/>
        </p:nvGrpSpPr>
        <p:grpSpPr>
          <a:xfrm>
            <a:off x="3653490" y="2748458"/>
            <a:ext cx="2320590" cy="893902"/>
            <a:chOff x="3653490" y="3098978"/>
            <a:chExt cx="1954830" cy="590690"/>
          </a:xfrm>
        </p:grpSpPr>
        <p:cxnSp>
          <p:nvCxnSpPr>
            <p:cNvPr id="17" name="Straight Arrow Connector 16"/>
            <p:cNvCxnSpPr/>
            <p:nvPr/>
          </p:nvCxnSpPr>
          <p:spPr>
            <a:xfrm rot="16200000" flipH="1">
              <a:off x="3373186" y="3379282"/>
              <a:ext cx="576910" cy="16302"/>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63696" y="3688080"/>
              <a:ext cx="1944624" cy="1588"/>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a:off x="3653953" y="2730247"/>
            <a:ext cx="2289647" cy="92227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60445" y="3165233"/>
            <a:ext cx="2685351" cy="646331"/>
          </a:xfrm>
          <a:prstGeom prst="rect">
            <a:avLst/>
          </a:prstGeom>
          <a:noFill/>
        </p:spPr>
        <p:txBody>
          <a:bodyPr wrap="none" rtlCol="0">
            <a:spAutoFit/>
          </a:bodyPr>
          <a:lstStyle/>
          <a:p>
            <a:pPr algn="ctr"/>
            <a:r>
              <a:rPr lang="en-US" dirty="0" smtClean="0"/>
              <a:t>Vector composed</a:t>
            </a:r>
          </a:p>
          <a:p>
            <a:pPr algn="ctr"/>
            <a:r>
              <a:rPr lang="en-US" dirty="0" smtClean="0"/>
              <a:t>of vertical and horizontal</a:t>
            </a:r>
            <a:endParaRPr lang="en-US" dirty="0"/>
          </a:p>
        </p:txBody>
      </p:sp>
      <p:sp>
        <p:nvSpPr>
          <p:cNvPr id="33" name="TextBox 32"/>
          <p:cNvSpPr txBox="1"/>
          <p:nvPr/>
        </p:nvSpPr>
        <p:spPr>
          <a:xfrm>
            <a:off x="4451613" y="1527469"/>
            <a:ext cx="2736647" cy="369332"/>
          </a:xfrm>
          <a:prstGeom prst="rect">
            <a:avLst/>
          </a:prstGeom>
          <a:noFill/>
        </p:spPr>
        <p:txBody>
          <a:bodyPr wrap="none" rtlCol="0">
            <a:spAutoFit/>
          </a:bodyPr>
          <a:lstStyle/>
          <a:p>
            <a:pPr algn="ctr"/>
            <a:r>
              <a:rPr lang="en-US" dirty="0" smtClean="0"/>
              <a:t>Lift is the reaction vector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5" grpId="0"/>
      <p:bldP spid="31"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 Bernoulli’s Principle</a:t>
            </a:r>
          </a:p>
        </p:txBody>
      </p:sp>
      <p:sp>
        <p:nvSpPr>
          <p:cNvPr id="4" name="Content Placeholder 2"/>
          <p:cNvSpPr>
            <a:spLocks noGrp="1"/>
          </p:cNvSpPr>
          <p:nvPr>
            <p:ph idx="1"/>
          </p:nvPr>
        </p:nvSpPr>
        <p:spPr>
          <a:xfrm>
            <a:off x="457200" y="1295401"/>
            <a:ext cx="7824158" cy="2448464"/>
          </a:xfrm>
        </p:spPr>
        <p:txBody>
          <a:bodyPr/>
          <a:lstStyle/>
          <a:p>
            <a:pPr>
              <a:buNone/>
            </a:pPr>
            <a:r>
              <a:rPr lang="en-US" dirty="0" smtClean="0"/>
              <a:t>Conservation of Energy</a:t>
            </a:r>
          </a:p>
          <a:p>
            <a:r>
              <a:rPr lang="en-US" dirty="0" smtClean="0"/>
              <a:t>Energy in a system remains the same</a:t>
            </a:r>
          </a:p>
          <a:p>
            <a:r>
              <a:rPr lang="en-US" dirty="0" smtClean="0"/>
              <a:t>One component increases, then another must decrease to maintain same energy level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 Bernoulli’s Principle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1" y="3443775"/>
            <a:ext cx="7058025" cy="3048000"/>
          </a:xfrm>
          <a:prstGeom prst="rect">
            <a:avLst/>
          </a:prstGeom>
          <a:noFill/>
          <a:ln w="9525">
            <a:noFill/>
            <a:miter lim="800000"/>
            <a:headEnd/>
            <a:tailEnd/>
          </a:ln>
        </p:spPr>
      </p:pic>
      <p:sp>
        <p:nvSpPr>
          <p:cNvPr id="8" name="TextBox 7"/>
          <p:cNvSpPr txBox="1"/>
          <p:nvPr/>
        </p:nvSpPr>
        <p:spPr>
          <a:xfrm>
            <a:off x="498766" y="2335409"/>
            <a:ext cx="1634835" cy="1569660"/>
          </a:xfrm>
          <a:prstGeom prst="rect">
            <a:avLst/>
          </a:prstGeom>
          <a:noFill/>
        </p:spPr>
        <p:txBody>
          <a:bodyPr wrap="square" rtlCol="0">
            <a:spAutoFit/>
          </a:bodyPr>
          <a:lstStyle/>
          <a:p>
            <a:pPr algn="ctr"/>
            <a:r>
              <a:rPr lang="en-US" sz="3200" dirty="0" smtClean="0">
                <a:solidFill>
                  <a:srgbClr val="00386B"/>
                </a:solidFill>
              </a:rPr>
              <a:t>Fluid enters</a:t>
            </a:r>
          </a:p>
          <a:p>
            <a:pPr algn="ctr"/>
            <a:r>
              <a:rPr lang="en-US" sz="3200" dirty="0" smtClean="0">
                <a:solidFill>
                  <a:srgbClr val="00386B"/>
                </a:solidFill>
              </a:rPr>
              <a:t>tube</a:t>
            </a:r>
            <a:endParaRPr lang="en-US" sz="3200" dirty="0">
              <a:solidFill>
                <a:srgbClr val="00386B"/>
              </a:solidFill>
            </a:endParaRPr>
          </a:p>
        </p:txBody>
      </p:sp>
      <p:sp>
        <p:nvSpPr>
          <p:cNvPr id="9" name="Rectangle 8"/>
          <p:cNvSpPr/>
          <p:nvPr/>
        </p:nvSpPr>
        <p:spPr>
          <a:xfrm>
            <a:off x="4253345" y="3416066"/>
            <a:ext cx="1496291" cy="955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94273" y="1277103"/>
            <a:ext cx="5161933" cy="584775"/>
          </a:xfrm>
          <a:prstGeom prst="rect">
            <a:avLst/>
          </a:prstGeom>
          <a:noFill/>
        </p:spPr>
        <p:txBody>
          <a:bodyPr wrap="square" rtlCol="0">
            <a:spAutoFit/>
          </a:bodyPr>
          <a:lstStyle/>
          <a:p>
            <a:pPr algn="ctr"/>
            <a:r>
              <a:rPr lang="en-US" sz="3200" dirty="0" smtClean="0">
                <a:solidFill>
                  <a:srgbClr val="00386B"/>
                </a:solidFill>
              </a:rPr>
              <a:t>Cross section smaller</a:t>
            </a:r>
          </a:p>
        </p:txBody>
      </p:sp>
      <p:sp>
        <p:nvSpPr>
          <p:cNvPr id="14" name="Rectangle 13"/>
          <p:cNvSpPr/>
          <p:nvPr/>
        </p:nvSpPr>
        <p:spPr>
          <a:xfrm>
            <a:off x="6095999" y="3291375"/>
            <a:ext cx="1496291" cy="955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69064" y="2294741"/>
            <a:ext cx="2064326" cy="1077218"/>
          </a:xfrm>
          <a:prstGeom prst="rect">
            <a:avLst/>
          </a:prstGeom>
          <a:noFill/>
        </p:spPr>
        <p:txBody>
          <a:bodyPr wrap="square" rtlCol="0">
            <a:spAutoFit/>
          </a:bodyPr>
          <a:lstStyle/>
          <a:p>
            <a:pPr algn="ctr"/>
            <a:r>
              <a:rPr lang="en-US" sz="3200" dirty="0" smtClean="0">
                <a:solidFill>
                  <a:srgbClr val="00386B"/>
                </a:solidFill>
              </a:rPr>
              <a:t>Fluid expands</a:t>
            </a:r>
            <a:endParaRPr lang="en-US" sz="3200" dirty="0">
              <a:solidFill>
                <a:srgbClr val="00386B"/>
              </a:solidFill>
            </a:endParaRPr>
          </a:p>
        </p:txBody>
      </p:sp>
      <p:sp>
        <p:nvSpPr>
          <p:cNvPr id="17" name="TextBox 16"/>
          <p:cNvSpPr txBox="1"/>
          <p:nvPr/>
        </p:nvSpPr>
        <p:spPr>
          <a:xfrm>
            <a:off x="1966202" y="1742218"/>
            <a:ext cx="5161933" cy="584775"/>
          </a:xfrm>
          <a:prstGeom prst="rect">
            <a:avLst/>
          </a:prstGeom>
          <a:noFill/>
        </p:spPr>
        <p:txBody>
          <a:bodyPr wrap="square" rtlCol="0">
            <a:spAutoFit/>
          </a:bodyPr>
          <a:lstStyle/>
          <a:p>
            <a:pPr algn="ctr"/>
            <a:r>
              <a:rPr lang="en-US" sz="3200" dirty="0" smtClean="0">
                <a:solidFill>
                  <a:srgbClr val="00386B"/>
                </a:solidFill>
              </a:rPr>
              <a:t>Fluid velocity increases</a:t>
            </a:r>
            <a:endParaRPr lang="en-US" sz="3200" dirty="0">
              <a:solidFill>
                <a:srgbClr val="00386B"/>
              </a:solidFill>
            </a:endParaRPr>
          </a:p>
        </p:txBody>
      </p:sp>
      <p:sp>
        <p:nvSpPr>
          <p:cNvPr id="18" name="TextBox 17"/>
          <p:cNvSpPr txBox="1"/>
          <p:nvPr/>
        </p:nvSpPr>
        <p:spPr>
          <a:xfrm>
            <a:off x="2056610" y="2173588"/>
            <a:ext cx="5161933" cy="1077218"/>
          </a:xfrm>
          <a:prstGeom prst="rect">
            <a:avLst/>
          </a:prstGeom>
          <a:noFill/>
        </p:spPr>
        <p:txBody>
          <a:bodyPr wrap="square" rtlCol="0">
            <a:spAutoFit/>
          </a:bodyPr>
          <a:lstStyle/>
          <a:p>
            <a:pPr algn="ctr"/>
            <a:r>
              <a:rPr lang="en-US" sz="3200" dirty="0" smtClean="0">
                <a:solidFill>
                  <a:srgbClr val="00386B"/>
                </a:solidFill>
              </a:rPr>
              <a:t>Pressure decreases to compensate</a:t>
            </a:r>
            <a:endParaRPr lang="en-US" sz="3200" dirty="0">
              <a:solidFill>
                <a:srgbClr val="00386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4" grpId="0" animBg="1"/>
      <p:bldP spid="15"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 Bernoulli’s Principle</a:t>
            </a:r>
            <a:endParaRPr lang="en-US" dirty="0"/>
          </a:p>
        </p:txBody>
      </p:sp>
      <p:sp>
        <p:nvSpPr>
          <p:cNvPr id="11" name="Rectangle 10"/>
          <p:cNvSpPr/>
          <p:nvPr/>
        </p:nvSpPr>
        <p:spPr>
          <a:xfrm>
            <a:off x="990600" y="4907280"/>
            <a:ext cx="7620000" cy="1077218"/>
          </a:xfrm>
          <a:prstGeom prst="rect">
            <a:avLst/>
          </a:prstGeom>
        </p:spPr>
        <p:txBody>
          <a:bodyPr wrap="square">
            <a:spAutoFit/>
          </a:bodyPr>
          <a:lstStyle/>
          <a:p>
            <a:r>
              <a:rPr lang="en-US" sz="3200" dirty="0" smtClean="0">
                <a:solidFill>
                  <a:srgbClr val="00386B"/>
                </a:solidFill>
              </a:rPr>
              <a:t>Low pressure </a:t>
            </a:r>
            <a:r>
              <a:rPr lang="en-US" sz="3200" dirty="0" smtClean="0"/>
              <a:t>above airfoil</a:t>
            </a:r>
          </a:p>
          <a:p>
            <a:r>
              <a:rPr lang="en-US" sz="3200" dirty="0" smtClean="0">
                <a:solidFill>
                  <a:srgbClr val="00386B"/>
                </a:solidFill>
              </a:rPr>
              <a:t>High pressure </a:t>
            </a:r>
            <a:r>
              <a:rPr lang="en-US" sz="3200" dirty="0" smtClean="0"/>
              <a:t>below airfoil</a:t>
            </a:r>
          </a:p>
        </p:txBody>
      </p:sp>
      <p:grpSp>
        <p:nvGrpSpPr>
          <p:cNvPr id="7" name="Group 17"/>
          <p:cNvGrpSpPr/>
          <p:nvPr/>
        </p:nvGrpSpPr>
        <p:grpSpPr>
          <a:xfrm>
            <a:off x="2804805" y="1895747"/>
            <a:ext cx="3773509" cy="2760046"/>
            <a:chOff x="5177308" y="242744"/>
            <a:chExt cx="3773509" cy="2760046"/>
          </a:xfrm>
        </p:grpSpPr>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7308" y="242744"/>
              <a:ext cx="3773509" cy="2291787"/>
            </a:xfrm>
            <a:prstGeom prst="rect">
              <a:avLst/>
            </a:prstGeom>
            <a:noFill/>
            <a:ln w="9525">
              <a:noFill/>
              <a:miter lim="800000"/>
              <a:headEnd/>
              <a:tailEnd/>
            </a:ln>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326" y="2555235"/>
              <a:ext cx="2731625" cy="447555"/>
            </a:xfrm>
            <a:prstGeom prst="rect">
              <a:avLst/>
            </a:prstGeom>
            <a:noFill/>
            <a:ln w="9525">
              <a:noFill/>
              <a:miter lim="800000"/>
              <a:headEnd/>
              <a:tailEnd/>
            </a:ln>
          </p:spPr>
        </p:pic>
      </p:grpSp>
      <p:sp>
        <p:nvSpPr>
          <p:cNvPr id="14" name="Arc 13"/>
          <p:cNvSpPr/>
          <p:nvPr/>
        </p:nvSpPr>
        <p:spPr>
          <a:xfrm rot="12393899" flipV="1">
            <a:off x="3705347" y="3362526"/>
            <a:ext cx="2839449" cy="93713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a:off x="3788664" y="289033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335024" y="2890335"/>
            <a:ext cx="2428676" cy="1291581"/>
            <a:chOff x="1335024" y="2859855"/>
            <a:chExt cx="2428676" cy="1291581"/>
          </a:xfrm>
        </p:grpSpPr>
        <p:cxnSp>
          <p:nvCxnSpPr>
            <p:cNvPr id="13" name="Straight Arrow Connector 12"/>
            <p:cNvCxnSpPr/>
            <p:nvPr/>
          </p:nvCxnSpPr>
          <p:spPr>
            <a:xfrm>
              <a:off x="1350264" y="3378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350264" y="311893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365504" y="363709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80744" y="389617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335024" y="285985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95984" y="4140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3925824" y="4140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11877121">
            <a:off x="3748293" y="3881568"/>
            <a:ext cx="2740062" cy="17488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6385560" y="1212701"/>
            <a:ext cx="2554510" cy="1569660"/>
          </a:xfrm>
          <a:prstGeom prst="rect">
            <a:avLst/>
          </a:prstGeom>
          <a:noFill/>
        </p:spPr>
        <p:txBody>
          <a:bodyPr wrap="square" rtlCol="0">
            <a:spAutoFit/>
          </a:bodyPr>
          <a:lstStyle/>
          <a:p>
            <a:pPr algn="ctr"/>
            <a:r>
              <a:rPr lang="en-US" sz="3200" dirty="0" smtClean="0">
                <a:solidFill>
                  <a:srgbClr val="00386B"/>
                </a:solidFill>
              </a:rPr>
              <a:t>More camber upper </a:t>
            </a:r>
            <a:r>
              <a:rPr lang="en-US" sz="3200" dirty="0" smtClean="0"/>
              <a:t>airfoil</a:t>
            </a:r>
            <a:endParaRPr lang="en-US" sz="3200" dirty="0">
              <a:solidFill>
                <a:srgbClr val="00386B"/>
              </a:solidFill>
            </a:endParaRPr>
          </a:p>
        </p:txBody>
      </p:sp>
      <p:sp>
        <p:nvSpPr>
          <p:cNvPr id="25" name="TextBox 24"/>
          <p:cNvSpPr txBox="1"/>
          <p:nvPr/>
        </p:nvSpPr>
        <p:spPr>
          <a:xfrm>
            <a:off x="6540464" y="2828141"/>
            <a:ext cx="2420656" cy="1569660"/>
          </a:xfrm>
          <a:prstGeom prst="rect">
            <a:avLst/>
          </a:prstGeom>
          <a:noFill/>
        </p:spPr>
        <p:txBody>
          <a:bodyPr wrap="square" rtlCol="0">
            <a:spAutoFit/>
          </a:bodyPr>
          <a:lstStyle/>
          <a:p>
            <a:pPr algn="ctr"/>
            <a:r>
              <a:rPr lang="en-US" sz="3200" dirty="0" smtClean="0">
                <a:solidFill>
                  <a:srgbClr val="00386B"/>
                </a:solidFill>
              </a:rPr>
              <a:t>Fluid cross section reduced</a:t>
            </a:r>
            <a:endParaRPr lang="en-US" sz="3200" dirty="0">
              <a:solidFill>
                <a:srgbClr val="00386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p:nvPr/>
        </p:nvGrpSpPr>
        <p:grpSpPr>
          <a:xfrm>
            <a:off x="4984125" y="3861707"/>
            <a:ext cx="3773509" cy="2760046"/>
            <a:chOff x="5177308" y="242744"/>
            <a:chExt cx="3773509" cy="2760046"/>
          </a:xfrm>
        </p:grpSpPr>
        <p:pic>
          <p:nvPicPr>
            <p:cNvPr id="14"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7308" y="242744"/>
              <a:ext cx="3773509" cy="2291787"/>
            </a:xfrm>
            <a:prstGeom prst="rect">
              <a:avLst/>
            </a:prstGeom>
            <a:noFill/>
            <a:ln w="9525">
              <a:noFill/>
              <a:miter lim="800000"/>
              <a:headEnd/>
              <a:tailEnd/>
            </a:ln>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326" y="2555235"/>
              <a:ext cx="2731625" cy="447555"/>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Lift – </a:t>
            </a:r>
            <a:r>
              <a:rPr lang="en-US" dirty="0" err="1" smtClean="0"/>
              <a:t>Coanda</a:t>
            </a:r>
            <a:r>
              <a:rPr lang="en-US" dirty="0" smtClean="0"/>
              <a:t> Effect</a:t>
            </a:r>
          </a:p>
        </p:txBody>
      </p:sp>
      <p:sp>
        <p:nvSpPr>
          <p:cNvPr id="19" name="Content Placeholder 18"/>
          <p:cNvSpPr>
            <a:spLocks noGrp="1"/>
          </p:cNvSpPr>
          <p:nvPr>
            <p:ph idx="1"/>
          </p:nvPr>
        </p:nvSpPr>
        <p:spPr/>
        <p:txBody>
          <a:bodyPr/>
          <a:lstStyle/>
          <a:p>
            <a:r>
              <a:rPr lang="en-US" dirty="0" smtClean="0"/>
              <a:t>Fluid flow pulled toward the solid surface (airfoil)</a:t>
            </a:r>
          </a:p>
          <a:p>
            <a:r>
              <a:rPr lang="en-US" dirty="0" smtClean="0"/>
              <a:t>Flow accelerates over the airfoil top surface</a:t>
            </a:r>
          </a:p>
          <a:p>
            <a:r>
              <a:rPr lang="en-US" dirty="0" smtClean="0"/>
              <a:t>Most pronounced on high angle of attack slow fluid flow</a:t>
            </a:r>
          </a:p>
          <a:p>
            <a:endParaRPr lang="en-US" dirty="0" smtClean="0"/>
          </a:p>
          <a:p>
            <a:pPr lvl="1"/>
            <a:endParaRPr lang="en-US" dirty="0">
              <a:solidFill>
                <a:srgbClr val="FF0000"/>
              </a:solidFill>
            </a:endParaRPr>
          </a:p>
        </p:txBody>
      </p:sp>
      <p:cxnSp>
        <p:nvCxnSpPr>
          <p:cNvPr id="7" name="Straight Arrow Connector 6"/>
          <p:cNvCxnSpPr/>
          <p:nvPr/>
        </p:nvCxnSpPr>
        <p:spPr>
          <a:xfrm>
            <a:off x="3529584" y="534397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rot="12393899" flipV="1">
            <a:off x="5884667" y="5328486"/>
            <a:ext cx="2839449" cy="93713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9" descr="C:\Users\gholt\Documents\My Dropbox\AE Currciulum\AE_PLTW Internal Docs\Unit1_IntroAerospace\AE U1_Images with sources\AE_L1_2_ Images\IMG_4170 (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81" t="6909" r="30380"/>
          <a:stretch/>
        </p:blipFill>
        <p:spPr bwMode="auto">
          <a:xfrm>
            <a:off x="6259455" y="1860323"/>
            <a:ext cx="2693983"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C:\Users\gholt\Documents\My Dropbox\AE Currciulum\AE_PLTW Internal Docs\Unit1_IntroAerospace\AE U1_Images with sources\AE_L1_2_ Images\IMG_4171 (Lar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480" t="6909" r="30380"/>
          <a:stretch/>
        </p:blipFill>
        <p:spPr bwMode="auto">
          <a:xfrm>
            <a:off x="6259454" y="1860323"/>
            <a:ext cx="2693983"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gholt\Documents\My Dropbox\AE Currciulum\AE_PLTW Internal Docs\Unit1_IntroAerospace\AE U1_Images with sources\AE_L1_2_ Images\IMG_4170 (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81" t="6909" r="30380"/>
          <a:stretch/>
        </p:blipFill>
        <p:spPr bwMode="auto">
          <a:xfrm>
            <a:off x="178701" y="1867711"/>
            <a:ext cx="2693983"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gholt\Documents\My Dropbox\AE Currciulum\AE_PLTW Internal Docs\Unit1_IntroAerospace\AE U1_Images with sources\AE_L1_2_ Images\IMG_4171 (Lar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480" t="6909" r="30380"/>
          <a:stretch/>
        </p:blipFill>
        <p:spPr bwMode="auto">
          <a:xfrm>
            <a:off x="3219121" y="1860323"/>
            <a:ext cx="2693983"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Lift – </a:t>
            </a:r>
            <a:r>
              <a:rPr lang="en-US" dirty="0" err="1" smtClean="0"/>
              <a:t>Coanda</a:t>
            </a:r>
            <a:r>
              <a:rPr lang="en-US" dirty="0" smtClean="0"/>
              <a:t> Effect</a:t>
            </a:r>
          </a:p>
        </p:txBody>
      </p:sp>
      <p:sp>
        <p:nvSpPr>
          <p:cNvPr id="19" name="Content Placeholder 18"/>
          <p:cNvSpPr>
            <a:spLocks noGrp="1"/>
          </p:cNvSpPr>
          <p:nvPr>
            <p:ph idx="1"/>
          </p:nvPr>
        </p:nvSpPr>
        <p:spPr/>
        <p:txBody>
          <a:bodyPr/>
          <a:lstStyle/>
          <a:p>
            <a:r>
              <a:rPr lang="en-US" dirty="0" smtClean="0"/>
              <a:t>Similar to water flowing over a spoon</a:t>
            </a:r>
          </a:p>
          <a:p>
            <a:endParaRPr lang="en-US" dirty="0" smtClean="0"/>
          </a:p>
          <a:p>
            <a:pPr lvl="1"/>
            <a:endParaRPr lang="en-US" dirty="0">
              <a:solidFill>
                <a:srgbClr val="FF0000"/>
              </a:solidFill>
            </a:endParaRPr>
          </a:p>
        </p:txBody>
      </p:sp>
      <p:sp>
        <p:nvSpPr>
          <p:cNvPr id="4" name="TextBox 3"/>
          <p:cNvSpPr txBox="1"/>
          <p:nvPr/>
        </p:nvSpPr>
        <p:spPr>
          <a:xfrm>
            <a:off x="792158" y="6432323"/>
            <a:ext cx="1467068" cy="369332"/>
          </a:xfrm>
          <a:prstGeom prst="rect">
            <a:avLst/>
          </a:prstGeom>
          <a:noFill/>
        </p:spPr>
        <p:txBody>
          <a:bodyPr wrap="none" rtlCol="0">
            <a:spAutoFit/>
          </a:bodyPr>
          <a:lstStyle/>
          <a:p>
            <a:r>
              <a:rPr lang="en-US" dirty="0" smtClean="0"/>
              <a:t>Free Stream</a:t>
            </a:r>
            <a:endParaRPr lang="en-US" dirty="0"/>
          </a:p>
        </p:txBody>
      </p:sp>
      <p:sp>
        <p:nvSpPr>
          <p:cNvPr id="23" name="TextBox 22"/>
          <p:cNvSpPr txBox="1"/>
          <p:nvPr/>
        </p:nvSpPr>
        <p:spPr>
          <a:xfrm>
            <a:off x="3744893" y="6432323"/>
            <a:ext cx="1642437" cy="369332"/>
          </a:xfrm>
          <a:prstGeom prst="rect">
            <a:avLst/>
          </a:prstGeom>
          <a:noFill/>
        </p:spPr>
        <p:txBody>
          <a:bodyPr wrap="none" rtlCol="0">
            <a:spAutoFit/>
          </a:bodyPr>
          <a:lstStyle/>
          <a:p>
            <a:r>
              <a:rPr lang="en-US" dirty="0" err="1"/>
              <a:t>Coanda</a:t>
            </a:r>
            <a:r>
              <a:rPr lang="en-US" dirty="0"/>
              <a:t> Effect</a:t>
            </a:r>
          </a:p>
        </p:txBody>
      </p:sp>
      <p:sp>
        <p:nvSpPr>
          <p:cNvPr id="24" name="TextBox 23"/>
          <p:cNvSpPr txBox="1"/>
          <p:nvPr/>
        </p:nvSpPr>
        <p:spPr>
          <a:xfrm>
            <a:off x="7116570" y="6432323"/>
            <a:ext cx="979755" cy="369332"/>
          </a:xfrm>
          <a:prstGeom prst="rect">
            <a:avLst/>
          </a:prstGeom>
          <a:noFill/>
        </p:spPr>
        <p:txBody>
          <a:bodyPr wrap="none" rtlCol="0">
            <a:spAutoFit/>
          </a:bodyPr>
          <a:lstStyle/>
          <a:p>
            <a:r>
              <a:rPr lang="en-US" dirty="0" smtClean="0"/>
              <a:t>Overlay</a:t>
            </a:r>
            <a:endParaRPr lang="en-US" dirty="0"/>
          </a:p>
        </p:txBody>
      </p:sp>
    </p:spTree>
    <p:extLst>
      <p:ext uri="{BB962C8B-B14F-4D97-AF65-F5344CB8AC3E}">
        <p14:creationId xmlns:p14="http://schemas.microsoft.com/office/powerpoint/2010/main" val="30066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9" presetClass="emph" presetSubtype="0" nodeType="withEffect">
                                  <p:stCondLst>
                                    <p:cond delay="0"/>
                                  </p:stCondLst>
                                  <p:childTnLst>
                                    <p:set>
                                      <p:cBhvr rctx="PPT">
                                        <p:cTn id="24" dur="indefinite"/>
                                        <p:tgtEl>
                                          <p:spTgt spid="21"/>
                                        </p:tgtEl>
                                        <p:attrNameLst>
                                          <p:attrName>style.opacity</p:attrName>
                                        </p:attrNameLst>
                                      </p:cBhvr>
                                      <p:to>
                                        <p:strVal val="0.5"/>
                                      </p:to>
                                    </p:set>
                                    <p:animEffect filter="image" prLst="opacity: 0.5">
                                      <p:cBhvr rctx="IE">
                                        <p:cTn id="25"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 Circulation</a:t>
            </a:r>
          </a:p>
        </p:txBody>
      </p:sp>
      <p:grpSp>
        <p:nvGrpSpPr>
          <p:cNvPr id="40" name="Group 39"/>
          <p:cNvGrpSpPr/>
          <p:nvPr/>
        </p:nvGrpSpPr>
        <p:grpSpPr>
          <a:xfrm>
            <a:off x="1417320" y="4136027"/>
            <a:ext cx="7340314" cy="2721973"/>
            <a:chOff x="1417320" y="4136027"/>
            <a:chExt cx="7340314" cy="2721973"/>
          </a:xfrm>
        </p:grpSpPr>
        <p:pic>
          <p:nvPicPr>
            <p:cNvPr id="2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7320" y="6410445"/>
              <a:ext cx="2731625" cy="447555"/>
            </a:xfrm>
            <a:prstGeom prst="rect">
              <a:avLst/>
            </a:prstGeom>
            <a:noFill/>
            <a:ln w="9525">
              <a:noFill/>
              <a:miter lim="800000"/>
              <a:headEnd/>
              <a:tailEnd/>
            </a:ln>
          </p:spPr>
        </p:pic>
        <p:pic>
          <p:nvPicPr>
            <p:cNvPr id="23"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4125" y="4136027"/>
              <a:ext cx="3773509" cy="2291787"/>
            </a:xfrm>
            <a:prstGeom prst="rect">
              <a:avLst/>
            </a:prstGeom>
            <a:noFill/>
            <a:ln w="9525">
              <a:noFill/>
              <a:miter lim="800000"/>
              <a:headEnd/>
              <a:tailEnd/>
            </a:ln>
          </p:spPr>
        </p:pic>
      </p:grpSp>
      <p:sp>
        <p:nvSpPr>
          <p:cNvPr id="25" name="Arc 24"/>
          <p:cNvSpPr/>
          <p:nvPr/>
        </p:nvSpPr>
        <p:spPr>
          <a:xfrm rot="12393899" flipV="1">
            <a:off x="5884667" y="5602806"/>
            <a:ext cx="2839449" cy="93713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Arrow Connector 25"/>
          <p:cNvCxnSpPr/>
          <p:nvPr/>
        </p:nvCxnSpPr>
        <p:spPr>
          <a:xfrm>
            <a:off x="5967984" y="51306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514344" y="5130615"/>
            <a:ext cx="2428676" cy="1291581"/>
            <a:chOff x="1335024" y="2859855"/>
            <a:chExt cx="2428676" cy="1291581"/>
          </a:xfrm>
        </p:grpSpPr>
        <p:cxnSp>
          <p:nvCxnSpPr>
            <p:cNvPr id="28" name="Straight Arrow Connector 27"/>
            <p:cNvCxnSpPr/>
            <p:nvPr/>
          </p:nvCxnSpPr>
          <p:spPr>
            <a:xfrm>
              <a:off x="1350264" y="3378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350264" y="311893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365504" y="363709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380744" y="389617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335024" y="285985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395984" y="4140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a:off x="6105144" y="638029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5" name="Arc 34"/>
          <p:cNvSpPr/>
          <p:nvPr/>
        </p:nvSpPr>
        <p:spPr>
          <a:xfrm rot="11888587">
            <a:off x="5927613" y="6121848"/>
            <a:ext cx="2740062" cy="17488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Oval 37"/>
          <p:cNvSpPr/>
          <p:nvPr/>
        </p:nvSpPr>
        <p:spPr>
          <a:xfrm>
            <a:off x="6187440" y="4678680"/>
            <a:ext cx="838200" cy="1005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202680" y="5775960"/>
            <a:ext cx="838200" cy="1005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p:cNvSpPr>
            <a:spLocks noGrp="1"/>
          </p:cNvSpPr>
          <p:nvPr>
            <p:ph idx="1"/>
          </p:nvPr>
        </p:nvSpPr>
        <p:spPr/>
        <p:txBody>
          <a:bodyPr/>
          <a:lstStyle/>
          <a:p>
            <a:r>
              <a:rPr lang="en-US" dirty="0" smtClean="0"/>
              <a:t>Fluid flow direction changed above and below airfoil</a:t>
            </a:r>
          </a:p>
          <a:p>
            <a:r>
              <a:rPr lang="en-US" dirty="0" err="1" smtClean="0"/>
              <a:t>Flowlines</a:t>
            </a:r>
            <a:r>
              <a:rPr lang="en-US" dirty="0" smtClean="0"/>
              <a:t> more curved on upper surface than lower</a:t>
            </a:r>
          </a:p>
          <a:p>
            <a:r>
              <a:rPr lang="en-US" dirty="0" smtClean="0"/>
              <a:t>Results in a greater pressure gradient across upper streamlines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990600"/>
            <a:ext cx="5162550" cy="536368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Forces of Flight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800" dirty="0" smtClean="0"/>
              <a:t>Anderson, J.D. (2000). </a:t>
            </a:r>
            <a:r>
              <a:rPr lang="en-US" sz="2800" i="1" dirty="0" smtClean="0"/>
              <a:t>Introduction to flight</a:t>
            </a:r>
            <a:r>
              <a:rPr lang="en-US" sz="2800" dirty="0" smtClean="0"/>
              <a:t> (4th ed.). New York, NY: McGraw-Hill Higher Education.</a:t>
            </a:r>
          </a:p>
          <a:p>
            <a:pPr>
              <a:buNone/>
            </a:pPr>
            <a:r>
              <a:rPr lang="en-US" sz="2800" dirty="0" smtClean="0"/>
              <a:t>Anderson, J.D. (2007). </a:t>
            </a:r>
            <a:r>
              <a:rPr lang="en-US" sz="2800" i="1" dirty="0" smtClean="0"/>
              <a:t>Fundamentals of aerodynamics</a:t>
            </a:r>
            <a:r>
              <a:rPr lang="en-US" sz="2800" dirty="0" smtClean="0"/>
              <a:t> (4th ed.) New York, NY: McGraw-Hill Higher Education.</a:t>
            </a:r>
          </a:p>
          <a:p>
            <a:pPr>
              <a:buNone/>
            </a:pPr>
            <a:r>
              <a:rPr lang="en-US" sz="2800" dirty="0" smtClean="0"/>
              <a:t>Cessna (2010). </a:t>
            </a:r>
            <a:r>
              <a:rPr lang="en-US" sz="2800" i="1" dirty="0" smtClean="0"/>
              <a:t>Caravan</a:t>
            </a:r>
            <a:r>
              <a:rPr lang="en-US" sz="2800" dirty="0" smtClean="0"/>
              <a:t>. Retrieved from http://www.cessna.com/caravan.html</a:t>
            </a:r>
          </a:p>
          <a:p>
            <a:pPr>
              <a:buNone/>
            </a:pPr>
            <a:r>
              <a:rPr lang="en-US" sz="2800" dirty="0" smtClean="0"/>
              <a:t>Davies, M., </a:t>
            </a:r>
            <a:r>
              <a:rPr lang="en-US" sz="2800" dirty="0" err="1" smtClean="0"/>
              <a:t>Bazirjian</a:t>
            </a:r>
            <a:r>
              <a:rPr lang="en-US" sz="2800" dirty="0" smtClean="0"/>
              <a:t>, R., </a:t>
            </a:r>
            <a:r>
              <a:rPr lang="en-US" sz="2800" dirty="0" err="1" smtClean="0"/>
              <a:t>Strauch</a:t>
            </a:r>
            <a:r>
              <a:rPr lang="en-US" sz="2800" dirty="0" smtClean="0"/>
              <a:t>, K., &amp; Speck, V. (2002). </a:t>
            </a:r>
            <a:r>
              <a:rPr lang="en-US" sz="2800" i="1" dirty="0" smtClean="0"/>
              <a:t>Charleston conference proceedings 2002</a:t>
            </a:r>
            <a:r>
              <a:rPr lang="en-US" sz="2800" dirty="0" smtClean="0"/>
              <a:t>. New York: Libraries Unlimited, Inc.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05"/>
            <a:ext cx="8229600" cy="4525963"/>
          </a:xfrm>
        </p:spPr>
        <p:txBody>
          <a:bodyPr/>
          <a:lstStyle/>
          <a:p>
            <a:pPr>
              <a:buNone/>
            </a:pPr>
            <a:r>
              <a:rPr lang="en-US" dirty="0" smtClean="0">
                <a:latin typeface="+mj-lt"/>
                <a:cs typeface="Arial" pitchFamily="34" charset="0"/>
              </a:rPr>
              <a:t>Four forces on an aircraft in flight:</a:t>
            </a:r>
          </a:p>
          <a:p>
            <a:pPr lvl="1">
              <a:buNone/>
            </a:pPr>
            <a:r>
              <a:rPr lang="en-US" dirty="0" smtClean="0">
                <a:cs typeface="Arial" pitchFamily="34" charset="0"/>
              </a:rPr>
              <a:t>Weight: 	G</a:t>
            </a:r>
            <a:r>
              <a:rPr lang="en-US" dirty="0" smtClean="0"/>
              <a:t>ravitational </a:t>
            </a:r>
            <a:r>
              <a:rPr lang="en-US" dirty="0"/>
              <a:t>attraction of the Earth</a:t>
            </a:r>
            <a:endParaRPr lang="en-US" dirty="0">
              <a:cs typeface="Arial" pitchFamily="34" charset="0"/>
            </a:endParaRPr>
          </a:p>
          <a:p>
            <a:pPr lvl="1">
              <a:buNone/>
            </a:pPr>
            <a:r>
              <a:rPr lang="en-US" dirty="0" smtClean="0">
                <a:latin typeface="+mj-lt"/>
                <a:cs typeface="Arial" pitchFamily="34" charset="0"/>
              </a:rPr>
              <a:t>Lift: 	</a:t>
            </a:r>
            <a:r>
              <a:rPr lang="en-US" dirty="0" smtClean="0">
                <a:cs typeface="Arial" pitchFamily="34" charset="0"/>
              </a:rPr>
              <a:t>C</a:t>
            </a:r>
            <a:r>
              <a:rPr lang="en-US" dirty="0" smtClean="0"/>
              <a:t>reated </a:t>
            </a:r>
            <a:r>
              <a:rPr lang="en-US" dirty="0"/>
              <a:t>by the effect of airflow as it </a:t>
            </a:r>
            <a:r>
              <a:rPr lang="en-US" dirty="0" smtClean="0"/>
              <a:t>		passes </a:t>
            </a:r>
            <a:r>
              <a:rPr lang="en-US" dirty="0"/>
              <a:t>over and under the wing</a:t>
            </a:r>
            <a:endParaRPr lang="en-US" dirty="0" smtClean="0">
              <a:latin typeface="+mj-lt"/>
              <a:cs typeface="Arial" pitchFamily="34" charset="0"/>
            </a:endParaRPr>
          </a:p>
          <a:p>
            <a:pPr lvl="1">
              <a:buNone/>
            </a:pPr>
            <a:r>
              <a:rPr lang="en-US" dirty="0" smtClean="0">
                <a:latin typeface="+mj-lt"/>
                <a:cs typeface="Arial" pitchFamily="34" charset="0"/>
              </a:rPr>
              <a:t>Thrust: 	</a:t>
            </a:r>
            <a:r>
              <a:rPr lang="en-US" dirty="0" smtClean="0">
                <a:cs typeface="Arial" pitchFamily="34" charset="0"/>
              </a:rPr>
              <a:t>F</a:t>
            </a:r>
            <a:r>
              <a:rPr lang="en-US" dirty="0" smtClean="0"/>
              <a:t>orward-acting </a:t>
            </a:r>
            <a:r>
              <a:rPr lang="en-US" dirty="0"/>
              <a:t>force which opposes </a:t>
            </a:r>
            <a:r>
              <a:rPr lang="en-US" dirty="0" smtClean="0"/>
              <a:t>		drag</a:t>
            </a:r>
            <a:endParaRPr lang="en-US" dirty="0" smtClean="0">
              <a:latin typeface="+mj-lt"/>
              <a:cs typeface="Arial" pitchFamily="34" charset="0"/>
            </a:endParaRPr>
          </a:p>
          <a:p>
            <a:pPr lvl="1">
              <a:buNone/>
            </a:pPr>
            <a:r>
              <a:rPr lang="en-US" dirty="0" smtClean="0">
                <a:latin typeface="+mj-lt"/>
                <a:cs typeface="Arial" pitchFamily="34" charset="0"/>
              </a:rPr>
              <a:t>Drag: 	</a:t>
            </a:r>
            <a:r>
              <a:rPr lang="en-US" dirty="0" smtClean="0">
                <a:cs typeface="Arial" pitchFamily="34" charset="0"/>
              </a:rPr>
              <a:t>A</a:t>
            </a:r>
            <a:r>
              <a:rPr lang="en-US" dirty="0" smtClean="0"/>
              <a:t>cts </a:t>
            </a:r>
            <a:r>
              <a:rPr lang="en-US" dirty="0"/>
              <a:t>in the </a:t>
            </a:r>
            <a:r>
              <a:rPr lang="en-US" dirty="0" smtClean="0"/>
              <a:t>opposite</a:t>
            </a:r>
          </a:p>
          <a:p>
            <a:pPr marL="457200" lvl="1" indent="0">
              <a:buNone/>
            </a:pPr>
            <a:r>
              <a:rPr lang="en-US" dirty="0"/>
              <a:t>	</a:t>
            </a:r>
            <a:r>
              <a:rPr lang="en-US" dirty="0" smtClean="0"/>
              <a:t>	direction </a:t>
            </a:r>
            <a:r>
              <a:rPr lang="en-US" dirty="0"/>
              <a:t>of flight</a:t>
            </a:r>
            <a:endParaRPr lang="en-US" dirty="0" smtClean="0">
              <a:latin typeface="+mj-lt"/>
              <a:cs typeface="Arial" pitchFamily="34" charset="0"/>
            </a:endParaRPr>
          </a:p>
          <a:p>
            <a:pPr lvl="1"/>
            <a:endParaRPr lang="en-US" dirty="0" smtClean="0">
              <a:latin typeface="+mj-lt"/>
              <a:cs typeface="Arial" pitchFamily="34" charset="0"/>
            </a:endParaRPr>
          </a:p>
        </p:txBody>
      </p:sp>
      <p:pic>
        <p:nvPicPr>
          <p:cNvPr id="4" name="Picture 1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983339" y="4699792"/>
            <a:ext cx="2287089" cy="1803400"/>
          </a:xfrm>
          <a:prstGeom prst="rect">
            <a:avLst/>
          </a:prstGeom>
          <a:noFill/>
          <a:ln w="9525">
            <a:noFill/>
            <a:miter lim="800000"/>
            <a:headEnd/>
            <a:tailEnd/>
          </a:ln>
        </p:spPr>
      </p:pic>
      <p:grpSp>
        <p:nvGrpSpPr>
          <p:cNvPr id="5" name="Group 15"/>
          <p:cNvGrpSpPr>
            <a:grpSpLocks/>
          </p:cNvGrpSpPr>
          <p:nvPr/>
        </p:nvGrpSpPr>
        <p:grpSpPr bwMode="auto">
          <a:xfrm>
            <a:off x="5326624" y="5653064"/>
            <a:ext cx="828849" cy="400050"/>
            <a:chOff x="2043113" y="4175125"/>
            <a:chExt cx="1179512" cy="628650"/>
          </a:xfrm>
        </p:grpSpPr>
        <p:sp>
          <p:nvSpPr>
            <p:cNvPr id="6" name="TextBox 12"/>
            <p:cNvSpPr txBox="1">
              <a:spLocks noChangeArrowheads="1"/>
            </p:cNvSpPr>
            <p:nvPr/>
          </p:nvSpPr>
          <p:spPr bwMode="auto">
            <a:xfrm>
              <a:off x="2151063" y="4403725"/>
              <a:ext cx="909637" cy="400050"/>
            </a:xfrm>
            <a:prstGeom prst="rect">
              <a:avLst/>
            </a:prstGeom>
            <a:noFill/>
            <a:ln w="9525">
              <a:noFill/>
              <a:miter lim="800000"/>
              <a:headEnd/>
              <a:tailEnd/>
            </a:ln>
          </p:spPr>
          <p:txBody>
            <a:bodyPr wrap="none">
              <a:spAutoFit/>
            </a:bodyPr>
            <a:lstStyle/>
            <a:p>
              <a:r>
                <a:rPr lang="en-US" sz="2000">
                  <a:solidFill>
                    <a:srgbClr val="00B050"/>
                  </a:solidFill>
                </a:rPr>
                <a:t>Thrust</a:t>
              </a:r>
            </a:p>
          </p:txBody>
        </p:sp>
        <p:cxnSp>
          <p:nvCxnSpPr>
            <p:cNvPr id="7" name="Straight Arrow Connector 6"/>
            <p:cNvCxnSpPr/>
            <p:nvPr/>
          </p:nvCxnSpPr>
          <p:spPr>
            <a:xfrm rot="10800000" flipV="1">
              <a:off x="2043113" y="4175125"/>
              <a:ext cx="1179512" cy="1016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13"/>
          <p:cNvGrpSpPr>
            <a:grpSpLocks/>
          </p:cNvGrpSpPr>
          <p:nvPr/>
        </p:nvGrpSpPr>
        <p:grpSpPr bwMode="auto">
          <a:xfrm>
            <a:off x="7282997" y="4411175"/>
            <a:ext cx="717352" cy="755650"/>
            <a:chOff x="4887913" y="2416175"/>
            <a:chExt cx="595312" cy="1168400"/>
          </a:xfrm>
        </p:grpSpPr>
        <p:sp>
          <p:nvSpPr>
            <p:cNvPr id="9" name="TextBox 11"/>
            <p:cNvSpPr txBox="1">
              <a:spLocks noChangeArrowheads="1"/>
            </p:cNvSpPr>
            <p:nvPr/>
          </p:nvSpPr>
          <p:spPr bwMode="auto">
            <a:xfrm>
              <a:off x="4957763" y="2628900"/>
              <a:ext cx="525462" cy="400050"/>
            </a:xfrm>
            <a:prstGeom prst="rect">
              <a:avLst/>
            </a:prstGeom>
            <a:noFill/>
            <a:ln w="9525">
              <a:noFill/>
              <a:miter lim="800000"/>
              <a:headEnd/>
              <a:tailEnd/>
            </a:ln>
          </p:spPr>
          <p:txBody>
            <a:bodyPr wrap="none">
              <a:spAutoFit/>
            </a:bodyPr>
            <a:lstStyle/>
            <a:p>
              <a:r>
                <a:rPr lang="en-US" sz="2000">
                  <a:solidFill>
                    <a:srgbClr val="00B050"/>
                  </a:solidFill>
                </a:rPr>
                <a:t>Lift</a:t>
              </a:r>
            </a:p>
          </p:txBody>
        </p:sp>
        <p:cxnSp>
          <p:nvCxnSpPr>
            <p:cNvPr id="10" name="Straight Arrow Connector 9"/>
            <p:cNvCxnSpPr/>
            <p:nvPr/>
          </p:nvCxnSpPr>
          <p:spPr>
            <a:xfrm rot="16200000" flipV="1">
              <a:off x="4310063" y="2994025"/>
              <a:ext cx="1168400" cy="127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7"/>
          <p:cNvGrpSpPr>
            <a:grpSpLocks/>
          </p:cNvGrpSpPr>
          <p:nvPr/>
        </p:nvGrpSpPr>
        <p:grpSpPr bwMode="auto">
          <a:xfrm>
            <a:off x="7672075" y="5234895"/>
            <a:ext cx="1089626" cy="400050"/>
            <a:chOff x="5562600" y="3765550"/>
            <a:chExt cx="1571625" cy="609600"/>
          </a:xfrm>
        </p:grpSpPr>
        <p:sp>
          <p:nvSpPr>
            <p:cNvPr id="12" name="TextBox 14"/>
            <p:cNvSpPr txBox="1">
              <a:spLocks noChangeArrowheads="1"/>
            </p:cNvSpPr>
            <p:nvPr/>
          </p:nvSpPr>
          <p:spPr bwMode="auto">
            <a:xfrm>
              <a:off x="6394450" y="3975100"/>
              <a:ext cx="739775" cy="400050"/>
            </a:xfrm>
            <a:prstGeom prst="rect">
              <a:avLst/>
            </a:prstGeom>
            <a:noFill/>
            <a:ln w="9525">
              <a:noFill/>
              <a:miter lim="800000"/>
              <a:headEnd/>
              <a:tailEnd/>
            </a:ln>
          </p:spPr>
          <p:txBody>
            <a:bodyPr wrap="none">
              <a:spAutoFit/>
            </a:bodyPr>
            <a:lstStyle/>
            <a:p>
              <a:r>
                <a:rPr lang="en-US" sz="2000">
                  <a:solidFill>
                    <a:srgbClr val="FF0000"/>
                  </a:solidFill>
                </a:rPr>
                <a:t>Drag</a:t>
              </a:r>
            </a:p>
          </p:txBody>
        </p:sp>
        <p:cxnSp>
          <p:nvCxnSpPr>
            <p:cNvPr id="13" name="Straight Arrow Connector 12"/>
            <p:cNvCxnSpPr/>
            <p:nvPr/>
          </p:nvCxnSpPr>
          <p:spPr>
            <a:xfrm flipV="1">
              <a:off x="5562600" y="3765550"/>
              <a:ext cx="1238250" cy="19685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8"/>
          <p:cNvGrpSpPr>
            <a:grpSpLocks/>
          </p:cNvGrpSpPr>
          <p:nvPr/>
        </p:nvGrpSpPr>
        <p:grpSpPr bwMode="auto">
          <a:xfrm>
            <a:off x="6388482" y="5853090"/>
            <a:ext cx="949127" cy="793751"/>
            <a:chOff x="3779838" y="4494213"/>
            <a:chExt cx="1128712" cy="1365250"/>
          </a:xfrm>
        </p:grpSpPr>
        <p:sp>
          <p:nvSpPr>
            <p:cNvPr id="15" name="TextBox 13"/>
            <p:cNvSpPr txBox="1">
              <a:spLocks noChangeArrowheads="1"/>
            </p:cNvSpPr>
            <p:nvPr/>
          </p:nvSpPr>
          <p:spPr bwMode="auto">
            <a:xfrm>
              <a:off x="3779838" y="5459413"/>
              <a:ext cx="977900" cy="400050"/>
            </a:xfrm>
            <a:prstGeom prst="rect">
              <a:avLst/>
            </a:prstGeom>
            <a:noFill/>
            <a:ln w="9525">
              <a:noFill/>
              <a:miter lim="800000"/>
              <a:headEnd/>
              <a:tailEnd/>
            </a:ln>
          </p:spPr>
          <p:txBody>
            <a:bodyPr wrap="none">
              <a:spAutoFit/>
            </a:bodyPr>
            <a:lstStyle/>
            <a:p>
              <a:r>
                <a:rPr lang="en-US" sz="2000">
                  <a:solidFill>
                    <a:srgbClr val="FF0000"/>
                  </a:solidFill>
                </a:rPr>
                <a:t>Weight</a:t>
              </a:r>
            </a:p>
          </p:txBody>
        </p:sp>
        <p:cxnSp>
          <p:nvCxnSpPr>
            <p:cNvPr id="16" name="Straight Arrow Connector 15"/>
            <p:cNvCxnSpPr/>
            <p:nvPr/>
          </p:nvCxnSpPr>
          <p:spPr>
            <a:xfrm rot="16200000" flipH="1">
              <a:off x="4337050" y="5065713"/>
              <a:ext cx="11430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itle 1"/>
          <p:cNvSpPr txBox="1">
            <a:spLocks/>
          </p:cNvSpPr>
          <p:nvPr/>
        </p:nvSpPr>
        <p:spPr>
          <a:xfrm>
            <a:off x="457200" y="274638"/>
            <a:ext cx="8229600" cy="715962"/>
          </a:xfrm>
          <a:prstGeom prst="rect">
            <a:avLst/>
          </a:prstGeom>
        </p:spPr>
        <p:txBody>
          <a:bodyPr vert="horz" lIns="91440" tIns="45720" rIns="91440" bIns="45720" rtlCol="0" anchor="ctr">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6"/>
                </a:solidFill>
                <a:effectLst/>
                <a:uLnTx/>
                <a:uFillTx/>
                <a:latin typeface="+mj-lt"/>
                <a:ea typeface="+mj-ea"/>
                <a:cs typeface="+mj-cs"/>
              </a:rPr>
              <a:t>Forces on</a:t>
            </a:r>
            <a:r>
              <a:rPr kumimoji="0" lang="en-US" sz="4000" b="0" i="0" u="none" strike="noStrike" kern="0" cap="none" spc="0" normalizeH="0" noProof="0" dirty="0" smtClean="0">
                <a:ln>
                  <a:noFill/>
                </a:ln>
                <a:solidFill>
                  <a:schemeClr val="accent6"/>
                </a:solidFill>
                <a:effectLst/>
                <a:uLnTx/>
                <a:uFillTx/>
                <a:latin typeface="+mj-lt"/>
                <a:ea typeface="+mj-ea"/>
                <a:cs typeface="+mj-cs"/>
              </a:rPr>
              <a:t> an Aircraft</a:t>
            </a:r>
            <a:endParaRPr kumimoji="0" lang="en-US" sz="4000" b="0" i="0" u="none" strike="noStrike" kern="0" cap="none" spc="0" normalizeH="0" baseline="0" noProof="0" dirty="0">
              <a:ln>
                <a:noFill/>
              </a:ln>
              <a:solidFill>
                <a:schemeClr val="accent6"/>
              </a:solidFill>
              <a:effectLst/>
              <a:uLnTx/>
              <a:uFillTx/>
              <a:latin typeface="+mj-lt"/>
              <a:ea typeface="+mj-ea"/>
              <a:cs typeface="+mj-cs"/>
            </a:endParaRPr>
          </a:p>
        </p:txBody>
      </p:sp>
    </p:spTree>
    <p:extLst>
      <p:ext uri="{BB962C8B-B14F-4D97-AF65-F5344CB8AC3E}">
        <p14:creationId xmlns:p14="http://schemas.microsoft.com/office/powerpoint/2010/main" val="77335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800" dirty="0" err="1" smtClean="0"/>
              <a:t>Jeppesen</a:t>
            </a:r>
            <a:r>
              <a:rPr lang="en-US" sz="2800" dirty="0" smtClean="0"/>
              <a:t> Sanderson, Inc. (1989). </a:t>
            </a:r>
            <a:r>
              <a:rPr lang="en-US" sz="2800" i="1" dirty="0" smtClean="0"/>
              <a:t>Aviation fundamentals</a:t>
            </a:r>
            <a:r>
              <a:rPr lang="en-US" sz="2800" dirty="0" smtClean="0"/>
              <a:t>. Englewood: 1989.</a:t>
            </a:r>
          </a:p>
          <a:p>
            <a:pPr>
              <a:buNone/>
            </a:pPr>
            <a:r>
              <a:rPr lang="en-US" sz="2800" dirty="0" err="1" smtClean="0"/>
              <a:t>Jeppesen</a:t>
            </a:r>
            <a:r>
              <a:rPr lang="en-US" sz="2800" dirty="0" smtClean="0"/>
              <a:t> Sanderson, Inc. (2006). </a:t>
            </a:r>
            <a:r>
              <a:rPr lang="en-US" sz="2800" i="1" dirty="0" smtClean="0"/>
              <a:t>Guided flight discovery private pilot images</a:t>
            </a:r>
            <a:r>
              <a:rPr lang="en-US" sz="2800" dirty="0" smtClean="0"/>
              <a:t> [CD-ROM]. Englewood, CO: </a:t>
            </a:r>
            <a:r>
              <a:rPr lang="en-US" sz="2800" dirty="0" err="1" smtClean="0"/>
              <a:t>Jeppesen</a:t>
            </a:r>
            <a:r>
              <a:rPr lang="en-US" sz="2800" dirty="0" smtClean="0"/>
              <a:t> Sanderson, Inc.</a:t>
            </a:r>
          </a:p>
          <a:p>
            <a:pPr>
              <a:buNone/>
            </a:pPr>
            <a:r>
              <a:rPr lang="en-US" sz="2800" dirty="0" smtClean="0"/>
              <a:t>Pratt, J. (1995). </a:t>
            </a:r>
            <a:r>
              <a:rPr lang="en-US" sz="2800" i="1" dirty="0" smtClean="0"/>
              <a:t>Cessna 172: A pilot’s guide</a:t>
            </a:r>
            <a:r>
              <a:rPr lang="en-US" sz="2800" dirty="0" smtClean="0"/>
              <a:t>. Newcastle, WA: Aviation Supplies &amp; Academics, Inc.</a:t>
            </a:r>
          </a:p>
          <a:p>
            <a:pPr>
              <a:buNone/>
            </a:pPr>
            <a:endParaRPr lang="en-US" sz="2800" dirty="0" smtClean="0">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3" name="Content Placeholder 2"/>
          <p:cNvSpPr>
            <a:spLocks noGrp="1"/>
          </p:cNvSpPr>
          <p:nvPr>
            <p:ph idx="1"/>
          </p:nvPr>
        </p:nvSpPr>
        <p:spPr>
          <a:xfrm>
            <a:off x="762000" y="1066800"/>
            <a:ext cx="6858000" cy="685800"/>
          </a:xfrm>
        </p:spPr>
        <p:txBody>
          <a:bodyPr/>
          <a:lstStyle/>
          <a:p>
            <a:pPr>
              <a:buNone/>
            </a:pPr>
            <a:r>
              <a:rPr lang="en-US" dirty="0" smtClean="0">
                <a:solidFill>
                  <a:srgbClr val="C00000"/>
                </a:solidFill>
              </a:rPr>
              <a:t>Force is what type of quantity?</a:t>
            </a:r>
          </a:p>
          <a:p>
            <a:pPr>
              <a:buNone/>
            </a:pPr>
            <a:r>
              <a:rPr lang="en-US" sz="2800" dirty="0" smtClean="0"/>
              <a:t>	</a:t>
            </a:r>
            <a:endParaRPr lang="en-US" sz="2800" dirty="0"/>
          </a:p>
        </p:txBody>
      </p:sp>
      <p:sp>
        <p:nvSpPr>
          <p:cNvPr id="9" name="TextBox 8"/>
          <p:cNvSpPr txBox="1"/>
          <p:nvPr/>
        </p:nvSpPr>
        <p:spPr>
          <a:xfrm>
            <a:off x="1295400" y="2362200"/>
            <a:ext cx="7696200" cy="1815882"/>
          </a:xfrm>
          <a:prstGeom prst="rect">
            <a:avLst/>
          </a:prstGeom>
          <a:noFill/>
        </p:spPr>
        <p:txBody>
          <a:bodyPr wrap="square" rtlCol="0">
            <a:spAutoFit/>
          </a:bodyPr>
          <a:lstStyle/>
          <a:p>
            <a:pPr>
              <a:buNone/>
            </a:pPr>
            <a:r>
              <a:rPr lang="en-US" sz="2800" dirty="0" smtClean="0"/>
              <a:t>Quantity that has both magnitude and direction</a:t>
            </a:r>
          </a:p>
          <a:p>
            <a:pPr>
              <a:buNone/>
            </a:pPr>
            <a:r>
              <a:rPr lang="en-US" sz="2800" dirty="0" smtClean="0"/>
              <a:t>Represented by arrows </a:t>
            </a:r>
          </a:p>
          <a:p>
            <a:pPr>
              <a:buNone/>
            </a:pPr>
            <a:r>
              <a:rPr lang="en-US" sz="2800" dirty="0" smtClean="0"/>
              <a:t>Length of arrow is the magnitude</a:t>
            </a:r>
          </a:p>
          <a:p>
            <a:pPr>
              <a:buNone/>
            </a:pPr>
            <a:r>
              <a:rPr lang="en-US" sz="2800" dirty="0" smtClean="0"/>
              <a:t>Orientation of arrow is the direction</a:t>
            </a:r>
          </a:p>
        </p:txBody>
      </p:sp>
      <p:sp>
        <p:nvSpPr>
          <p:cNvPr id="10" name="Rectangle 9"/>
          <p:cNvSpPr/>
          <p:nvPr/>
        </p:nvSpPr>
        <p:spPr>
          <a:xfrm>
            <a:off x="6400800" y="1066800"/>
            <a:ext cx="1346651" cy="584775"/>
          </a:xfrm>
          <a:prstGeom prst="rect">
            <a:avLst/>
          </a:prstGeom>
        </p:spPr>
        <p:txBody>
          <a:bodyPr wrap="none">
            <a:spAutoFit/>
          </a:bodyPr>
          <a:lstStyle/>
          <a:p>
            <a:pPr>
              <a:buNone/>
            </a:pPr>
            <a:r>
              <a:rPr lang="en-US" sz="3200" dirty="0" smtClean="0"/>
              <a:t>Vector</a:t>
            </a:r>
          </a:p>
        </p:txBody>
      </p:sp>
      <p:sp>
        <p:nvSpPr>
          <p:cNvPr id="11" name="TextBox 10"/>
          <p:cNvSpPr txBox="1"/>
          <p:nvPr/>
        </p:nvSpPr>
        <p:spPr>
          <a:xfrm>
            <a:off x="762000" y="1752600"/>
            <a:ext cx="6019800" cy="584775"/>
          </a:xfrm>
          <a:prstGeom prst="rect">
            <a:avLst/>
          </a:prstGeom>
          <a:noFill/>
        </p:spPr>
        <p:txBody>
          <a:bodyPr wrap="square" rtlCol="0">
            <a:spAutoFit/>
          </a:bodyPr>
          <a:lstStyle/>
          <a:p>
            <a:r>
              <a:rPr lang="en-US" sz="3200" dirty="0" smtClean="0"/>
              <a:t>What is a vector quantity?</a:t>
            </a:r>
            <a:endParaRPr lang="en-US" sz="3200" dirty="0"/>
          </a:p>
        </p:txBody>
      </p:sp>
      <p:sp>
        <p:nvSpPr>
          <p:cNvPr id="12" name="Right Arrow 11"/>
          <p:cNvSpPr/>
          <p:nvPr/>
        </p:nvSpPr>
        <p:spPr>
          <a:xfrm>
            <a:off x="2971800" y="4343400"/>
            <a:ext cx="25908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a:t>
            </a:r>
            <a:endParaRPr lang="en-US" dirty="0"/>
          </a:p>
        </p:txBody>
      </p:sp>
      <p:sp>
        <p:nvSpPr>
          <p:cNvPr id="13" name="Right Arrow 12"/>
          <p:cNvSpPr/>
          <p:nvPr/>
        </p:nvSpPr>
        <p:spPr>
          <a:xfrm flipH="1">
            <a:off x="3352800" y="5105400"/>
            <a:ext cx="1828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a:t>
            </a:r>
            <a:endParaRPr lang="en-US" dirty="0"/>
          </a:p>
        </p:txBody>
      </p:sp>
      <p:sp>
        <p:nvSpPr>
          <p:cNvPr id="14" name="TextBox 13"/>
          <p:cNvSpPr txBox="1"/>
          <p:nvPr/>
        </p:nvSpPr>
        <p:spPr>
          <a:xfrm>
            <a:off x="838200" y="5791200"/>
            <a:ext cx="7086600" cy="584775"/>
          </a:xfrm>
          <a:prstGeom prst="rect">
            <a:avLst/>
          </a:prstGeom>
          <a:noFill/>
        </p:spPr>
        <p:txBody>
          <a:bodyPr wrap="square" rtlCol="0">
            <a:spAutoFit/>
          </a:bodyPr>
          <a:lstStyle/>
          <a:p>
            <a:r>
              <a:rPr lang="en-US" sz="3200" dirty="0" smtClean="0"/>
              <a:t>What force has a greater magnitude?</a:t>
            </a:r>
            <a:endParaRPr lang="en-US" sz="3200" dirty="0"/>
          </a:p>
        </p:txBody>
      </p:sp>
      <p:sp>
        <p:nvSpPr>
          <p:cNvPr id="15" name="TextBox 14"/>
          <p:cNvSpPr txBox="1"/>
          <p:nvPr/>
        </p:nvSpPr>
        <p:spPr>
          <a:xfrm>
            <a:off x="7543800" y="5791200"/>
            <a:ext cx="1600200" cy="584775"/>
          </a:xfrm>
          <a:prstGeom prst="rect">
            <a:avLst/>
          </a:prstGeom>
          <a:noFill/>
        </p:spPr>
        <p:txBody>
          <a:bodyPr wrap="square" rtlCol="0">
            <a:spAutoFit/>
          </a:bodyPr>
          <a:lstStyle/>
          <a:p>
            <a:r>
              <a:rPr lang="en-US" sz="3200" dirty="0" smtClean="0">
                <a:solidFill>
                  <a:srgbClr val="C00000"/>
                </a:solidFill>
              </a:rPr>
              <a:t>Force 1</a:t>
            </a:r>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2" name="Right Arrow 11"/>
          <p:cNvSpPr/>
          <p:nvPr/>
        </p:nvSpPr>
        <p:spPr>
          <a:xfrm>
            <a:off x="2971800" y="1066800"/>
            <a:ext cx="25908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 (75 N)</a:t>
            </a:r>
            <a:endParaRPr lang="en-US" dirty="0"/>
          </a:p>
        </p:txBody>
      </p:sp>
      <p:sp>
        <p:nvSpPr>
          <p:cNvPr id="13" name="Right Arrow 12"/>
          <p:cNvSpPr/>
          <p:nvPr/>
        </p:nvSpPr>
        <p:spPr>
          <a:xfrm flipH="1">
            <a:off x="3352800" y="1828800"/>
            <a:ext cx="1828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 (40 N)</a:t>
            </a:r>
            <a:endParaRPr lang="en-US" dirty="0"/>
          </a:p>
        </p:txBody>
      </p:sp>
      <p:sp>
        <p:nvSpPr>
          <p:cNvPr id="14" name="TextBox 13"/>
          <p:cNvSpPr txBox="1"/>
          <p:nvPr/>
        </p:nvSpPr>
        <p:spPr>
          <a:xfrm>
            <a:off x="838200" y="2514600"/>
            <a:ext cx="7086600" cy="584775"/>
          </a:xfrm>
          <a:prstGeom prst="rect">
            <a:avLst/>
          </a:prstGeom>
          <a:noFill/>
        </p:spPr>
        <p:txBody>
          <a:bodyPr wrap="square" rtlCol="0">
            <a:spAutoFit/>
          </a:bodyPr>
          <a:lstStyle/>
          <a:p>
            <a:r>
              <a:rPr lang="en-US" sz="3200" dirty="0" smtClean="0"/>
              <a:t>What is the direction of force 1?</a:t>
            </a:r>
            <a:endParaRPr lang="en-US" sz="3200" dirty="0"/>
          </a:p>
        </p:txBody>
      </p:sp>
      <p:sp>
        <p:nvSpPr>
          <p:cNvPr id="16" name="TextBox 15"/>
          <p:cNvSpPr txBox="1"/>
          <p:nvPr/>
        </p:nvSpPr>
        <p:spPr>
          <a:xfrm>
            <a:off x="838200" y="3200400"/>
            <a:ext cx="7086600" cy="584775"/>
          </a:xfrm>
          <a:prstGeom prst="rect">
            <a:avLst/>
          </a:prstGeom>
          <a:noFill/>
        </p:spPr>
        <p:txBody>
          <a:bodyPr wrap="square" rtlCol="0">
            <a:spAutoFit/>
          </a:bodyPr>
          <a:lstStyle/>
          <a:p>
            <a:r>
              <a:rPr lang="en-US" sz="3200" dirty="0" smtClean="0"/>
              <a:t>What is the direction of force 2?</a:t>
            </a:r>
            <a:endParaRPr lang="en-US" sz="3200" dirty="0"/>
          </a:p>
        </p:txBody>
      </p:sp>
      <p:sp>
        <p:nvSpPr>
          <p:cNvPr id="19" name="TextBox 18"/>
          <p:cNvSpPr txBox="1"/>
          <p:nvPr/>
        </p:nvSpPr>
        <p:spPr>
          <a:xfrm>
            <a:off x="838200" y="3886200"/>
            <a:ext cx="7696200" cy="1077218"/>
          </a:xfrm>
          <a:prstGeom prst="rect">
            <a:avLst/>
          </a:prstGeom>
          <a:noFill/>
        </p:spPr>
        <p:txBody>
          <a:bodyPr wrap="square" rtlCol="0">
            <a:spAutoFit/>
          </a:bodyPr>
          <a:lstStyle/>
          <a:p>
            <a:r>
              <a:rPr lang="en-US" sz="3200" dirty="0" smtClean="0"/>
              <a:t>If the two forces are applied to an object, what will occur?</a:t>
            </a:r>
            <a:endParaRPr lang="en-US" sz="3200" dirty="0"/>
          </a:p>
        </p:txBody>
      </p:sp>
      <p:grpSp>
        <p:nvGrpSpPr>
          <p:cNvPr id="21" name="Group 20"/>
          <p:cNvGrpSpPr/>
          <p:nvPr/>
        </p:nvGrpSpPr>
        <p:grpSpPr>
          <a:xfrm>
            <a:off x="1676400" y="5181600"/>
            <a:ext cx="5715000" cy="1219200"/>
            <a:chOff x="1676400" y="5181600"/>
            <a:chExt cx="5715000" cy="1219200"/>
          </a:xfrm>
        </p:grpSpPr>
        <p:sp>
          <p:nvSpPr>
            <p:cNvPr id="17" name="Right Arrow 16"/>
            <p:cNvSpPr/>
            <p:nvPr/>
          </p:nvSpPr>
          <p:spPr>
            <a:xfrm>
              <a:off x="4800600" y="5562600"/>
              <a:ext cx="25908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 (75 N)</a:t>
              </a:r>
              <a:endParaRPr lang="en-US" dirty="0"/>
            </a:p>
          </p:txBody>
        </p:sp>
        <p:sp>
          <p:nvSpPr>
            <p:cNvPr id="18" name="Right Arrow 17"/>
            <p:cNvSpPr/>
            <p:nvPr/>
          </p:nvSpPr>
          <p:spPr>
            <a:xfrm flipH="1">
              <a:off x="1676400" y="5562600"/>
              <a:ext cx="1828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 (40 N)</a:t>
              </a:r>
              <a:endParaRPr lang="en-US" dirty="0"/>
            </a:p>
          </p:txBody>
        </p:sp>
        <p:sp>
          <p:nvSpPr>
            <p:cNvPr id="20" name="Rectangle 19"/>
            <p:cNvSpPr/>
            <p:nvPr/>
          </p:nvSpPr>
          <p:spPr>
            <a:xfrm>
              <a:off x="3505200" y="5181600"/>
              <a:ext cx="1295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2325" y="1104900"/>
            <a:ext cx="1285875" cy="1047750"/>
          </a:xfrm>
          <a:prstGeom prst="rect">
            <a:avLst/>
          </a:prstGeom>
          <a:noFill/>
          <a:ln w="9525">
            <a:noFill/>
            <a:miter lim="800000"/>
            <a:headEnd/>
            <a:tailEnd/>
          </a:ln>
        </p:spPr>
      </p:pic>
      <p:sp>
        <p:nvSpPr>
          <p:cNvPr id="25" name="TextBox 24"/>
          <p:cNvSpPr txBox="1"/>
          <p:nvPr/>
        </p:nvSpPr>
        <p:spPr>
          <a:xfrm>
            <a:off x="6705600" y="2514600"/>
            <a:ext cx="1371600" cy="584775"/>
          </a:xfrm>
          <a:prstGeom prst="rect">
            <a:avLst/>
          </a:prstGeom>
          <a:noFill/>
        </p:spPr>
        <p:txBody>
          <a:bodyPr wrap="square" rtlCol="0">
            <a:spAutoFit/>
          </a:bodyPr>
          <a:lstStyle/>
          <a:p>
            <a:r>
              <a:rPr lang="en-US" sz="3200" dirty="0" smtClean="0">
                <a:solidFill>
                  <a:srgbClr val="C00000"/>
                </a:solidFill>
              </a:rPr>
              <a:t>East</a:t>
            </a:r>
            <a:endParaRPr lang="en-US" sz="3200" dirty="0">
              <a:solidFill>
                <a:srgbClr val="C00000"/>
              </a:solidFill>
            </a:endParaRPr>
          </a:p>
        </p:txBody>
      </p:sp>
      <p:sp>
        <p:nvSpPr>
          <p:cNvPr id="26" name="TextBox 25"/>
          <p:cNvSpPr txBox="1"/>
          <p:nvPr/>
        </p:nvSpPr>
        <p:spPr>
          <a:xfrm>
            <a:off x="6705600" y="3200400"/>
            <a:ext cx="1371600" cy="584775"/>
          </a:xfrm>
          <a:prstGeom prst="rect">
            <a:avLst/>
          </a:prstGeom>
          <a:noFill/>
        </p:spPr>
        <p:txBody>
          <a:bodyPr wrap="square" rtlCol="0">
            <a:spAutoFit/>
          </a:bodyPr>
          <a:lstStyle/>
          <a:p>
            <a:r>
              <a:rPr lang="en-US" sz="3200" dirty="0" smtClean="0">
                <a:solidFill>
                  <a:srgbClr val="C00000"/>
                </a:solidFill>
              </a:rPr>
              <a:t>West</a:t>
            </a:r>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0.0375 -4.44444E-6 L 0.17084 -4.44444E-6 " pathEditMode="relative" rAng="0" ptsTypes="AA">
                                      <p:cBhvr>
                                        <p:cTn id="24" dur="3000" fill="hold"/>
                                        <p:tgtEl>
                                          <p:spTgt spid="21"/>
                                        </p:tgtEl>
                                        <p:attrNameLst>
                                          <p:attrName>ppt_x</p:attrName>
                                          <p:attrName>ppt_y</p:attrName>
                                        </p:attrNameLst>
                                      </p:cBhvr>
                                      <p:rCtr x="10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9" name="TextBox 18"/>
          <p:cNvSpPr txBox="1"/>
          <p:nvPr/>
        </p:nvSpPr>
        <p:spPr>
          <a:xfrm>
            <a:off x="838200" y="1066800"/>
            <a:ext cx="7696200" cy="1569660"/>
          </a:xfrm>
          <a:prstGeom prst="rect">
            <a:avLst/>
          </a:prstGeom>
          <a:noFill/>
        </p:spPr>
        <p:txBody>
          <a:bodyPr wrap="square" rtlCol="0">
            <a:spAutoFit/>
          </a:bodyPr>
          <a:lstStyle/>
          <a:p>
            <a:r>
              <a:rPr lang="en-US" sz="3200" dirty="0" smtClean="0"/>
              <a:t>When two or more forces are applied to an object, the resulting force is called the </a:t>
            </a:r>
            <a:r>
              <a:rPr lang="en-US" sz="3200" dirty="0" smtClean="0">
                <a:solidFill>
                  <a:srgbClr val="C00000"/>
                </a:solidFill>
              </a:rPr>
              <a:t>resultant</a:t>
            </a:r>
            <a:r>
              <a:rPr lang="en-US" sz="3200" dirty="0" smtClean="0"/>
              <a:t> </a:t>
            </a:r>
            <a:r>
              <a:rPr lang="en-US" sz="3200" dirty="0" smtClean="0">
                <a:solidFill>
                  <a:srgbClr val="C00000"/>
                </a:solidFill>
              </a:rPr>
              <a:t>force</a:t>
            </a:r>
            <a:r>
              <a:rPr lang="en-US" sz="3200" dirty="0" smtClean="0"/>
              <a:t>.</a:t>
            </a:r>
            <a:endParaRPr lang="en-US" sz="3200" dirty="0"/>
          </a:p>
        </p:txBody>
      </p:sp>
      <p:grpSp>
        <p:nvGrpSpPr>
          <p:cNvPr id="3" name="Group 20"/>
          <p:cNvGrpSpPr/>
          <p:nvPr/>
        </p:nvGrpSpPr>
        <p:grpSpPr>
          <a:xfrm>
            <a:off x="838200" y="2743200"/>
            <a:ext cx="5715000" cy="1219200"/>
            <a:chOff x="1676400" y="5181600"/>
            <a:chExt cx="5715000" cy="1219200"/>
          </a:xfrm>
        </p:grpSpPr>
        <p:sp>
          <p:nvSpPr>
            <p:cNvPr id="17" name="Right Arrow 16"/>
            <p:cNvSpPr/>
            <p:nvPr/>
          </p:nvSpPr>
          <p:spPr>
            <a:xfrm>
              <a:off x="4800600" y="5562600"/>
              <a:ext cx="25908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 (75 N)</a:t>
              </a:r>
              <a:endParaRPr lang="en-US" dirty="0"/>
            </a:p>
          </p:txBody>
        </p:sp>
        <p:sp>
          <p:nvSpPr>
            <p:cNvPr id="18" name="Right Arrow 17"/>
            <p:cNvSpPr/>
            <p:nvPr/>
          </p:nvSpPr>
          <p:spPr>
            <a:xfrm flipH="1">
              <a:off x="1676400" y="5562600"/>
              <a:ext cx="1828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 (45 N)</a:t>
              </a:r>
              <a:endParaRPr lang="en-US" dirty="0"/>
            </a:p>
          </p:txBody>
        </p:sp>
        <p:sp>
          <p:nvSpPr>
            <p:cNvPr id="20" name="Rectangle 19"/>
            <p:cNvSpPr/>
            <p:nvPr/>
          </p:nvSpPr>
          <p:spPr>
            <a:xfrm>
              <a:off x="3505200" y="5181600"/>
              <a:ext cx="1295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667000" y="4343400"/>
            <a:ext cx="2832100" cy="1219200"/>
            <a:chOff x="2743200" y="4343400"/>
            <a:chExt cx="2832100" cy="1219200"/>
          </a:xfrm>
        </p:grpSpPr>
        <p:sp>
          <p:nvSpPr>
            <p:cNvPr id="21" name="Right Arrow 20"/>
            <p:cNvSpPr/>
            <p:nvPr/>
          </p:nvSpPr>
          <p:spPr>
            <a:xfrm>
              <a:off x="4038600" y="4495800"/>
              <a:ext cx="1536700" cy="927100"/>
            </a:xfrm>
            <a:prstGeom prst="rightArrow">
              <a:avLst/>
            </a:prstGeom>
            <a:solidFill>
              <a:schemeClr val="tx1">
                <a:lumMod val="95000"/>
                <a:lumOff val="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Resultant</a:t>
              </a:r>
            </a:p>
            <a:p>
              <a:pPr algn="ctr"/>
              <a:r>
                <a:rPr lang="en-US" dirty="0" smtClean="0"/>
                <a:t>(30 N)</a:t>
              </a:r>
              <a:endParaRPr lang="en-US" dirty="0"/>
            </a:p>
          </p:txBody>
        </p:sp>
        <p:sp>
          <p:nvSpPr>
            <p:cNvPr id="23" name="Rectangle 22"/>
            <p:cNvSpPr/>
            <p:nvPr/>
          </p:nvSpPr>
          <p:spPr>
            <a:xfrm>
              <a:off x="2743200" y="4343400"/>
              <a:ext cx="1295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3"/>
                                        </p:tgtEl>
                                        <p:attrNameLst>
                                          <p:attrName>ppt_x</p:attrName>
                                          <p:attrName>ppt_y</p:attrName>
                                        </p:attrNameLst>
                                      </p:cBhvr>
                                    </p:animMotion>
                                  </p:childTnLst>
                                </p:cTn>
                              </p:par>
                              <p:par>
                                <p:cTn id="7" presetID="63" presetClass="path" presetSubtype="0" accel="50000" decel="50000" fill="hold" nodeType="withEffect">
                                  <p:stCondLst>
                                    <p:cond delay="0"/>
                                  </p:stCondLst>
                                  <p:childTnLst>
                                    <p:animMotion origin="layout" path="M 3.33333E-6 -2.22222E-6 L 0.25 -2.22222E-6 " pathEditMode="relative" rAng="0" ptsTypes="AA">
                                      <p:cBhvr>
                                        <p:cTn id="8" dur="2000" fill="hold"/>
                                        <p:tgtEl>
                                          <p:spTgt spid="24"/>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9" name="TextBox 18"/>
          <p:cNvSpPr txBox="1"/>
          <p:nvPr/>
        </p:nvSpPr>
        <p:spPr>
          <a:xfrm>
            <a:off x="838200" y="1066800"/>
            <a:ext cx="7696200" cy="584775"/>
          </a:xfrm>
          <a:prstGeom prst="rect">
            <a:avLst/>
          </a:prstGeom>
          <a:noFill/>
        </p:spPr>
        <p:txBody>
          <a:bodyPr wrap="square" rtlCol="0">
            <a:spAutoFit/>
          </a:bodyPr>
          <a:lstStyle/>
          <a:p>
            <a:r>
              <a:rPr lang="en-US" sz="3200" dirty="0" smtClean="0"/>
              <a:t>What is the </a:t>
            </a:r>
            <a:r>
              <a:rPr lang="en-US" sz="3200" dirty="0" smtClean="0">
                <a:solidFill>
                  <a:srgbClr val="C00000"/>
                </a:solidFill>
              </a:rPr>
              <a:t>resultant</a:t>
            </a:r>
            <a:r>
              <a:rPr lang="en-US" sz="3200" dirty="0" smtClean="0"/>
              <a:t> </a:t>
            </a:r>
            <a:r>
              <a:rPr lang="en-US" sz="3200" dirty="0" smtClean="0">
                <a:solidFill>
                  <a:srgbClr val="C00000"/>
                </a:solidFill>
              </a:rPr>
              <a:t>force?</a:t>
            </a:r>
            <a:endParaRPr lang="en-US" sz="3200" dirty="0"/>
          </a:p>
        </p:txBody>
      </p:sp>
      <p:sp>
        <p:nvSpPr>
          <p:cNvPr id="17" name="Right Arrow 16"/>
          <p:cNvSpPr/>
          <p:nvPr/>
        </p:nvSpPr>
        <p:spPr>
          <a:xfrm>
            <a:off x="5181600" y="2362200"/>
            <a:ext cx="25908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 (465 N)</a:t>
            </a:r>
            <a:endParaRPr lang="en-US" dirty="0"/>
          </a:p>
        </p:txBody>
      </p:sp>
      <p:sp>
        <p:nvSpPr>
          <p:cNvPr id="18" name="Right Arrow 17"/>
          <p:cNvSpPr/>
          <p:nvPr/>
        </p:nvSpPr>
        <p:spPr>
          <a:xfrm flipH="1">
            <a:off x="1295400" y="2362200"/>
            <a:ext cx="2590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 (465 N)</a:t>
            </a:r>
            <a:endParaRPr lang="en-US" dirty="0"/>
          </a:p>
        </p:txBody>
      </p:sp>
      <p:sp>
        <p:nvSpPr>
          <p:cNvPr id="20" name="Rectangle 19"/>
          <p:cNvSpPr/>
          <p:nvPr/>
        </p:nvSpPr>
        <p:spPr>
          <a:xfrm>
            <a:off x="3886200" y="1981200"/>
            <a:ext cx="1295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14400" y="3733800"/>
            <a:ext cx="3352800" cy="584775"/>
          </a:xfrm>
          <a:prstGeom prst="rect">
            <a:avLst/>
          </a:prstGeom>
          <a:noFill/>
        </p:spPr>
        <p:txBody>
          <a:bodyPr wrap="square" rtlCol="0">
            <a:spAutoFit/>
          </a:bodyPr>
          <a:lstStyle/>
          <a:p>
            <a:r>
              <a:rPr lang="en-US" sz="3200" dirty="0" smtClean="0"/>
              <a:t>Resultant is zero</a:t>
            </a:r>
            <a:endParaRPr lang="en-US" sz="3200" dirty="0"/>
          </a:p>
        </p:txBody>
      </p:sp>
      <p:sp>
        <p:nvSpPr>
          <p:cNvPr id="12" name="TextBox 11"/>
          <p:cNvSpPr txBox="1"/>
          <p:nvPr/>
        </p:nvSpPr>
        <p:spPr>
          <a:xfrm>
            <a:off x="1181100" y="4419600"/>
            <a:ext cx="7772400" cy="1384995"/>
          </a:xfrm>
          <a:prstGeom prst="rect">
            <a:avLst/>
          </a:prstGeom>
          <a:noFill/>
        </p:spPr>
        <p:txBody>
          <a:bodyPr wrap="square" rtlCol="0">
            <a:spAutoFit/>
          </a:bodyPr>
          <a:lstStyle/>
          <a:p>
            <a:r>
              <a:rPr lang="en-US" sz="2800" dirty="0" smtClean="0"/>
              <a:t>When </a:t>
            </a:r>
            <a:r>
              <a:rPr lang="en-US" sz="2800" dirty="0" smtClean="0">
                <a:solidFill>
                  <a:srgbClr val="C00000"/>
                </a:solidFill>
              </a:rPr>
              <a:t>opposing</a:t>
            </a:r>
            <a:r>
              <a:rPr lang="en-US" sz="2800" dirty="0" smtClean="0"/>
              <a:t> forces have the same </a:t>
            </a:r>
            <a:r>
              <a:rPr lang="en-US" sz="2800" dirty="0" smtClean="0">
                <a:solidFill>
                  <a:srgbClr val="C00000"/>
                </a:solidFill>
              </a:rPr>
              <a:t>magnitude</a:t>
            </a:r>
            <a:r>
              <a:rPr lang="en-US" sz="2800" dirty="0" smtClean="0"/>
              <a:t> and opposite </a:t>
            </a:r>
            <a:r>
              <a:rPr lang="en-US" sz="2800" dirty="0" smtClean="0">
                <a:solidFill>
                  <a:srgbClr val="C00000"/>
                </a:solidFill>
              </a:rPr>
              <a:t>directions,</a:t>
            </a:r>
            <a:r>
              <a:rPr lang="en-US" sz="2800" dirty="0" smtClean="0"/>
              <a:t> the resultant is </a:t>
            </a:r>
            <a:r>
              <a:rPr lang="en-US" sz="2800" dirty="0" smtClean="0">
                <a:solidFill>
                  <a:srgbClr val="C00000"/>
                </a:solidFill>
              </a:rPr>
              <a:t>zero</a:t>
            </a:r>
            <a:r>
              <a:rPr lang="en-US" sz="2800" dirty="0" smtClean="0"/>
              <a:t> and the object is in </a:t>
            </a:r>
            <a:r>
              <a:rPr lang="en-US" sz="2800" dirty="0" smtClean="0">
                <a:solidFill>
                  <a:srgbClr val="C00000"/>
                </a:solidFill>
              </a:rPr>
              <a:t>static equilibrium.</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200400"/>
            <a:ext cx="3136900" cy="1092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Forces of Flight</a:t>
            </a:r>
            <a:endParaRPr lang="en-US" dirty="0"/>
          </a:p>
        </p:txBody>
      </p:sp>
      <p:sp>
        <p:nvSpPr>
          <p:cNvPr id="15" name="TextBox 14"/>
          <p:cNvSpPr txBox="1"/>
          <p:nvPr/>
        </p:nvSpPr>
        <p:spPr>
          <a:xfrm>
            <a:off x="762000" y="1066800"/>
            <a:ext cx="8229600" cy="1077218"/>
          </a:xfrm>
          <a:prstGeom prst="rect">
            <a:avLst/>
          </a:prstGeom>
          <a:noFill/>
        </p:spPr>
        <p:txBody>
          <a:bodyPr wrap="square" rtlCol="0">
            <a:spAutoFit/>
          </a:bodyPr>
          <a:lstStyle/>
          <a:p>
            <a:r>
              <a:rPr lang="en-US" sz="3200" dirty="0" smtClean="0"/>
              <a:t>What forces will the aircraft need to move from position A to position B? </a:t>
            </a:r>
            <a:endParaRPr lang="en-US" sz="3200" dirty="0"/>
          </a:p>
        </p:txBody>
      </p:sp>
      <p:sp>
        <p:nvSpPr>
          <p:cNvPr id="22" name="Oval 21"/>
          <p:cNvSpPr/>
          <p:nvPr/>
        </p:nvSpPr>
        <p:spPr>
          <a:xfrm>
            <a:off x="6477000" y="4495800"/>
            <a:ext cx="457200" cy="457200"/>
          </a:xfrm>
          <a:prstGeom prst="ellipse">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4" name="Oval 23"/>
          <p:cNvSpPr/>
          <p:nvPr/>
        </p:nvSpPr>
        <p:spPr>
          <a:xfrm>
            <a:off x="1371600" y="4495800"/>
            <a:ext cx="457200" cy="457200"/>
          </a:xfrm>
          <a:prstGeom prst="ellipse">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cxnSp>
        <p:nvCxnSpPr>
          <p:cNvPr id="26" name="Straight Arrow Connector 25"/>
          <p:cNvCxnSpPr>
            <a:stCxn id="22" idx="2"/>
            <a:endCxn id="24" idx="6"/>
          </p:cNvCxnSpPr>
          <p:nvPr/>
        </p:nvCxnSpPr>
        <p:spPr>
          <a:xfrm rot="10800000">
            <a:off x="1828800" y="4724400"/>
            <a:ext cx="4648200" cy="1588"/>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flipH="1">
            <a:off x="4191000" y="3581400"/>
            <a:ext cx="12954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685800" y="2590800"/>
            <a:ext cx="8458200" cy="523220"/>
          </a:xfrm>
          <a:prstGeom prst="rect">
            <a:avLst/>
          </a:prstGeom>
          <a:noFill/>
        </p:spPr>
        <p:txBody>
          <a:bodyPr wrap="square" rtlCol="0">
            <a:spAutoFit/>
          </a:bodyPr>
          <a:lstStyle/>
          <a:p>
            <a:r>
              <a:rPr lang="en-US" sz="2800" dirty="0" smtClean="0">
                <a:solidFill>
                  <a:srgbClr val="C00000"/>
                </a:solidFill>
              </a:rPr>
              <a:t>A force applied in the forward direction of movement</a:t>
            </a:r>
            <a:endParaRPr lang="en-US" dirty="0" smtClean="0"/>
          </a:p>
        </p:txBody>
      </p:sp>
      <p:sp>
        <p:nvSpPr>
          <p:cNvPr id="31" name="TextBox 30"/>
          <p:cNvSpPr txBox="1"/>
          <p:nvPr/>
        </p:nvSpPr>
        <p:spPr>
          <a:xfrm>
            <a:off x="685800" y="5257800"/>
            <a:ext cx="8229600" cy="2062103"/>
          </a:xfrm>
          <a:prstGeom prst="rect">
            <a:avLst/>
          </a:prstGeom>
          <a:noFill/>
        </p:spPr>
        <p:txBody>
          <a:bodyPr wrap="square" rtlCol="0">
            <a:spAutoFit/>
          </a:bodyPr>
          <a:lstStyle/>
          <a:p>
            <a:r>
              <a:rPr lang="en-US" sz="3200" dirty="0" smtClean="0">
                <a:solidFill>
                  <a:srgbClr val="C00000"/>
                </a:solidFill>
              </a:rPr>
              <a:t>Thrust – </a:t>
            </a:r>
            <a:r>
              <a:rPr lang="en-US" sz="3200" dirty="0" smtClean="0"/>
              <a:t>Forward-acting force which opposes drag and propels the aircraft through the air</a:t>
            </a:r>
          </a:p>
          <a:p>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200400"/>
            <a:ext cx="3136900" cy="1092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Forces of Flight</a:t>
            </a:r>
            <a:endParaRPr lang="en-US" dirty="0"/>
          </a:p>
        </p:txBody>
      </p:sp>
      <p:sp>
        <p:nvSpPr>
          <p:cNvPr id="15" name="TextBox 14"/>
          <p:cNvSpPr txBox="1"/>
          <p:nvPr/>
        </p:nvSpPr>
        <p:spPr>
          <a:xfrm>
            <a:off x="762000" y="1066800"/>
            <a:ext cx="8229600" cy="584775"/>
          </a:xfrm>
          <a:prstGeom prst="rect">
            <a:avLst/>
          </a:prstGeom>
          <a:noFill/>
        </p:spPr>
        <p:txBody>
          <a:bodyPr wrap="square" rtlCol="0">
            <a:spAutoFit/>
          </a:bodyPr>
          <a:lstStyle/>
          <a:p>
            <a:r>
              <a:rPr lang="en-US" sz="3200" dirty="0" smtClean="0"/>
              <a:t>Does thrust experience opposition? </a:t>
            </a:r>
            <a:endParaRPr lang="en-US" sz="3200" dirty="0"/>
          </a:p>
        </p:txBody>
      </p:sp>
      <p:sp>
        <p:nvSpPr>
          <p:cNvPr id="22" name="Oval 21"/>
          <p:cNvSpPr/>
          <p:nvPr/>
        </p:nvSpPr>
        <p:spPr>
          <a:xfrm>
            <a:off x="6477000" y="4495800"/>
            <a:ext cx="457200" cy="457200"/>
          </a:xfrm>
          <a:prstGeom prst="ellipse">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4" name="Oval 23"/>
          <p:cNvSpPr/>
          <p:nvPr/>
        </p:nvSpPr>
        <p:spPr>
          <a:xfrm>
            <a:off x="1371600" y="4495800"/>
            <a:ext cx="457200" cy="457200"/>
          </a:xfrm>
          <a:prstGeom prst="ellipse">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cxnSp>
        <p:nvCxnSpPr>
          <p:cNvPr id="26" name="Straight Arrow Connector 25"/>
          <p:cNvCxnSpPr>
            <a:stCxn id="22" idx="2"/>
            <a:endCxn id="24" idx="6"/>
          </p:cNvCxnSpPr>
          <p:nvPr/>
        </p:nvCxnSpPr>
        <p:spPr>
          <a:xfrm rot="10800000">
            <a:off x="1828800" y="4724400"/>
            <a:ext cx="4648200" cy="1588"/>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flipH="1">
            <a:off x="4191000" y="3581400"/>
            <a:ext cx="12954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85800" y="5257800"/>
            <a:ext cx="8305800" cy="2062103"/>
          </a:xfrm>
          <a:prstGeom prst="rect">
            <a:avLst/>
          </a:prstGeom>
          <a:noFill/>
        </p:spPr>
        <p:txBody>
          <a:bodyPr wrap="square" rtlCol="0">
            <a:spAutoFit/>
          </a:bodyPr>
          <a:lstStyle/>
          <a:p>
            <a:r>
              <a:rPr lang="en-US" sz="3200" dirty="0" smtClean="0">
                <a:solidFill>
                  <a:srgbClr val="C00000"/>
                </a:solidFill>
              </a:rPr>
              <a:t>Drag – </a:t>
            </a:r>
            <a:r>
              <a:rPr lang="en-US" sz="3200" dirty="0" smtClean="0"/>
              <a:t>Acts in the opposite direction of flight, opposes the forward-acting force of thrust, and limits the forward speed of the aircraft</a:t>
            </a:r>
          </a:p>
          <a:p>
            <a:endParaRPr lang="en-US" sz="3200" dirty="0">
              <a:solidFill>
                <a:srgbClr val="C00000"/>
              </a:solidFill>
            </a:endParaRPr>
          </a:p>
        </p:txBody>
      </p:sp>
      <p:sp>
        <p:nvSpPr>
          <p:cNvPr id="11" name="Right Arrow 10"/>
          <p:cNvSpPr/>
          <p:nvPr/>
        </p:nvSpPr>
        <p:spPr>
          <a:xfrm>
            <a:off x="8229600" y="3505200"/>
            <a:ext cx="7620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68&quot;&gt;&lt;object type=&quot;3&quot; unique_id=&quot;10069&quot;&gt;&lt;property id=&quot;20148&quot; value=&quot;5&quot;/&gt;&lt;property id=&quot;20300&quot; value=&quot;Slide 1 - &amp;quot;Forces of Flight and Stability&amp;quot;&quot;/&gt;&lt;property id=&quot;20307&quot; value=&quot;256&quot;/&gt;&lt;/object&gt;&lt;object type=&quot;3&quot; unique_id=&quot;10070&quot;&gt;&lt;property id=&quot;20148&quot; value=&quot;5&quot;/&gt;&lt;property id=&quot;20300&quot; value=&quot;Slide 4 - &amp;quot;Forces of Flight&amp;quot;&quot;/&gt;&lt;property id=&quot;20307&quot; value=&quot;265&quot;/&gt;&lt;/object&gt;&lt;object type=&quot;3&quot; unique_id=&quot;10071&quot;&gt;&lt;property id=&quot;20148&quot; value=&quot;5&quot;/&gt;&lt;property id=&quot;20300&quot; value=&quot;Slide 5 - &amp;quot;Forces of Flight&amp;quot;&quot;/&gt;&lt;property id=&quot;20307&quot; value=&quot;268&quot;/&gt;&lt;/object&gt;&lt;object type=&quot;3&quot; unique_id=&quot;10072&quot;&gt;&lt;property id=&quot;20148&quot; value=&quot;5&quot;/&gt;&lt;property id=&quot;20300&quot; value=&quot;Slide 6 - &amp;quot;Forces of Flight&amp;quot;&quot;/&gt;&lt;property id=&quot;20307&quot; value=&quot;270&quot;/&gt;&lt;/object&gt;&lt;object type=&quot;3&quot; unique_id=&quot;10073&quot;&gt;&lt;property id=&quot;20148&quot; value=&quot;5&quot;/&gt;&lt;property id=&quot;20300&quot; value=&quot;Slide 7 - &amp;quot;Forces of Flight&amp;quot;&quot;/&gt;&lt;property id=&quot;20307&quot; value=&quot;271&quot;/&gt;&lt;/object&gt;&lt;object type=&quot;3&quot; unique_id=&quot;10074&quot;&gt;&lt;property id=&quot;20148&quot; value=&quot;5&quot;/&gt;&lt;property id=&quot;20300&quot; value=&quot;Slide 8 - &amp;quot;Forces of Flight&amp;quot;&quot;/&gt;&lt;property id=&quot;20307&quot; value=&quot;269&quot;/&gt;&lt;/object&gt;&lt;object type=&quot;3&quot; unique_id=&quot;10075&quot;&gt;&lt;property id=&quot;20148&quot; value=&quot;5&quot;/&gt;&lt;property id=&quot;20300&quot; value=&quot;Slide 9 - &amp;quot;Forces of Flight&amp;quot;&quot;/&gt;&lt;property id=&quot;20307&quot; value=&quot;272&quot;/&gt;&lt;/object&gt;&lt;object type=&quot;3&quot; unique_id=&quot;10076&quot;&gt;&lt;property id=&quot;20148&quot; value=&quot;5&quot;/&gt;&lt;property id=&quot;20300&quot; value=&quot;Slide 10 - &amp;quot;Forces of Flight&amp;quot;&quot;/&gt;&lt;property id=&quot;20307&quot; value=&quot;273&quot;/&gt;&lt;/object&gt;&lt;object type=&quot;3&quot; unique_id=&quot;10077&quot;&gt;&lt;property id=&quot;20148&quot; value=&quot;5&quot;/&gt;&lt;property id=&quot;20300&quot; value=&quot;Slide 11 - &amp;quot;Forces of Flight&amp;quot;&quot;/&gt;&lt;property id=&quot;20307&quot; value=&quot;276&quot;/&gt;&lt;/object&gt;&lt;object type=&quot;3&quot; unique_id=&quot;10080&quot;&gt;&lt;property id=&quot;20148&quot; value=&quot;5&quot;/&gt;&lt;property id=&quot;20300&quot; value=&quot;Slide 17 - &amp;quot;Forces of Flight&amp;quot;&quot;/&gt;&lt;property id=&quot;20307&quot; value=&quot;280&quot;/&gt;&lt;/object&gt;&lt;object type=&quot;3&quot; unique_id=&quot;10081&quot;&gt;&lt;property id=&quot;20148&quot; value=&quot;5&quot;/&gt;&lt;property id=&quot;20300&quot; value=&quot;Slide 18 - &amp;quot;How is Lift Created?&amp;quot;&quot;/&gt;&lt;property id=&quot;20307&quot; value=&quot;290&quot;/&gt;&lt;/object&gt;&lt;object type=&quot;3&quot; unique_id=&quot;10082&quot;&gt;&lt;property id=&quot;20148&quot; value=&quot;5&quot;/&gt;&lt;property id=&quot;20300&quot; value=&quot;Slide 19 - &amp;quot;Lift&amp;quot;&quot;/&gt;&lt;property id=&quot;20307&quot; value=&quot;279&quot;/&gt;&lt;/object&gt;&lt;object type=&quot;3&quot; unique_id=&quot;10083&quot;&gt;&lt;property id=&quot;20148&quot; value=&quot;5&quot;/&gt;&lt;property id=&quot;20300&quot; value=&quot;Slide 22 - &amp;quot;LIFT – Bernoulli’s Principle&amp;quot;&quot;/&gt;&lt;property id=&quot;20307&quot; value=&quot;281&quot;/&gt;&lt;/object&gt;&lt;object type=&quot;3&quot; unique_id=&quot;10084&quot;&gt;&lt;property id=&quot;20148&quot; value=&quot;5&quot;/&gt;&lt;property id=&quot;20300&quot; value=&quot;Slide 24 - &amp;quot;LIFT – Bernoulli’s Principle&amp;quot;&quot;/&gt;&lt;property id=&quot;20307&quot; value=&quot;282&quot;/&gt;&lt;/object&gt;&lt;object type=&quot;3&quot; unique_id=&quot;10085&quot;&gt;&lt;property id=&quot;20148&quot; value=&quot;5&quot;/&gt;&lt;property id=&quot;20300&quot; value=&quot;Slide 21 - &amp;quot;Lift – Deflection&amp;quot;&quot;/&gt;&lt;property id=&quot;20307&quot; value=&quot;283&quot;/&gt;&lt;/object&gt;&lt;object type=&quot;3&quot; unique_id=&quot;10086&quot;&gt;&lt;property id=&quot;20148&quot; value=&quot;5&quot;/&gt;&lt;property id=&quot;20300&quot; value=&quot;Slide 28 - &amp;quot;Forces of Flight&amp;quot;&quot;/&gt;&lt;property id=&quot;20307&quot; value=&quot;259&quot;/&gt;&lt;/object&gt;&lt;object type=&quot;3&quot; unique_id=&quot;10087&quot;&gt;&lt;property id=&quot;20148&quot; value=&quot;5&quot;/&gt;&lt;property id=&quot;20300&quot; value=&quot;Slide 29 - &amp;quot;References&amp;quot;&quot;/&gt;&lt;property id=&quot;20307&quot; value=&quot;284&quot;/&gt;&lt;/object&gt;&lt;object type=&quot;3&quot; unique_id=&quot;10298&quot;&gt;&lt;property id=&quot;20148&quot; value=&quot;5&quot;/&gt;&lt;property id=&quot;20300&quot; value=&quot;Slide 12 - &amp;quot;Weight and Balance&amp;quot;&quot;/&gt;&lt;property id=&quot;20307&quot; value=&quot;291&quot;/&gt;&lt;/object&gt;&lt;object type=&quot;3&quot; unique_id=&quot;10299&quot;&gt;&lt;property id=&quot;20148&quot; value=&quot;5&quot;/&gt;&lt;property id=&quot;20300&quot; value=&quot;Slide 13 - &amp;quot;Weight and Balance&amp;quot;&quot;/&gt;&lt;property id=&quot;20307&quot; value=&quot;294&quot;/&gt;&lt;/object&gt;&lt;object type=&quot;3&quot; unique_id=&quot;10300&quot;&gt;&lt;property id=&quot;20148&quot; value=&quot;5&quot;/&gt;&lt;property id=&quot;20300&quot; value=&quot;Slide 15 - &amp;quot;Weight and Balance&amp;quot;&quot;/&gt;&lt;property id=&quot;20307&quot; value=&quot;295&quot;/&gt;&lt;/object&gt;&lt;object type=&quot;3&quot; unique_id=&quot;10301&quot;&gt;&lt;property id=&quot;20148&quot; value=&quot;5&quot;/&gt;&lt;property id=&quot;20300&quot; value=&quot;Slide 16 - &amp;quot;Weight and Balance&amp;quot;&quot;/&gt;&lt;property id=&quot;20307&quot; value=&quot;296&quot;/&gt;&lt;/object&gt;&lt;object type=&quot;3&quot; unique_id=&quot;10302&quot;&gt;&lt;property id=&quot;20148&quot; value=&quot;5&quot;/&gt;&lt;property id=&quot;20300&quot; value=&quot;Slide 30 - &amp;quot;References&amp;quot;&quot;/&gt;&lt;property id=&quot;20307&quot; value=&quot;293&quot;/&gt;&lt;/object&gt;&lt;object type=&quot;3&quot; unique_id=&quot;10328&quot;&gt;&lt;property id=&quot;20148&quot; value=&quot;5&quot;/&gt;&lt;property id=&quot;20300&quot; value=&quot;Slide 14 - &amp;quot;Moment Review&amp;quot;&quot;/&gt;&lt;property id=&quot;20307&quot; value=&quot;302&quot;/&gt;&lt;/object&gt;&lt;object type=&quot;3&quot; unique_id=&quot;10329&quot;&gt;&lt;property id=&quot;20148&quot; value=&quot;5&quot;/&gt;&lt;property id=&quot;20300&quot; value=&quot;Slide 20 - &amp;quot;Lift&amp;quot;&quot;/&gt;&lt;property id=&quot;20307&quot; value=&quot;297&quot;/&gt;&lt;/object&gt;&lt;object type=&quot;3&quot; unique_id=&quot;10330&quot;&gt;&lt;property id=&quot;20148&quot; value=&quot;5&quot;/&gt;&lt;property id=&quot;20300&quot; value=&quot;Slide 23 - &amp;quot;LIFT – Bernoulli’s Principle&amp;quot;&quot;/&gt;&lt;property id=&quot;20307&quot; value=&quot;300&quot;/&gt;&lt;/object&gt;&lt;object type=&quot;3&quot; unique_id=&quot;10331&quot;&gt;&lt;property id=&quot;20148&quot; value=&quot;5&quot;/&gt;&lt;property id=&quot;20300&quot; value=&quot;Slide 25 - &amp;quot;Lift – Coanda Effect&amp;quot;&quot;/&gt;&lt;property id=&quot;20307&quot; value=&quot;299&quot;/&gt;&lt;/object&gt;&lt;object type=&quot;3&quot; unique_id=&quot;10332&quot;&gt;&lt;property id=&quot;20148&quot; value=&quot;5&quot;/&gt;&lt;property id=&quot;20300&quot; value=&quot;Slide 27 - &amp;quot;Lift – Circulation&amp;quot;&quot;/&gt;&lt;property id=&quot;20307&quot; value=&quot;301&quot;/&gt;&lt;/object&gt;&lt;object type=&quot;3&quot; unique_id=&quot;10392&quot;&gt;&lt;property id=&quot;20148&quot; value=&quot;5&quot;/&gt;&lt;property id=&quot;20300&quot; value=&quot;Slide 2 - &amp;quot;Forces on an Aircraft&amp;quot;&quot;/&gt;&lt;property id=&quot;20307&quot; value=&quot;304&quot;/&gt;&lt;/object&gt;&lt;object type=&quot;3&quot; unique_id=&quot;10393&quot;&gt;&lt;property id=&quot;20148&quot; value=&quot;5&quot;/&gt;&lt;property id=&quot;20300&quot; value=&quot;Slide 3 - &amp;quot;Forces on an Aircraft&amp;quot;&quot;/&gt;&lt;property id=&quot;20307&quot; value=&quot;303&quot;/&gt;&lt;/object&gt;&lt;object type=&quot;3&quot; unique_id=&quot;10426&quot;&gt;&lt;property id=&quot;20148&quot; value=&quot;5&quot;/&gt;&lt;property id=&quot;20300&quot; value=&quot;Slide 26 - &amp;quot;Lift – Coanda Effect&amp;quot;&quot;/&gt;&lt;property id=&quot;20307&quot; value=&quot;305&quot;/&gt;&lt;/object&gt;&lt;/object&gt;&lt;object type=&quot;8&quot; unique_id=&quot;10108&quot;&gt;&lt;/object&gt;&lt;/object&gt;&lt;/database&gt;"/>
  <p:tag name="SECTOMILLISECCONVERTED" val="1"/>
</p:tagLst>
</file>

<file path=ppt/theme/theme1.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3283</TotalTime>
  <Words>1950</Words>
  <Application>Microsoft Office PowerPoint</Application>
  <PresentationFormat>On-screen Show (4:3)</PresentationFormat>
  <Paragraphs>313</Paragraphs>
  <Slides>30</Slides>
  <Notes>13</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CurriculumTemplate</vt:lpstr>
      <vt:lpstr>1_Custom Design</vt:lpstr>
      <vt:lpstr>Forces of Flight and Stability</vt:lpstr>
      <vt:lpstr>PowerPoint Presentation</vt:lpstr>
      <vt:lpstr>PowerPoint Presentation</vt:lpstr>
      <vt:lpstr>Forces of Flight</vt:lpstr>
      <vt:lpstr>Forces of Flight</vt:lpstr>
      <vt:lpstr>Forces of Flight</vt:lpstr>
      <vt:lpstr>Forces of Flight</vt:lpstr>
      <vt:lpstr>Forces of Flight</vt:lpstr>
      <vt:lpstr>Forces of Flight</vt:lpstr>
      <vt:lpstr>Forces of Flight</vt:lpstr>
      <vt:lpstr>Forces of Flight</vt:lpstr>
      <vt:lpstr>Weight and Balance</vt:lpstr>
      <vt:lpstr>Weight and Balance</vt:lpstr>
      <vt:lpstr>Moment Review</vt:lpstr>
      <vt:lpstr>Weight and Balance</vt:lpstr>
      <vt:lpstr>Weight and Balance</vt:lpstr>
      <vt:lpstr>Forces of Flight</vt:lpstr>
      <vt:lpstr>How Is Lift Created?</vt:lpstr>
      <vt:lpstr>Lift</vt:lpstr>
      <vt:lpstr>Lift</vt:lpstr>
      <vt:lpstr>Lift – Deflection</vt:lpstr>
      <vt:lpstr>LIFT – Bernoulli’s Principle</vt:lpstr>
      <vt:lpstr>LIFT – Bernoulli’s Principle</vt:lpstr>
      <vt:lpstr>LIFT – Bernoulli’s Principle</vt:lpstr>
      <vt:lpstr>Lift – Coanda Effect</vt:lpstr>
      <vt:lpstr>Lift – Coanda Effect</vt:lpstr>
      <vt:lpstr>Lift – Circulation</vt:lpstr>
      <vt:lpstr>Forces of Flight</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 Curriculum Team</dc:creator>
  <cp:lastModifiedBy>PLTW Curriculum Team</cp:lastModifiedBy>
  <cp:revision>359</cp:revision>
  <dcterms:created xsi:type="dcterms:W3CDTF">2009-12-17T20:27:52Z</dcterms:created>
  <dcterms:modified xsi:type="dcterms:W3CDTF">2012-02-06T01:56:52Z</dcterms:modified>
</cp:coreProperties>
</file>