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2"/>
  </p:notesMasterIdLst>
  <p:handoutMasterIdLst>
    <p:handoutMasterId r:id="rId23"/>
  </p:handoutMasterIdLst>
  <p:sldIdLst>
    <p:sldId id="256" r:id="rId3"/>
    <p:sldId id="258" r:id="rId4"/>
    <p:sldId id="260" r:id="rId5"/>
    <p:sldId id="261" r:id="rId6"/>
    <p:sldId id="264" r:id="rId7"/>
    <p:sldId id="265" r:id="rId8"/>
    <p:sldId id="266" r:id="rId9"/>
    <p:sldId id="278" r:id="rId10"/>
    <p:sldId id="267" r:id="rId11"/>
    <p:sldId id="280" r:id="rId12"/>
    <p:sldId id="263" r:id="rId13"/>
    <p:sldId id="268" r:id="rId14"/>
    <p:sldId id="269" r:id="rId15"/>
    <p:sldId id="270" r:id="rId16"/>
    <p:sldId id="272" r:id="rId17"/>
    <p:sldId id="273" r:id="rId18"/>
    <p:sldId id="274" r:id="rId19"/>
    <p:sldId id="275" r:id="rId20"/>
    <p:sldId id="276" r:id="rId21"/>
  </p:sldIdLst>
  <p:sldSz cx="9144000" cy="6858000" type="screen4x3"/>
  <p:notesSz cx="6858000" cy="9144000"/>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5" clrIdx="0"/>
  <p:cmAuthor id="1" name="gholt" initials="g"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D93FF"/>
    <a:srgbClr val="9FB1FF"/>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2" autoAdjust="0"/>
    <p:restoredTop sz="87559" autoAdjust="0"/>
  </p:normalViewPr>
  <p:slideViewPr>
    <p:cSldViewPr snapToGrid="0">
      <p:cViewPr varScale="1">
        <p:scale>
          <a:sx n="117" d="100"/>
          <a:sy n="117" d="100"/>
        </p:scale>
        <p:origin x="-1632" y="-90"/>
      </p:cViewPr>
      <p:guideLst>
        <p:guide orient="horz" pos="2160"/>
        <p:guide pos="2880"/>
      </p:guideLst>
    </p:cSldViewPr>
  </p:slideViewPr>
  <p:notesTextViewPr>
    <p:cViewPr>
      <p:scale>
        <a:sx n="100" d="100"/>
        <a:sy n="100" d="100"/>
      </p:scale>
      <p:origin x="0" y="0"/>
    </p:cViewPr>
  </p:notesTextViewPr>
  <p:notesViewPr>
    <p:cSldViewPr snapToGrid="0">
      <p:cViewPr varScale="1">
        <p:scale>
          <a:sx n="83" d="100"/>
          <a:sy n="83" d="100"/>
        </p:scale>
        <p:origin x="-26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3878645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399334881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airfoil shape is a 2D cross section of a 3D wing.</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a:p>
        </p:txBody>
      </p:sp>
    </p:spTree>
    <p:extLst>
      <p:ext uri="{BB962C8B-B14F-4D97-AF65-F5344CB8AC3E}">
        <p14:creationId xmlns:p14="http://schemas.microsoft.com/office/powerpoint/2010/main" val="72543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Air separates at the leading edge and travels above and below the wing. The separated air meets at the trailing edge. The upper camber is more pronounced than the lower camber; therefore, the distance from the leading edge to the trailing edge is a farther distance above the wing compared to below the wing. Since the air meets at the same time, the air traveled faster above the wing than below the wing. According to Bernoulli's law, the increased velocity means a decrease in pressure. A lower pressure above the wing compared to below the wing sucks the wing upward, creating lift.</a:t>
            </a:r>
          </a:p>
          <a:p>
            <a:r>
              <a:rPr lang="en-US" baseline="0" dirty="0" smtClean="0"/>
              <a:t>The top wing surface is critical for generating lift. Anything that slows the airspeed above the wing will decrease lift. Major sources of velocity reduction of this airflow are dirt, ice, and surface deformities.</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styles of flaps exist; however, all serve the same purpose of increasing lift and drag. This allows a slower takeoff and landing speed, improving</a:t>
            </a:r>
            <a:r>
              <a:rPr lang="en-US" baseline="0" dirty="0" smtClean="0"/>
              <a:t> </a:t>
            </a:r>
            <a:r>
              <a:rPr lang="en-US" dirty="0" smtClean="0"/>
              <a:t>safety and aircraft control.</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s</a:t>
            </a:r>
            <a:r>
              <a:rPr lang="en-US" dirty="0" smtClean="0"/>
              <a:t>tall is a dangerous condition</a:t>
            </a:r>
            <a:r>
              <a:rPr lang="en-US" baseline="0" dirty="0" smtClean="0"/>
              <a:t> where nearly all lift is lost, resulting in a rapid loss of altitude. An aircraft typically has a high angle of attack during takeoff and landing so there is a danger of impacting the ground before aircraft control is regained.</a:t>
            </a:r>
          </a:p>
          <a:p>
            <a:endParaRPr lang="en-US" baseline="0" dirty="0" smtClean="0"/>
          </a:p>
          <a:p>
            <a:r>
              <a:rPr lang="en-US" baseline="0" dirty="0" smtClean="0"/>
              <a:t>The critical angle of attack is determined for each aircraft model and is the same for that model regardless of the aircraft airspeed, altitude, or weight.</a:t>
            </a:r>
            <a:r>
              <a:rPr lang="en-US" dirty="0" smtClean="0"/>
              <a:t> </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image" Target="../media/image12.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3.bin"/><Relationship Id="rId7"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4.bin"/><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image" Target="../media/image18.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7.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7.bin"/><Relationship Id="rId7"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20.wmf"/><Relationship Id="rId5" Type="http://schemas.openxmlformats.org/officeDocument/2006/relationships/oleObject" Target="../embeddings/oleObject8.bin"/><Relationship Id="rId4" Type="http://schemas.openxmlformats.org/officeDocument/2006/relationships/image" Target="../media/image19.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685800" y="3657601"/>
            <a:ext cx="7772400" cy="761999"/>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dirty="0" smtClean="0"/>
              <a:t>Airfoils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Aircraft Airfoils</a:t>
            </a:r>
            <a:endParaRPr lang="en-US" dirty="0"/>
          </a:p>
        </p:txBody>
      </p:sp>
      <p:pic>
        <p:nvPicPr>
          <p:cNvPr id="1028" name="Picture 4"/>
          <p:cNvPicPr>
            <a:picLocks noChangeAspect="1" noChangeArrowheads="1"/>
          </p:cNvPicPr>
          <p:nvPr/>
        </p:nvPicPr>
        <p:blipFill>
          <a:blip r:embed="rId3" cstate="print"/>
          <a:srcRect t="37573" r="29798"/>
          <a:stretch>
            <a:fillRect/>
          </a:stretch>
        </p:blipFill>
        <p:spPr bwMode="auto">
          <a:xfrm>
            <a:off x="5620062" y="0"/>
            <a:ext cx="3523938" cy="1849255"/>
          </a:xfrm>
          <a:prstGeom prst="rect">
            <a:avLst/>
          </a:prstGeom>
          <a:noFill/>
          <a:ln w="9525">
            <a:noFill/>
            <a:miter lim="800000"/>
            <a:headEnd/>
            <a:tailEnd/>
          </a:ln>
        </p:spPr>
      </p:pic>
      <p:sp>
        <p:nvSpPr>
          <p:cNvPr id="24" name="TextBox 23"/>
          <p:cNvSpPr txBox="1"/>
          <p:nvPr/>
        </p:nvSpPr>
        <p:spPr>
          <a:xfrm>
            <a:off x="1146747" y="1723870"/>
            <a:ext cx="3627619" cy="584775"/>
          </a:xfrm>
          <a:prstGeom prst="rect">
            <a:avLst/>
          </a:prstGeom>
          <a:noFill/>
        </p:spPr>
        <p:txBody>
          <a:bodyPr wrap="square" rtlCol="0">
            <a:spAutoFit/>
          </a:bodyPr>
          <a:lstStyle/>
          <a:p>
            <a:r>
              <a:rPr lang="en-US" sz="3200" dirty="0" smtClean="0">
                <a:solidFill>
                  <a:srgbClr val="00386B"/>
                </a:solidFill>
              </a:rPr>
              <a:t>Angle of Attack</a:t>
            </a:r>
            <a:endParaRPr lang="en-US" sz="3200" dirty="0">
              <a:solidFill>
                <a:srgbClr val="00386B"/>
              </a:solidFill>
            </a:endParaRPr>
          </a:p>
        </p:txBody>
      </p:sp>
      <p:sp>
        <p:nvSpPr>
          <p:cNvPr id="36" name="TextBox 35"/>
          <p:cNvSpPr txBox="1"/>
          <p:nvPr/>
        </p:nvSpPr>
        <p:spPr>
          <a:xfrm>
            <a:off x="876926" y="1026826"/>
            <a:ext cx="4414603" cy="584775"/>
          </a:xfrm>
          <a:prstGeom prst="rect">
            <a:avLst/>
          </a:prstGeom>
          <a:noFill/>
        </p:spPr>
        <p:txBody>
          <a:bodyPr wrap="square" rtlCol="0">
            <a:spAutoFit/>
          </a:bodyPr>
          <a:lstStyle/>
          <a:p>
            <a:r>
              <a:rPr lang="en-US" sz="3200" dirty="0" smtClean="0"/>
              <a:t>Wing components</a:t>
            </a:r>
            <a:endParaRPr lang="en-US" sz="3200" dirty="0"/>
          </a:p>
        </p:txBody>
      </p:sp>
      <p:sp>
        <p:nvSpPr>
          <p:cNvPr id="38" name="TextBox 37"/>
          <p:cNvSpPr txBox="1"/>
          <p:nvPr/>
        </p:nvSpPr>
        <p:spPr>
          <a:xfrm>
            <a:off x="1454045" y="2334760"/>
            <a:ext cx="6742898" cy="1815882"/>
          </a:xfrm>
          <a:prstGeom prst="rect">
            <a:avLst/>
          </a:prstGeom>
          <a:noFill/>
        </p:spPr>
        <p:txBody>
          <a:bodyPr wrap="square" rtlCol="0">
            <a:spAutoFit/>
          </a:bodyPr>
          <a:lstStyle/>
          <a:p>
            <a:r>
              <a:rPr lang="en-US" sz="2800" dirty="0" smtClean="0"/>
              <a:t>The maximum angle of attack where airflow separates from the top wing surface is the critical angle of attack</a:t>
            </a:r>
          </a:p>
          <a:p>
            <a:r>
              <a:rPr lang="en-US" sz="2800" dirty="0" smtClean="0"/>
              <a:t>Condition is called a stall</a:t>
            </a:r>
            <a:endParaRPr lang="en-US" sz="2800" dirty="0"/>
          </a:p>
        </p:txBody>
      </p:sp>
      <p:pic>
        <p:nvPicPr>
          <p:cNvPr id="1029" name="Picture 5"/>
          <p:cNvPicPr>
            <a:picLocks noChangeAspect="1" noChangeArrowheads="1"/>
          </p:cNvPicPr>
          <p:nvPr/>
        </p:nvPicPr>
        <p:blipFill>
          <a:blip r:embed="rId4" cstate="print"/>
          <a:srcRect/>
          <a:stretch>
            <a:fillRect/>
          </a:stretch>
        </p:blipFill>
        <p:spPr bwMode="auto">
          <a:xfrm>
            <a:off x="1532288" y="4866960"/>
            <a:ext cx="3125035" cy="855866"/>
          </a:xfrm>
          <a:prstGeom prst="rect">
            <a:avLst/>
          </a:prstGeom>
          <a:noFill/>
          <a:ln w="9525">
            <a:noFill/>
            <a:miter lim="800000"/>
            <a:headEnd/>
            <a:tailEnd/>
          </a:ln>
        </p:spPr>
      </p:pic>
      <p:cxnSp>
        <p:nvCxnSpPr>
          <p:cNvPr id="11" name="Straight Connector 10"/>
          <p:cNvCxnSpPr/>
          <p:nvPr/>
        </p:nvCxnSpPr>
        <p:spPr>
          <a:xfrm rot="10800000">
            <a:off x="1581763" y="5135757"/>
            <a:ext cx="3034945" cy="542854"/>
          </a:xfrm>
          <a:prstGeom prst="line">
            <a:avLst/>
          </a:prstGeom>
          <a:ln w="254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Isosceles Triangle 9"/>
          <p:cNvSpPr/>
          <p:nvPr/>
        </p:nvSpPr>
        <p:spPr>
          <a:xfrm>
            <a:off x="1354228" y="5095880"/>
            <a:ext cx="3333371" cy="600454"/>
          </a:xfrm>
          <a:prstGeom prst="triangle">
            <a:avLst>
              <a:gd name="adj" fmla="val 399"/>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endCxn id="10" idx="2"/>
          </p:cNvCxnSpPr>
          <p:nvPr/>
        </p:nvCxnSpPr>
        <p:spPr>
          <a:xfrm rot="10800000" flipV="1">
            <a:off x="1354228" y="5685164"/>
            <a:ext cx="3244849" cy="111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0" idx="0"/>
          </p:cNvCxnSpPr>
          <p:nvPr/>
        </p:nvCxnSpPr>
        <p:spPr>
          <a:xfrm rot="10800000">
            <a:off x="1367529" y="5095880"/>
            <a:ext cx="3209395" cy="5804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47148" y="4704982"/>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39763" y="4990024"/>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54533" y="5230758"/>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669302" y="5502509"/>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18" name="Arc 17"/>
          <p:cNvSpPr/>
          <p:nvPr/>
        </p:nvSpPr>
        <p:spPr>
          <a:xfrm rot="16200000">
            <a:off x="3165856" y="5594583"/>
            <a:ext cx="450454" cy="204750"/>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 name="Picture 5"/>
          <p:cNvPicPr>
            <a:picLocks noChangeAspect="1" noChangeArrowheads="1"/>
          </p:cNvPicPr>
          <p:nvPr/>
        </p:nvPicPr>
        <p:blipFill>
          <a:blip r:embed="rId4" cstate="print"/>
          <a:srcRect/>
          <a:stretch>
            <a:fillRect/>
          </a:stretch>
        </p:blipFill>
        <p:spPr bwMode="auto">
          <a:xfrm rot="676039">
            <a:off x="5433523" y="5175020"/>
            <a:ext cx="3125035" cy="855866"/>
          </a:xfrm>
          <a:prstGeom prst="rect">
            <a:avLst/>
          </a:prstGeom>
          <a:noFill/>
          <a:ln w="9525">
            <a:noFill/>
            <a:miter lim="800000"/>
            <a:headEnd/>
            <a:tailEnd/>
          </a:ln>
        </p:spPr>
      </p:pic>
      <p:cxnSp>
        <p:nvCxnSpPr>
          <p:cNvPr id="23" name="Straight Connector 22"/>
          <p:cNvCxnSpPr/>
          <p:nvPr/>
        </p:nvCxnSpPr>
        <p:spPr>
          <a:xfrm flipH="1" flipV="1">
            <a:off x="5543550" y="5194499"/>
            <a:ext cx="2830652" cy="1076839"/>
          </a:xfrm>
          <a:prstGeom prst="line">
            <a:avLst/>
          </a:prstGeom>
          <a:ln w="254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6310911" y="5494590"/>
            <a:ext cx="2189200" cy="828010"/>
            <a:chOff x="7477314" y="4137937"/>
            <a:chExt cx="3333371" cy="600454"/>
          </a:xfrm>
        </p:grpSpPr>
        <p:sp>
          <p:nvSpPr>
            <p:cNvPr id="26" name="Isosceles Triangle 25"/>
            <p:cNvSpPr/>
            <p:nvPr/>
          </p:nvSpPr>
          <p:spPr>
            <a:xfrm>
              <a:off x="7477314" y="4137937"/>
              <a:ext cx="3333371" cy="600454"/>
            </a:xfrm>
            <a:prstGeom prst="triangle">
              <a:avLst>
                <a:gd name="adj" fmla="val 399"/>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endCxn id="26" idx="2"/>
            </p:cNvCxnSpPr>
            <p:nvPr/>
          </p:nvCxnSpPr>
          <p:spPr>
            <a:xfrm rot="10800000" flipV="1">
              <a:off x="7477314" y="4727221"/>
              <a:ext cx="3244849" cy="111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6" idx="0"/>
            </p:cNvCxnSpPr>
            <p:nvPr/>
          </p:nvCxnSpPr>
          <p:spPr>
            <a:xfrm rot="10800000">
              <a:off x="7490615" y="4137937"/>
              <a:ext cx="3209395" cy="5804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Straight Arrow Connector 32"/>
          <p:cNvCxnSpPr/>
          <p:nvPr/>
        </p:nvCxnSpPr>
        <p:spPr>
          <a:xfrm flipV="1">
            <a:off x="4900751" y="5009787"/>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893366" y="5294829"/>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908136" y="5535563"/>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922905" y="5807314"/>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39" name="Arc 38"/>
          <p:cNvSpPr/>
          <p:nvPr/>
        </p:nvSpPr>
        <p:spPr>
          <a:xfrm rot="16200000">
            <a:off x="7631320" y="6205647"/>
            <a:ext cx="631728" cy="368892"/>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9" name="Straight Arrow Connector 48"/>
          <p:cNvCxnSpPr/>
          <p:nvPr/>
        </p:nvCxnSpPr>
        <p:spPr>
          <a:xfrm flipV="1">
            <a:off x="4889865" y="4204244"/>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4882480" y="4489286"/>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4897250" y="4730020"/>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53" name="Freeform 52"/>
          <p:cNvSpPr/>
          <p:nvPr/>
        </p:nvSpPr>
        <p:spPr>
          <a:xfrm>
            <a:off x="1502229" y="4786086"/>
            <a:ext cx="3254828" cy="928914"/>
          </a:xfrm>
          <a:custGeom>
            <a:avLst/>
            <a:gdLst>
              <a:gd name="connsiteX0" fmla="*/ 0 w 3254828"/>
              <a:gd name="connsiteY0" fmla="*/ 308428 h 928914"/>
              <a:gd name="connsiteX1" fmla="*/ 108857 w 3254828"/>
              <a:gd name="connsiteY1" fmla="*/ 188685 h 928914"/>
              <a:gd name="connsiteX2" fmla="*/ 391885 w 3254828"/>
              <a:gd name="connsiteY2" fmla="*/ 58057 h 928914"/>
              <a:gd name="connsiteX3" fmla="*/ 838200 w 3254828"/>
              <a:gd name="connsiteY3" fmla="*/ 25400 h 928914"/>
              <a:gd name="connsiteX4" fmla="*/ 1513114 w 3254828"/>
              <a:gd name="connsiteY4" fmla="*/ 210457 h 928914"/>
              <a:gd name="connsiteX5" fmla="*/ 2449285 w 3254828"/>
              <a:gd name="connsiteY5" fmla="*/ 558800 h 928914"/>
              <a:gd name="connsiteX6" fmla="*/ 3254828 w 3254828"/>
              <a:gd name="connsiteY6" fmla="*/ 896257 h 9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4828" h="928914">
                <a:moveTo>
                  <a:pt x="0" y="308428"/>
                </a:moveTo>
                <a:cubicBezTo>
                  <a:pt x="21771" y="269420"/>
                  <a:pt x="43543" y="230413"/>
                  <a:pt x="108857" y="188685"/>
                </a:cubicBezTo>
                <a:cubicBezTo>
                  <a:pt x="174171" y="146957"/>
                  <a:pt x="270328" y="85271"/>
                  <a:pt x="391885" y="58057"/>
                </a:cubicBezTo>
                <a:cubicBezTo>
                  <a:pt x="513442" y="30843"/>
                  <a:pt x="651329" y="0"/>
                  <a:pt x="838200" y="25400"/>
                </a:cubicBezTo>
                <a:cubicBezTo>
                  <a:pt x="1025071" y="50800"/>
                  <a:pt x="1244600" y="121557"/>
                  <a:pt x="1513114" y="210457"/>
                </a:cubicBezTo>
                <a:cubicBezTo>
                  <a:pt x="1781628" y="299357"/>
                  <a:pt x="2158999" y="444500"/>
                  <a:pt x="2449285" y="558800"/>
                </a:cubicBezTo>
                <a:cubicBezTo>
                  <a:pt x="2739571" y="673100"/>
                  <a:pt x="3151414" y="928914"/>
                  <a:pt x="3254828" y="896257"/>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1478757" y="5162550"/>
            <a:ext cx="3250406" cy="571500"/>
          </a:xfrm>
          <a:custGeom>
            <a:avLst/>
            <a:gdLst>
              <a:gd name="connsiteX0" fmla="*/ 7143 w 3250406"/>
              <a:gd name="connsiteY0" fmla="*/ 0 h 571500"/>
              <a:gd name="connsiteX1" fmla="*/ 21431 w 3250406"/>
              <a:gd name="connsiteY1" fmla="*/ 123825 h 571500"/>
              <a:gd name="connsiteX2" fmla="*/ 135731 w 3250406"/>
              <a:gd name="connsiteY2" fmla="*/ 242888 h 571500"/>
              <a:gd name="connsiteX3" fmla="*/ 383381 w 3250406"/>
              <a:gd name="connsiteY3" fmla="*/ 333375 h 571500"/>
              <a:gd name="connsiteX4" fmla="*/ 702468 w 3250406"/>
              <a:gd name="connsiteY4" fmla="*/ 381000 h 571500"/>
              <a:gd name="connsiteX5" fmla="*/ 1231106 w 3250406"/>
              <a:gd name="connsiteY5" fmla="*/ 423863 h 571500"/>
              <a:gd name="connsiteX6" fmla="*/ 1907381 w 3250406"/>
              <a:gd name="connsiteY6" fmla="*/ 476250 h 571500"/>
              <a:gd name="connsiteX7" fmla="*/ 2859881 w 3250406"/>
              <a:gd name="connsiteY7" fmla="*/ 547688 h 571500"/>
              <a:gd name="connsiteX8" fmla="*/ 3250406 w 3250406"/>
              <a:gd name="connsiteY8" fmla="*/ 571500 h 571500"/>
              <a:gd name="connsiteX9" fmla="*/ 3250406 w 3250406"/>
              <a:gd name="connsiteY9" fmla="*/ 57150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0406" h="571500">
                <a:moveTo>
                  <a:pt x="7143" y="0"/>
                </a:moveTo>
                <a:cubicBezTo>
                  <a:pt x="3571" y="41672"/>
                  <a:pt x="0" y="83344"/>
                  <a:pt x="21431" y="123825"/>
                </a:cubicBezTo>
                <a:cubicBezTo>
                  <a:pt x="42862" y="164306"/>
                  <a:pt x="75406" y="207963"/>
                  <a:pt x="135731" y="242888"/>
                </a:cubicBezTo>
                <a:cubicBezTo>
                  <a:pt x="196056" y="277813"/>
                  <a:pt x="288925" y="310356"/>
                  <a:pt x="383381" y="333375"/>
                </a:cubicBezTo>
                <a:cubicBezTo>
                  <a:pt x="477837" y="356394"/>
                  <a:pt x="561181" y="365919"/>
                  <a:pt x="702468" y="381000"/>
                </a:cubicBezTo>
                <a:cubicBezTo>
                  <a:pt x="843755" y="396081"/>
                  <a:pt x="1231106" y="423863"/>
                  <a:pt x="1231106" y="423863"/>
                </a:cubicBezTo>
                <a:lnTo>
                  <a:pt x="1907381" y="476250"/>
                </a:lnTo>
                <a:lnTo>
                  <a:pt x="2859881" y="547688"/>
                </a:lnTo>
                <a:lnTo>
                  <a:pt x="3250406" y="571500"/>
                </a:lnTo>
                <a:lnTo>
                  <a:pt x="3250406" y="571500"/>
                </a:ln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5587095" y="4951448"/>
            <a:ext cx="1141192" cy="169069"/>
          </a:xfrm>
          <a:custGeom>
            <a:avLst/>
            <a:gdLst>
              <a:gd name="connsiteX0" fmla="*/ 0 w 1019175"/>
              <a:gd name="connsiteY0" fmla="*/ 69057 h 169069"/>
              <a:gd name="connsiteX1" fmla="*/ 133350 w 1019175"/>
              <a:gd name="connsiteY1" fmla="*/ 11907 h 169069"/>
              <a:gd name="connsiteX2" fmla="*/ 342900 w 1019175"/>
              <a:gd name="connsiteY2" fmla="*/ 7144 h 169069"/>
              <a:gd name="connsiteX3" fmla="*/ 623888 w 1019175"/>
              <a:gd name="connsiteY3" fmla="*/ 54769 h 169069"/>
              <a:gd name="connsiteX4" fmla="*/ 1019175 w 1019175"/>
              <a:gd name="connsiteY4" fmla="*/ 169069 h 16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75" h="169069">
                <a:moveTo>
                  <a:pt x="0" y="69057"/>
                </a:moveTo>
                <a:cubicBezTo>
                  <a:pt x="38100" y="45641"/>
                  <a:pt x="76200" y="22226"/>
                  <a:pt x="133350" y="11907"/>
                </a:cubicBezTo>
                <a:cubicBezTo>
                  <a:pt x="190500" y="1588"/>
                  <a:pt x="261144" y="0"/>
                  <a:pt x="342900" y="7144"/>
                </a:cubicBezTo>
                <a:cubicBezTo>
                  <a:pt x="424656" y="14288"/>
                  <a:pt x="511176" y="27782"/>
                  <a:pt x="623888" y="54769"/>
                </a:cubicBezTo>
                <a:cubicBezTo>
                  <a:pt x="736600" y="81756"/>
                  <a:pt x="877887" y="125412"/>
                  <a:pt x="1019175" y="169069"/>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5443895" y="5191781"/>
            <a:ext cx="2900005" cy="1080343"/>
          </a:xfrm>
          <a:custGeom>
            <a:avLst/>
            <a:gdLst>
              <a:gd name="connsiteX0" fmla="*/ 61913 w 2843213"/>
              <a:gd name="connsiteY0" fmla="*/ 0 h 1857375"/>
              <a:gd name="connsiteX1" fmla="*/ 19050 w 2843213"/>
              <a:gd name="connsiteY1" fmla="*/ 95250 h 1857375"/>
              <a:gd name="connsiteX2" fmla="*/ 19050 w 2843213"/>
              <a:gd name="connsiteY2" fmla="*/ 204788 h 1857375"/>
              <a:gd name="connsiteX3" fmla="*/ 133350 w 2843213"/>
              <a:gd name="connsiteY3" fmla="*/ 371475 h 1857375"/>
              <a:gd name="connsiteX4" fmla="*/ 433388 w 2843213"/>
              <a:gd name="connsiteY4" fmla="*/ 623888 h 1857375"/>
              <a:gd name="connsiteX5" fmla="*/ 847725 w 2843213"/>
              <a:gd name="connsiteY5" fmla="*/ 876300 h 1857375"/>
              <a:gd name="connsiteX6" fmla="*/ 1347788 w 2843213"/>
              <a:gd name="connsiteY6" fmla="*/ 1143000 h 1857375"/>
              <a:gd name="connsiteX7" fmla="*/ 1971675 w 2843213"/>
              <a:gd name="connsiteY7" fmla="*/ 1481138 h 1857375"/>
              <a:gd name="connsiteX8" fmla="*/ 2843213 w 2843213"/>
              <a:gd name="connsiteY8" fmla="*/ 1857375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213" h="1857375">
                <a:moveTo>
                  <a:pt x="61913" y="0"/>
                </a:moveTo>
                <a:cubicBezTo>
                  <a:pt x="44053" y="30559"/>
                  <a:pt x="26194" y="61119"/>
                  <a:pt x="19050" y="95250"/>
                </a:cubicBezTo>
                <a:cubicBezTo>
                  <a:pt x="11906" y="129381"/>
                  <a:pt x="0" y="158751"/>
                  <a:pt x="19050" y="204788"/>
                </a:cubicBezTo>
                <a:cubicBezTo>
                  <a:pt x="38100" y="250825"/>
                  <a:pt x="64294" y="301625"/>
                  <a:pt x="133350" y="371475"/>
                </a:cubicBezTo>
                <a:cubicBezTo>
                  <a:pt x="202406" y="441325"/>
                  <a:pt x="314326" y="539751"/>
                  <a:pt x="433388" y="623888"/>
                </a:cubicBezTo>
                <a:cubicBezTo>
                  <a:pt x="552450" y="708025"/>
                  <a:pt x="695325" y="789781"/>
                  <a:pt x="847725" y="876300"/>
                </a:cubicBezTo>
                <a:cubicBezTo>
                  <a:pt x="1000125" y="962819"/>
                  <a:pt x="1347788" y="1143000"/>
                  <a:pt x="1347788" y="1143000"/>
                </a:cubicBezTo>
                <a:cubicBezTo>
                  <a:pt x="1535113" y="1243806"/>
                  <a:pt x="1722438" y="1362076"/>
                  <a:pt x="1971675" y="1481138"/>
                </a:cubicBezTo>
                <a:cubicBezTo>
                  <a:pt x="2220912" y="1600200"/>
                  <a:pt x="2532062" y="1728787"/>
                  <a:pt x="2843213" y="1857375"/>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rot="20822812">
            <a:off x="6842749" y="5073573"/>
            <a:ext cx="377031" cy="366712"/>
          </a:xfrm>
          <a:custGeom>
            <a:avLst/>
            <a:gdLst>
              <a:gd name="connsiteX0" fmla="*/ 0 w 377031"/>
              <a:gd name="connsiteY0" fmla="*/ 0 h 366712"/>
              <a:gd name="connsiteX1" fmla="*/ 304800 w 377031"/>
              <a:gd name="connsiteY1" fmla="*/ 133350 h 366712"/>
              <a:gd name="connsiteX2" fmla="*/ 376237 w 377031"/>
              <a:gd name="connsiteY2" fmla="*/ 276225 h 366712"/>
              <a:gd name="connsiteX3" fmla="*/ 309562 w 377031"/>
              <a:gd name="connsiteY3" fmla="*/ 357187 h 366712"/>
              <a:gd name="connsiteX4" fmla="*/ 214312 w 377031"/>
              <a:gd name="connsiteY4" fmla="*/ 333375 h 366712"/>
              <a:gd name="connsiteX5" fmla="*/ 180975 w 377031"/>
              <a:gd name="connsiteY5" fmla="*/ 204787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031" h="366712">
                <a:moveTo>
                  <a:pt x="0" y="0"/>
                </a:moveTo>
                <a:cubicBezTo>
                  <a:pt x="121047" y="43656"/>
                  <a:pt x="242094" y="87313"/>
                  <a:pt x="304800" y="133350"/>
                </a:cubicBezTo>
                <a:cubicBezTo>
                  <a:pt x="367506" y="179387"/>
                  <a:pt x="375443" y="238919"/>
                  <a:pt x="376237" y="276225"/>
                </a:cubicBezTo>
                <a:cubicBezTo>
                  <a:pt x="377031" y="313531"/>
                  <a:pt x="336549" y="347662"/>
                  <a:pt x="309562" y="357187"/>
                </a:cubicBezTo>
                <a:cubicBezTo>
                  <a:pt x="282575" y="366712"/>
                  <a:pt x="235743" y="358775"/>
                  <a:pt x="214312" y="333375"/>
                </a:cubicBezTo>
                <a:cubicBezTo>
                  <a:pt x="192881" y="307975"/>
                  <a:pt x="186928" y="256381"/>
                  <a:pt x="180975" y="204787"/>
                </a:cubicBezTo>
              </a:path>
            </a:pathLst>
          </a:cu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7480214" y="5422346"/>
            <a:ext cx="377031" cy="366712"/>
          </a:xfrm>
          <a:custGeom>
            <a:avLst/>
            <a:gdLst>
              <a:gd name="connsiteX0" fmla="*/ 0 w 377031"/>
              <a:gd name="connsiteY0" fmla="*/ 0 h 366712"/>
              <a:gd name="connsiteX1" fmla="*/ 304800 w 377031"/>
              <a:gd name="connsiteY1" fmla="*/ 133350 h 366712"/>
              <a:gd name="connsiteX2" fmla="*/ 376237 w 377031"/>
              <a:gd name="connsiteY2" fmla="*/ 276225 h 366712"/>
              <a:gd name="connsiteX3" fmla="*/ 309562 w 377031"/>
              <a:gd name="connsiteY3" fmla="*/ 357187 h 366712"/>
              <a:gd name="connsiteX4" fmla="*/ 214312 w 377031"/>
              <a:gd name="connsiteY4" fmla="*/ 333375 h 366712"/>
              <a:gd name="connsiteX5" fmla="*/ 180975 w 377031"/>
              <a:gd name="connsiteY5" fmla="*/ 204787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031" h="366712">
                <a:moveTo>
                  <a:pt x="0" y="0"/>
                </a:moveTo>
                <a:cubicBezTo>
                  <a:pt x="121047" y="43656"/>
                  <a:pt x="242094" y="87313"/>
                  <a:pt x="304800" y="133350"/>
                </a:cubicBezTo>
                <a:cubicBezTo>
                  <a:pt x="367506" y="179387"/>
                  <a:pt x="375443" y="238919"/>
                  <a:pt x="376237" y="276225"/>
                </a:cubicBezTo>
                <a:cubicBezTo>
                  <a:pt x="377031" y="313531"/>
                  <a:pt x="336549" y="347662"/>
                  <a:pt x="309562" y="357187"/>
                </a:cubicBezTo>
                <a:cubicBezTo>
                  <a:pt x="282575" y="366712"/>
                  <a:pt x="235743" y="358775"/>
                  <a:pt x="214312" y="333375"/>
                </a:cubicBezTo>
                <a:cubicBezTo>
                  <a:pt x="192881" y="307975"/>
                  <a:pt x="186928" y="256381"/>
                  <a:pt x="180975" y="204787"/>
                </a:cubicBezTo>
              </a:path>
            </a:pathLst>
          </a:cu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p:cNvSpPr txBox="1"/>
          <p:nvPr/>
        </p:nvSpPr>
        <p:spPr>
          <a:xfrm>
            <a:off x="5606145" y="6327933"/>
            <a:ext cx="3494315" cy="461665"/>
          </a:xfrm>
          <a:prstGeom prst="rect">
            <a:avLst/>
          </a:prstGeom>
          <a:noFill/>
        </p:spPr>
        <p:txBody>
          <a:bodyPr wrap="square" rtlCol="0">
            <a:spAutoFit/>
          </a:bodyPr>
          <a:lstStyle/>
          <a:p>
            <a:r>
              <a:rPr lang="en-US" sz="2400" dirty="0" smtClean="0"/>
              <a:t>Critical Angle of Attack</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2532090" y="3705069"/>
            <a:ext cx="5286375" cy="144780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Aircraft Airfoils</a:t>
            </a:r>
            <a:endParaRPr lang="en-US" dirty="0"/>
          </a:p>
        </p:txBody>
      </p:sp>
      <p:pic>
        <p:nvPicPr>
          <p:cNvPr id="1028" name="Picture 4"/>
          <p:cNvPicPr>
            <a:picLocks noChangeAspect="1" noChangeArrowheads="1"/>
          </p:cNvPicPr>
          <p:nvPr/>
        </p:nvPicPr>
        <p:blipFill>
          <a:blip r:embed="rId3" cstate="print"/>
          <a:srcRect t="37573" r="29798"/>
          <a:stretch>
            <a:fillRect/>
          </a:stretch>
        </p:blipFill>
        <p:spPr bwMode="auto">
          <a:xfrm>
            <a:off x="5620062" y="0"/>
            <a:ext cx="3523938" cy="1849255"/>
          </a:xfrm>
          <a:prstGeom prst="rect">
            <a:avLst/>
          </a:prstGeom>
          <a:noFill/>
          <a:ln w="9525">
            <a:noFill/>
            <a:miter lim="800000"/>
            <a:headEnd/>
            <a:tailEnd/>
          </a:ln>
        </p:spPr>
      </p:pic>
      <p:cxnSp>
        <p:nvCxnSpPr>
          <p:cNvPr id="13" name="Straight Arrow Connector 12"/>
          <p:cNvCxnSpPr/>
          <p:nvPr/>
        </p:nvCxnSpPr>
        <p:spPr>
          <a:xfrm>
            <a:off x="1484027" y="3755036"/>
            <a:ext cx="1139252" cy="389744"/>
          </a:xfrm>
          <a:prstGeom prst="straightConnector1">
            <a:avLst/>
          </a:prstGeom>
          <a:ln w="254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376536" y="3064239"/>
            <a:ext cx="1036819" cy="349771"/>
          </a:xfrm>
          <a:prstGeom prst="straightConnector1">
            <a:avLst/>
          </a:prstGeom>
          <a:ln w="254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7270230" y="4604479"/>
            <a:ext cx="939384" cy="4996"/>
          </a:xfrm>
          <a:prstGeom prst="straightConnector1">
            <a:avLst/>
          </a:prstGeom>
          <a:ln w="254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V="1">
            <a:off x="3322821" y="5031699"/>
            <a:ext cx="844444" cy="229850"/>
          </a:xfrm>
          <a:prstGeom prst="straightConnector1">
            <a:avLst/>
          </a:prstGeom>
          <a:ln w="254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2043035" y="4418975"/>
            <a:ext cx="637082" cy="948128"/>
          </a:xfrm>
          <a:prstGeom prst="straightConnector1">
            <a:avLst/>
          </a:prstGeom>
          <a:ln w="254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27220" y="3215391"/>
            <a:ext cx="2435902" cy="523220"/>
          </a:xfrm>
          <a:prstGeom prst="rect">
            <a:avLst/>
          </a:prstGeom>
          <a:noFill/>
        </p:spPr>
        <p:txBody>
          <a:bodyPr wrap="square" rtlCol="0">
            <a:spAutoFit/>
          </a:bodyPr>
          <a:lstStyle/>
          <a:p>
            <a:r>
              <a:rPr lang="en-US" sz="2800" dirty="0" smtClean="0"/>
              <a:t>Leading Edge</a:t>
            </a:r>
            <a:endParaRPr lang="en-US" sz="2800" dirty="0"/>
          </a:p>
        </p:txBody>
      </p:sp>
      <p:sp>
        <p:nvSpPr>
          <p:cNvPr id="25" name="TextBox 24"/>
          <p:cNvSpPr txBox="1"/>
          <p:nvPr/>
        </p:nvSpPr>
        <p:spPr>
          <a:xfrm>
            <a:off x="3142937" y="2243528"/>
            <a:ext cx="3152931" cy="523220"/>
          </a:xfrm>
          <a:prstGeom prst="rect">
            <a:avLst/>
          </a:prstGeom>
          <a:noFill/>
        </p:spPr>
        <p:txBody>
          <a:bodyPr wrap="square" rtlCol="0">
            <a:spAutoFit/>
          </a:bodyPr>
          <a:lstStyle/>
          <a:p>
            <a:r>
              <a:rPr lang="en-US" sz="2800" dirty="0" smtClean="0"/>
              <a:t>Upper Camber</a:t>
            </a:r>
            <a:endParaRPr lang="en-US" sz="2800" dirty="0"/>
          </a:p>
        </p:txBody>
      </p:sp>
      <p:sp>
        <p:nvSpPr>
          <p:cNvPr id="26" name="TextBox 25"/>
          <p:cNvSpPr txBox="1"/>
          <p:nvPr/>
        </p:nvSpPr>
        <p:spPr>
          <a:xfrm>
            <a:off x="6455764" y="3495207"/>
            <a:ext cx="2435902" cy="523220"/>
          </a:xfrm>
          <a:prstGeom prst="rect">
            <a:avLst/>
          </a:prstGeom>
          <a:noFill/>
        </p:spPr>
        <p:txBody>
          <a:bodyPr wrap="square" rtlCol="0">
            <a:spAutoFit/>
          </a:bodyPr>
          <a:lstStyle/>
          <a:p>
            <a:r>
              <a:rPr lang="en-US" sz="2800" dirty="0" smtClean="0"/>
              <a:t>Trailing Edge</a:t>
            </a:r>
            <a:endParaRPr lang="en-US" sz="2800" dirty="0"/>
          </a:p>
        </p:txBody>
      </p:sp>
      <p:sp>
        <p:nvSpPr>
          <p:cNvPr id="27" name="TextBox 26"/>
          <p:cNvSpPr txBox="1"/>
          <p:nvPr/>
        </p:nvSpPr>
        <p:spPr>
          <a:xfrm>
            <a:off x="2877933" y="5488899"/>
            <a:ext cx="3310329" cy="523220"/>
          </a:xfrm>
          <a:prstGeom prst="rect">
            <a:avLst/>
          </a:prstGeom>
          <a:noFill/>
        </p:spPr>
        <p:txBody>
          <a:bodyPr wrap="square" rtlCol="0">
            <a:spAutoFit/>
          </a:bodyPr>
          <a:lstStyle/>
          <a:p>
            <a:r>
              <a:rPr lang="en-US" sz="2800" dirty="0" smtClean="0"/>
              <a:t>Lower Camber</a:t>
            </a:r>
            <a:endParaRPr lang="en-US" sz="2800" dirty="0"/>
          </a:p>
        </p:txBody>
      </p:sp>
      <p:sp>
        <p:nvSpPr>
          <p:cNvPr id="28" name="TextBox 27"/>
          <p:cNvSpPr txBox="1"/>
          <p:nvPr/>
        </p:nvSpPr>
        <p:spPr>
          <a:xfrm>
            <a:off x="0" y="5211580"/>
            <a:ext cx="3145436" cy="523220"/>
          </a:xfrm>
          <a:prstGeom prst="rect">
            <a:avLst/>
          </a:prstGeom>
          <a:noFill/>
        </p:spPr>
        <p:txBody>
          <a:bodyPr wrap="square" rtlCol="0">
            <a:spAutoFit/>
          </a:bodyPr>
          <a:lstStyle/>
          <a:p>
            <a:r>
              <a:rPr lang="en-US" sz="2800" dirty="0" smtClean="0"/>
              <a:t>Angle of Attack</a:t>
            </a:r>
            <a:endParaRPr lang="en-US" sz="2800" dirty="0"/>
          </a:p>
        </p:txBody>
      </p:sp>
      <p:cxnSp>
        <p:nvCxnSpPr>
          <p:cNvPr id="32" name="Straight Arrow Connector 31"/>
          <p:cNvCxnSpPr/>
          <p:nvPr/>
        </p:nvCxnSpPr>
        <p:spPr>
          <a:xfrm rot="16200000" flipV="1">
            <a:off x="5862405" y="4962994"/>
            <a:ext cx="692046" cy="279816"/>
          </a:xfrm>
          <a:prstGeom prst="straightConnector1">
            <a:avLst/>
          </a:prstGeom>
          <a:ln w="254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26111" y="5491398"/>
            <a:ext cx="2435902" cy="523220"/>
          </a:xfrm>
          <a:prstGeom prst="rect">
            <a:avLst/>
          </a:prstGeom>
          <a:noFill/>
        </p:spPr>
        <p:txBody>
          <a:bodyPr wrap="square" rtlCol="0">
            <a:spAutoFit/>
          </a:bodyPr>
          <a:lstStyle/>
          <a:p>
            <a:r>
              <a:rPr lang="en-US" sz="2800" dirty="0" smtClean="0"/>
              <a:t>Chord Line</a:t>
            </a:r>
            <a:endParaRPr lang="en-US" sz="2800" dirty="0"/>
          </a:p>
        </p:txBody>
      </p:sp>
      <p:sp>
        <p:nvSpPr>
          <p:cNvPr id="36" name="TextBox 35"/>
          <p:cNvSpPr txBox="1"/>
          <p:nvPr/>
        </p:nvSpPr>
        <p:spPr>
          <a:xfrm>
            <a:off x="876926" y="1026826"/>
            <a:ext cx="4414603" cy="523220"/>
          </a:xfrm>
          <a:prstGeom prst="rect">
            <a:avLst/>
          </a:prstGeom>
          <a:noFill/>
        </p:spPr>
        <p:txBody>
          <a:bodyPr wrap="square" rtlCol="0">
            <a:spAutoFit/>
          </a:bodyPr>
          <a:lstStyle/>
          <a:p>
            <a:r>
              <a:rPr lang="en-US" sz="2800" dirty="0" smtClean="0"/>
              <a:t>Wing components review</a:t>
            </a:r>
            <a:endParaRPr lang="en-US" sz="2800" dirty="0"/>
          </a:p>
        </p:txBody>
      </p:sp>
      <p:cxnSp>
        <p:nvCxnSpPr>
          <p:cNvPr id="21" name="Straight Connector 20"/>
          <p:cNvCxnSpPr/>
          <p:nvPr/>
        </p:nvCxnSpPr>
        <p:spPr>
          <a:xfrm rot="10800000">
            <a:off x="2615784" y="4152277"/>
            <a:ext cx="5133976" cy="918304"/>
          </a:xfrm>
          <a:prstGeom prst="line">
            <a:avLst/>
          </a:prstGeom>
          <a:ln w="254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Isosceles Triangle 30"/>
          <p:cNvSpPr/>
          <p:nvPr/>
        </p:nvSpPr>
        <p:spPr>
          <a:xfrm>
            <a:off x="2253366" y="4099809"/>
            <a:ext cx="5638800" cy="1015740"/>
          </a:xfrm>
          <a:prstGeom prst="triangle">
            <a:avLst>
              <a:gd name="adj" fmla="val 399"/>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endCxn id="31" idx="0"/>
          </p:cNvCxnSpPr>
          <p:nvPr/>
        </p:nvCxnSpPr>
        <p:spPr>
          <a:xfrm rot="10800000">
            <a:off x="2275865" y="4099809"/>
            <a:ext cx="5429080" cy="9818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321632" y="4351842"/>
            <a:ext cx="974361"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346616" y="4759074"/>
            <a:ext cx="974361"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0" y="4191946"/>
            <a:ext cx="1596452" cy="830997"/>
          </a:xfrm>
          <a:prstGeom prst="rect">
            <a:avLst/>
          </a:prstGeom>
          <a:noFill/>
        </p:spPr>
        <p:txBody>
          <a:bodyPr wrap="square" rtlCol="0">
            <a:spAutoFit/>
          </a:bodyPr>
          <a:lstStyle/>
          <a:p>
            <a:r>
              <a:rPr lang="en-US" sz="2400" dirty="0" smtClean="0"/>
              <a:t>Relative Wind</a:t>
            </a:r>
            <a:endParaRPr lang="en-US" sz="2400" dirty="0"/>
          </a:p>
        </p:txBody>
      </p:sp>
      <p:sp>
        <p:nvSpPr>
          <p:cNvPr id="35" name="Freeform 34"/>
          <p:cNvSpPr/>
          <p:nvPr/>
        </p:nvSpPr>
        <p:spPr>
          <a:xfrm>
            <a:off x="2653004" y="4125686"/>
            <a:ext cx="5038531" cy="943947"/>
          </a:xfrm>
          <a:custGeom>
            <a:avLst/>
            <a:gdLst>
              <a:gd name="connsiteX0" fmla="*/ 0 w 5038531"/>
              <a:gd name="connsiteY0" fmla="*/ 10886 h 943947"/>
              <a:gd name="connsiteX1" fmla="*/ 746449 w 5038531"/>
              <a:gd name="connsiteY1" fmla="*/ 38877 h 943947"/>
              <a:gd name="connsiteX2" fmla="*/ 1838131 w 5038531"/>
              <a:gd name="connsiteY2" fmla="*/ 244151 h 943947"/>
              <a:gd name="connsiteX3" fmla="*/ 3032449 w 5038531"/>
              <a:gd name="connsiteY3" fmla="*/ 505408 h 943947"/>
              <a:gd name="connsiteX4" fmla="*/ 5038531 w 5038531"/>
              <a:gd name="connsiteY4" fmla="*/ 943947 h 94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8531" h="943947">
                <a:moveTo>
                  <a:pt x="0" y="10886"/>
                </a:moveTo>
                <a:cubicBezTo>
                  <a:pt x="220047" y="5443"/>
                  <a:pt x="440094" y="0"/>
                  <a:pt x="746449" y="38877"/>
                </a:cubicBezTo>
                <a:cubicBezTo>
                  <a:pt x="1052804" y="77754"/>
                  <a:pt x="1457131" y="166396"/>
                  <a:pt x="1838131" y="244151"/>
                </a:cubicBezTo>
                <a:cubicBezTo>
                  <a:pt x="2219131" y="321906"/>
                  <a:pt x="3032449" y="505408"/>
                  <a:pt x="3032449" y="505408"/>
                </a:cubicBezTo>
                <a:cubicBezTo>
                  <a:pt x="3565849" y="622041"/>
                  <a:pt x="4627984" y="883298"/>
                  <a:pt x="5038531" y="943947"/>
                </a:cubicBezTo>
              </a:path>
            </a:pathLst>
          </a:custGeom>
          <a:ln w="254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7" name="Straight Arrow Connector 36"/>
          <p:cNvCxnSpPr/>
          <p:nvPr/>
        </p:nvCxnSpPr>
        <p:spPr>
          <a:xfrm rot="5400000">
            <a:off x="4105879" y="3662953"/>
            <a:ext cx="1036819" cy="349771"/>
          </a:xfrm>
          <a:prstGeom prst="straightConnector1">
            <a:avLst/>
          </a:prstGeom>
          <a:ln w="254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616078" y="2831178"/>
            <a:ext cx="3428465" cy="523220"/>
          </a:xfrm>
          <a:prstGeom prst="rect">
            <a:avLst/>
          </a:prstGeom>
          <a:noFill/>
        </p:spPr>
        <p:txBody>
          <a:bodyPr wrap="square" rtlCol="0">
            <a:spAutoFit/>
          </a:bodyPr>
          <a:lstStyle/>
          <a:p>
            <a:r>
              <a:rPr lang="en-US" sz="2800" dirty="0" smtClean="0"/>
              <a:t>Mean Camber Line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33" grpId="0"/>
      <p:bldP spid="31" grpId="0" animBg="1"/>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Airfoil Design Components</a:t>
            </a:r>
            <a:endParaRPr lang="en-US" dirty="0"/>
          </a:p>
        </p:txBody>
      </p:sp>
      <p:sp>
        <p:nvSpPr>
          <p:cNvPr id="4" name="TextBox 3"/>
          <p:cNvSpPr txBox="1"/>
          <p:nvPr/>
        </p:nvSpPr>
        <p:spPr>
          <a:xfrm>
            <a:off x="831953" y="1041816"/>
            <a:ext cx="7644985" cy="1077218"/>
          </a:xfrm>
          <a:prstGeom prst="rect">
            <a:avLst/>
          </a:prstGeom>
          <a:noFill/>
        </p:spPr>
        <p:txBody>
          <a:bodyPr wrap="square" rtlCol="0">
            <a:spAutoFit/>
          </a:bodyPr>
          <a:lstStyle/>
          <a:p>
            <a:r>
              <a:rPr lang="en-US" sz="3200" dirty="0" smtClean="0">
                <a:solidFill>
                  <a:srgbClr val="C00000"/>
                </a:solidFill>
              </a:rPr>
              <a:t>Planform</a:t>
            </a:r>
          </a:p>
          <a:p>
            <a:r>
              <a:rPr lang="en-US" sz="3200" dirty="0" smtClean="0"/>
              <a:t>Top and bottom view of the airfoil shape</a:t>
            </a:r>
            <a:endParaRPr lang="en-US" sz="3200" dirty="0"/>
          </a:p>
        </p:txBody>
      </p:sp>
      <p:pic>
        <p:nvPicPr>
          <p:cNvPr id="2051" name="Picture 3"/>
          <p:cNvPicPr>
            <a:picLocks noChangeAspect="1" noChangeArrowheads="1"/>
          </p:cNvPicPr>
          <p:nvPr/>
        </p:nvPicPr>
        <p:blipFill>
          <a:blip r:embed="rId2" cstate="print"/>
          <a:srcRect t="6896" r="4074"/>
          <a:stretch>
            <a:fillRect/>
          </a:stretch>
        </p:blipFill>
        <p:spPr bwMode="auto">
          <a:xfrm>
            <a:off x="971654" y="3192904"/>
            <a:ext cx="3240582" cy="2258413"/>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l="2878" t="8541" b="15623"/>
          <a:stretch>
            <a:fillRect/>
          </a:stretch>
        </p:blipFill>
        <p:spPr bwMode="auto">
          <a:xfrm>
            <a:off x="5044189" y="3200400"/>
            <a:ext cx="3182287" cy="1926236"/>
          </a:xfrm>
          <a:prstGeom prst="rect">
            <a:avLst/>
          </a:prstGeom>
          <a:noFill/>
          <a:ln w="9525">
            <a:noFill/>
            <a:miter lim="800000"/>
            <a:headEnd/>
            <a:tailEnd/>
          </a:ln>
        </p:spPr>
      </p:pic>
      <p:sp>
        <p:nvSpPr>
          <p:cNvPr id="8" name="TextBox 7"/>
          <p:cNvSpPr txBox="1"/>
          <p:nvPr/>
        </p:nvSpPr>
        <p:spPr>
          <a:xfrm>
            <a:off x="2196058" y="5756223"/>
            <a:ext cx="1746354" cy="584775"/>
          </a:xfrm>
          <a:prstGeom prst="rect">
            <a:avLst/>
          </a:prstGeom>
          <a:noFill/>
        </p:spPr>
        <p:txBody>
          <a:bodyPr wrap="square" rtlCol="0">
            <a:spAutoFit/>
          </a:bodyPr>
          <a:lstStyle/>
          <a:p>
            <a:r>
              <a:rPr lang="en-US" sz="3200" dirty="0" smtClean="0">
                <a:solidFill>
                  <a:srgbClr val="00386B"/>
                </a:solidFill>
              </a:rPr>
              <a:t>Elliptical</a:t>
            </a:r>
            <a:endParaRPr lang="en-US" sz="3200" dirty="0">
              <a:solidFill>
                <a:srgbClr val="00386B"/>
              </a:solidFill>
            </a:endParaRPr>
          </a:p>
        </p:txBody>
      </p:sp>
      <p:sp>
        <p:nvSpPr>
          <p:cNvPr id="9" name="TextBox 8"/>
          <p:cNvSpPr txBox="1"/>
          <p:nvPr/>
        </p:nvSpPr>
        <p:spPr>
          <a:xfrm>
            <a:off x="5826177" y="5713751"/>
            <a:ext cx="1746354" cy="584775"/>
          </a:xfrm>
          <a:prstGeom prst="rect">
            <a:avLst/>
          </a:prstGeom>
          <a:noFill/>
        </p:spPr>
        <p:txBody>
          <a:bodyPr wrap="square" rtlCol="0">
            <a:spAutoFit/>
          </a:bodyPr>
          <a:lstStyle/>
          <a:p>
            <a:r>
              <a:rPr lang="en-US" sz="3200" dirty="0" smtClean="0">
                <a:solidFill>
                  <a:srgbClr val="00386B"/>
                </a:solidFill>
              </a:rPr>
              <a:t>Straight</a:t>
            </a:r>
            <a:endParaRPr lang="en-US" sz="3200" dirty="0">
              <a:solidFill>
                <a:srgbClr val="00386B"/>
              </a:solidFill>
            </a:endParaRPr>
          </a:p>
        </p:txBody>
      </p:sp>
      <p:pic>
        <p:nvPicPr>
          <p:cNvPr id="11" name="Picture 6"/>
          <p:cNvPicPr>
            <a:picLocks noChangeAspect="1" noChangeArrowheads="1"/>
          </p:cNvPicPr>
          <p:nvPr/>
        </p:nvPicPr>
        <p:blipFill>
          <a:blip r:embed="rId4" cstate="print"/>
          <a:srcRect/>
          <a:stretch>
            <a:fillRect/>
          </a:stretch>
        </p:blipFill>
        <p:spPr bwMode="auto">
          <a:xfrm>
            <a:off x="5627080" y="5156615"/>
            <a:ext cx="1383216" cy="231307"/>
          </a:xfrm>
          <a:prstGeom prst="rect">
            <a:avLst/>
          </a:prstGeom>
          <a:noFill/>
          <a:ln w="9525">
            <a:noFill/>
            <a:miter lim="800000"/>
            <a:headEnd/>
            <a:tailEnd/>
          </a:ln>
        </p:spPr>
      </p:pic>
      <p:pic>
        <p:nvPicPr>
          <p:cNvPr id="12" name="Picture 6"/>
          <p:cNvPicPr>
            <a:picLocks noChangeAspect="1" noChangeArrowheads="1"/>
          </p:cNvPicPr>
          <p:nvPr/>
        </p:nvPicPr>
        <p:blipFill>
          <a:blip r:embed="rId4" cstate="print"/>
          <a:srcRect/>
          <a:stretch>
            <a:fillRect/>
          </a:stretch>
        </p:blipFill>
        <p:spPr bwMode="auto">
          <a:xfrm>
            <a:off x="2808929" y="5441428"/>
            <a:ext cx="1383216" cy="2313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Airfoil Design Components</a:t>
            </a:r>
            <a:endParaRPr lang="en-US" dirty="0"/>
          </a:p>
        </p:txBody>
      </p:sp>
      <p:sp>
        <p:nvSpPr>
          <p:cNvPr id="4" name="TextBox 3"/>
          <p:cNvSpPr txBox="1"/>
          <p:nvPr/>
        </p:nvSpPr>
        <p:spPr>
          <a:xfrm>
            <a:off x="831953" y="1041816"/>
            <a:ext cx="7644985" cy="1077218"/>
          </a:xfrm>
          <a:prstGeom prst="rect">
            <a:avLst/>
          </a:prstGeom>
          <a:noFill/>
        </p:spPr>
        <p:txBody>
          <a:bodyPr wrap="square" rtlCol="0">
            <a:spAutoFit/>
          </a:bodyPr>
          <a:lstStyle/>
          <a:p>
            <a:r>
              <a:rPr lang="en-US" sz="3200" dirty="0" smtClean="0">
                <a:solidFill>
                  <a:srgbClr val="C00000"/>
                </a:solidFill>
              </a:rPr>
              <a:t>Planform</a:t>
            </a:r>
          </a:p>
          <a:p>
            <a:r>
              <a:rPr lang="en-US" sz="3200" dirty="0" smtClean="0"/>
              <a:t>Top and bottom view of the airfoil shape</a:t>
            </a:r>
            <a:endParaRPr lang="en-US" sz="3200" dirty="0"/>
          </a:p>
        </p:txBody>
      </p:sp>
      <p:sp>
        <p:nvSpPr>
          <p:cNvPr id="9" name="TextBox 8"/>
          <p:cNvSpPr txBox="1"/>
          <p:nvPr/>
        </p:nvSpPr>
        <p:spPr>
          <a:xfrm>
            <a:off x="3607633" y="5129134"/>
            <a:ext cx="1746354" cy="584775"/>
          </a:xfrm>
          <a:prstGeom prst="rect">
            <a:avLst/>
          </a:prstGeom>
          <a:noFill/>
        </p:spPr>
        <p:txBody>
          <a:bodyPr wrap="square" rtlCol="0">
            <a:spAutoFit/>
          </a:bodyPr>
          <a:lstStyle/>
          <a:p>
            <a:r>
              <a:rPr lang="en-US" sz="3200" dirty="0" smtClean="0">
                <a:solidFill>
                  <a:srgbClr val="00386B"/>
                </a:solidFill>
              </a:rPr>
              <a:t>Tapered</a:t>
            </a:r>
            <a:endParaRPr lang="en-US" sz="3200" dirty="0">
              <a:solidFill>
                <a:srgbClr val="00386B"/>
              </a:solidFill>
            </a:endParaRPr>
          </a:p>
        </p:txBody>
      </p:sp>
      <p:pic>
        <p:nvPicPr>
          <p:cNvPr id="3074" name="Picture 2"/>
          <p:cNvPicPr>
            <a:picLocks noChangeAspect="1" noChangeArrowheads="1"/>
          </p:cNvPicPr>
          <p:nvPr/>
        </p:nvPicPr>
        <p:blipFill>
          <a:blip r:embed="rId2" cstate="print"/>
          <a:srcRect t="10212" r="2149"/>
          <a:stretch>
            <a:fillRect/>
          </a:stretch>
        </p:blipFill>
        <p:spPr bwMode="auto">
          <a:xfrm>
            <a:off x="2315044" y="2975548"/>
            <a:ext cx="4138222" cy="1767485"/>
          </a:xfrm>
          <a:prstGeom prst="rect">
            <a:avLst/>
          </a:prstGeom>
          <a:noFill/>
          <a:ln w="9525">
            <a:noFill/>
            <a:miter lim="800000"/>
            <a:headEnd/>
            <a:tailEnd/>
          </a:ln>
        </p:spPr>
      </p:pic>
      <p:pic>
        <p:nvPicPr>
          <p:cNvPr id="10" name="Picture 6"/>
          <p:cNvPicPr>
            <a:picLocks noChangeAspect="1" noChangeArrowheads="1"/>
          </p:cNvPicPr>
          <p:nvPr/>
        </p:nvPicPr>
        <p:blipFill>
          <a:blip r:embed="rId3" cstate="print"/>
          <a:srcRect/>
          <a:stretch>
            <a:fillRect/>
          </a:stretch>
        </p:blipFill>
        <p:spPr bwMode="auto">
          <a:xfrm>
            <a:off x="4585264" y="4781861"/>
            <a:ext cx="1383216" cy="2313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Airfoil Design Components</a:t>
            </a:r>
            <a:endParaRPr lang="en-US" dirty="0"/>
          </a:p>
        </p:txBody>
      </p:sp>
      <p:sp>
        <p:nvSpPr>
          <p:cNvPr id="4" name="TextBox 3"/>
          <p:cNvSpPr txBox="1"/>
          <p:nvPr/>
        </p:nvSpPr>
        <p:spPr>
          <a:xfrm>
            <a:off x="831953" y="1041816"/>
            <a:ext cx="7644985" cy="1077218"/>
          </a:xfrm>
          <a:prstGeom prst="rect">
            <a:avLst/>
          </a:prstGeom>
          <a:noFill/>
        </p:spPr>
        <p:txBody>
          <a:bodyPr wrap="square" rtlCol="0">
            <a:spAutoFit/>
          </a:bodyPr>
          <a:lstStyle/>
          <a:p>
            <a:r>
              <a:rPr lang="en-US" sz="3200" dirty="0" smtClean="0">
                <a:solidFill>
                  <a:srgbClr val="C00000"/>
                </a:solidFill>
              </a:rPr>
              <a:t>Planform</a:t>
            </a:r>
          </a:p>
          <a:p>
            <a:r>
              <a:rPr lang="en-US" sz="3200" dirty="0" smtClean="0"/>
              <a:t>Top and bottom view of the airfoil shape</a:t>
            </a:r>
            <a:endParaRPr lang="en-US" sz="3200" dirty="0"/>
          </a:p>
        </p:txBody>
      </p:sp>
      <p:sp>
        <p:nvSpPr>
          <p:cNvPr id="8" name="TextBox 7"/>
          <p:cNvSpPr txBox="1"/>
          <p:nvPr/>
        </p:nvSpPr>
        <p:spPr>
          <a:xfrm>
            <a:off x="1941227" y="5531370"/>
            <a:ext cx="2218544" cy="584775"/>
          </a:xfrm>
          <a:prstGeom prst="rect">
            <a:avLst/>
          </a:prstGeom>
          <a:noFill/>
        </p:spPr>
        <p:txBody>
          <a:bodyPr wrap="square" rtlCol="0">
            <a:spAutoFit/>
          </a:bodyPr>
          <a:lstStyle/>
          <a:p>
            <a:r>
              <a:rPr lang="en-US" sz="3200" dirty="0" smtClean="0">
                <a:solidFill>
                  <a:srgbClr val="00386B"/>
                </a:solidFill>
              </a:rPr>
              <a:t>Sweptback</a:t>
            </a:r>
            <a:endParaRPr lang="en-US" sz="3200" dirty="0">
              <a:solidFill>
                <a:srgbClr val="00386B"/>
              </a:solidFill>
            </a:endParaRPr>
          </a:p>
        </p:txBody>
      </p:sp>
      <p:sp>
        <p:nvSpPr>
          <p:cNvPr id="9" name="TextBox 8"/>
          <p:cNvSpPr txBox="1"/>
          <p:nvPr/>
        </p:nvSpPr>
        <p:spPr>
          <a:xfrm>
            <a:off x="5758721" y="5518879"/>
            <a:ext cx="1746354" cy="584775"/>
          </a:xfrm>
          <a:prstGeom prst="rect">
            <a:avLst/>
          </a:prstGeom>
          <a:noFill/>
        </p:spPr>
        <p:txBody>
          <a:bodyPr wrap="square" rtlCol="0">
            <a:spAutoFit/>
          </a:bodyPr>
          <a:lstStyle/>
          <a:p>
            <a:r>
              <a:rPr lang="en-US" sz="3200" dirty="0" smtClean="0">
                <a:solidFill>
                  <a:srgbClr val="00386B"/>
                </a:solidFill>
              </a:rPr>
              <a:t>Delta</a:t>
            </a:r>
            <a:endParaRPr lang="en-US" sz="3200" dirty="0">
              <a:solidFill>
                <a:srgbClr val="00386B"/>
              </a:solidFill>
            </a:endParaRPr>
          </a:p>
        </p:txBody>
      </p:sp>
      <p:pic>
        <p:nvPicPr>
          <p:cNvPr id="4100" name="Picture 4"/>
          <p:cNvPicPr>
            <a:picLocks noChangeAspect="1" noChangeArrowheads="1"/>
          </p:cNvPicPr>
          <p:nvPr/>
        </p:nvPicPr>
        <p:blipFill>
          <a:blip r:embed="rId2" cstate="print"/>
          <a:srcRect l="13051" t="13091" r="6379" b="11573"/>
          <a:stretch>
            <a:fillRect/>
          </a:stretch>
        </p:blipFill>
        <p:spPr bwMode="auto">
          <a:xfrm>
            <a:off x="5141627" y="2300990"/>
            <a:ext cx="3530183" cy="2975547"/>
          </a:xfrm>
          <a:prstGeom prst="rect">
            <a:avLst/>
          </a:prstGeom>
          <a:noFill/>
          <a:ln w="9525">
            <a:noFill/>
            <a:miter lim="800000"/>
            <a:headEnd/>
            <a:tailEnd/>
          </a:ln>
        </p:spPr>
      </p:pic>
      <p:pic>
        <p:nvPicPr>
          <p:cNvPr id="4101" name="Picture 5"/>
          <p:cNvPicPr>
            <a:picLocks noChangeAspect="1" noChangeArrowheads="1"/>
          </p:cNvPicPr>
          <p:nvPr/>
        </p:nvPicPr>
        <p:blipFill>
          <a:blip r:embed="rId3" cstate="print"/>
          <a:srcRect t="11189" r="6495" b="5084"/>
          <a:stretch>
            <a:fillRect/>
          </a:stretch>
        </p:blipFill>
        <p:spPr bwMode="auto">
          <a:xfrm>
            <a:off x="371528" y="3035508"/>
            <a:ext cx="3930649" cy="2158583"/>
          </a:xfrm>
          <a:prstGeom prst="rect">
            <a:avLst/>
          </a:prstGeom>
          <a:noFill/>
          <a:ln w="9525">
            <a:noFill/>
            <a:miter lim="800000"/>
            <a:headEnd/>
            <a:tailEnd/>
          </a:ln>
        </p:spPr>
      </p:pic>
      <p:pic>
        <p:nvPicPr>
          <p:cNvPr id="4102" name="Picture 6"/>
          <p:cNvPicPr>
            <a:picLocks noChangeAspect="1" noChangeArrowheads="1"/>
          </p:cNvPicPr>
          <p:nvPr/>
        </p:nvPicPr>
        <p:blipFill>
          <a:blip r:embed="rId4" cstate="print"/>
          <a:srcRect/>
          <a:stretch>
            <a:fillRect/>
          </a:stretch>
        </p:blipFill>
        <p:spPr bwMode="auto">
          <a:xfrm>
            <a:off x="5934378" y="5261546"/>
            <a:ext cx="1383216" cy="231307"/>
          </a:xfrm>
          <a:prstGeom prst="rect">
            <a:avLst/>
          </a:prstGeom>
          <a:noFill/>
          <a:ln w="9525">
            <a:noFill/>
            <a:miter lim="800000"/>
            <a:headEnd/>
            <a:tailEnd/>
          </a:ln>
        </p:spPr>
      </p:pic>
      <p:pic>
        <p:nvPicPr>
          <p:cNvPr id="12" name="Picture 6"/>
          <p:cNvPicPr>
            <a:picLocks noChangeAspect="1" noChangeArrowheads="1"/>
          </p:cNvPicPr>
          <p:nvPr/>
        </p:nvPicPr>
        <p:blipFill>
          <a:blip r:embed="rId4" cstate="print"/>
          <a:srcRect/>
          <a:stretch>
            <a:fillRect/>
          </a:stretch>
        </p:blipFill>
        <p:spPr bwMode="auto">
          <a:xfrm>
            <a:off x="2501631" y="5194090"/>
            <a:ext cx="1383216" cy="2313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Airfoil Design Components</a:t>
            </a:r>
            <a:endParaRPr lang="en-US" dirty="0"/>
          </a:p>
        </p:txBody>
      </p:sp>
      <p:sp>
        <p:nvSpPr>
          <p:cNvPr id="4" name="TextBox 3"/>
          <p:cNvSpPr txBox="1"/>
          <p:nvPr/>
        </p:nvSpPr>
        <p:spPr>
          <a:xfrm>
            <a:off x="831953" y="966866"/>
            <a:ext cx="8312047" cy="1877437"/>
          </a:xfrm>
          <a:prstGeom prst="rect">
            <a:avLst/>
          </a:prstGeom>
          <a:noFill/>
        </p:spPr>
        <p:txBody>
          <a:bodyPr wrap="square" rtlCol="0">
            <a:spAutoFit/>
          </a:bodyPr>
          <a:lstStyle/>
          <a:p>
            <a:r>
              <a:rPr lang="en-US" sz="3200" dirty="0" smtClean="0">
                <a:solidFill>
                  <a:srgbClr val="C00000"/>
                </a:solidFill>
              </a:rPr>
              <a:t>Aspect Ratio</a:t>
            </a:r>
          </a:p>
          <a:p>
            <a:r>
              <a:rPr lang="en-US" sz="2800" dirty="0" smtClean="0"/>
              <a:t>Ratio of wing span to the average chord width</a:t>
            </a:r>
          </a:p>
          <a:p>
            <a:r>
              <a:rPr lang="en-US" sz="2800" dirty="0" smtClean="0"/>
              <a:t>The higher the aspect ratio, the higher the lifting efficiency</a:t>
            </a:r>
            <a:endParaRPr lang="en-US" sz="2800" dirty="0"/>
          </a:p>
        </p:txBody>
      </p:sp>
      <p:pic>
        <p:nvPicPr>
          <p:cNvPr id="5123" name="Picture 3"/>
          <p:cNvPicPr>
            <a:picLocks noChangeAspect="1" noChangeArrowheads="1"/>
          </p:cNvPicPr>
          <p:nvPr/>
        </p:nvPicPr>
        <p:blipFill>
          <a:blip r:embed="rId3" cstate="print"/>
          <a:srcRect/>
          <a:stretch>
            <a:fillRect/>
          </a:stretch>
        </p:blipFill>
        <p:spPr bwMode="auto">
          <a:xfrm>
            <a:off x="2286001" y="3162674"/>
            <a:ext cx="5336784" cy="2300889"/>
          </a:xfrm>
          <a:prstGeom prst="rect">
            <a:avLst/>
          </a:prstGeom>
          <a:noFill/>
          <a:ln w="9525">
            <a:noFill/>
            <a:miter lim="800000"/>
            <a:headEnd/>
            <a:tailEnd/>
          </a:ln>
        </p:spPr>
      </p:pic>
      <p:graphicFrame>
        <p:nvGraphicFramePr>
          <p:cNvPr id="15" name="Object 14"/>
          <p:cNvGraphicFramePr>
            <a:graphicFrameLocks noChangeAspect="1"/>
          </p:cNvGraphicFramePr>
          <p:nvPr/>
        </p:nvGraphicFramePr>
        <p:xfrm>
          <a:off x="2431947" y="2544712"/>
          <a:ext cx="4045166" cy="648012"/>
        </p:xfrm>
        <a:graphic>
          <a:graphicData uri="http://schemas.openxmlformats.org/presentationml/2006/ole">
            <mc:AlternateContent xmlns:mc="http://schemas.openxmlformats.org/markup-compatibility/2006">
              <mc:Choice xmlns:v="urn:schemas-microsoft-com:vml" Requires="v">
                <p:oleObj spid="_x0000_s5134" name="Equation" r:id="rId4" imgW="2616200" imgH="419100" progId="">
                  <p:embed/>
                </p:oleObj>
              </mc:Choice>
              <mc:Fallback>
                <p:oleObj name="Equation" r:id="rId4" imgW="2616200" imgH="419100" progId="">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1947" y="2544712"/>
                        <a:ext cx="4045166" cy="64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02367" y="5643797"/>
            <a:ext cx="5898888" cy="523220"/>
          </a:xfrm>
          <a:prstGeom prst="rect">
            <a:avLst/>
          </a:prstGeom>
          <a:noFill/>
        </p:spPr>
        <p:txBody>
          <a:bodyPr wrap="square" rtlCol="0">
            <a:spAutoFit/>
          </a:bodyPr>
          <a:lstStyle/>
          <a:p>
            <a:r>
              <a:rPr lang="en-US" sz="2800" dirty="0" smtClean="0"/>
              <a:t>What is the aircraft’s aspect ratio? </a:t>
            </a:r>
            <a:endParaRPr lang="en-US" sz="2800" dirty="0"/>
          </a:p>
        </p:txBody>
      </p:sp>
      <p:sp>
        <p:nvSpPr>
          <p:cNvPr id="18" name="TextBox 17"/>
          <p:cNvSpPr txBox="1"/>
          <p:nvPr/>
        </p:nvSpPr>
        <p:spPr>
          <a:xfrm>
            <a:off x="219856" y="6200932"/>
            <a:ext cx="5523876" cy="523220"/>
          </a:xfrm>
          <a:prstGeom prst="rect">
            <a:avLst/>
          </a:prstGeom>
          <a:noFill/>
        </p:spPr>
        <p:txBody>
          <a:bodyPr wrap="square" rtlCol="0">
            <a:spAutoFit/>
          </a:bodyPr>
          <a:lstStyle/>
          <a:p>
            <a:r>
              <a:rPr lang="en-US" sz="2800" dirty="0" smtClean="0"/>
              <a:t>What is the aircraft’s planform? </a:t>
            </a:r>
            <a:endParaRPr lang="en-US" sz="2800" dirty="0"/>
          </a:p>
        </p:txBody>
      </p:sp>
      <p:graphicFrame>
        <p:nvGraphicFramePr>
          <p:cNvPr id="19" name="Object 18"/>
          <p:cNvGraphicFramePr>
            <a:graphicFrameLocks noChangeAspect="1"/>
          </p:cNvGraphicFramePr>
          <p:nvPr/>
        </p:nvGraphicFramePr>
        <p:xfrm>
          <a:off x="6196621" y="5523875"/>
          <a:ext cx="877824" cy="782924"/>
        </p:xfrm>
        <a:graphic>
          <a:graphicData uri="http://schemas.openxmlformats.org/presentationml/2006/ole">
            <mc:AlternateContent xmlns:mc="http://schemas.openxmlformats.org/markup-compatibility/2006">
              <mc:Choice xmlns:v="urn:schemas-microsoft-com:vml" Requires="v">
                <p:oleObj spid="_x0000_s5135" name="Equation" r:id="rId6" imgW="469900" imgH="419100" progId="">
                  <p:embed/>
                </p:oleObj>
              </mc:Choice>
              <mc:Fallback>
                <p:oleObj name="Equation" r:id="rId6" imgW="469900" imgH="419100" progId="">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6621" y="5523875"/>
                        <a:ext cx="877824" cy="7829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1" name="Straight Connector 20"/>
          <p:cNvCxnSpPr/>
          <p:nvPr/>
        </p:nvCxnSpPr>
        <p:spPr>
          <a:xfrm rot="16200000" flipH="1">
            <a:off x="6510268" y="5527623"/>
            <a:ext cx="329784" cy="2773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6445311" y="5964836"/>
            <a:ext cx="329784" cy="2773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121118" y="5613816"/>
            <a:ext cx="1191718" cy="523220"/>
          </a:xfrm>
          <a:prstGeom prst="rect">
            <a:avLst/>
          </a:prstGeom>
          <a:noFill/>
        </p:spPr>
        <p:txBody>
          <a:bodyPr wrap="square" rtlCol="0">
            <a:spAutoFit/>
          </a:bodyPr>
          <a:lstStyle/>
          <a:p>
            <a:r>
              <a:rPr lang="en-US" sz="2800" dirty="0" smtClean="0">
                <a:solidFill>
                  <a:srgbClr val="C00000"/>
                </a:solidFill>
              </a:rPr>
              <a:t>7.2</a:t>
            </a:r>
            <a:endParaRPr lang="en-US" sz="2800" dirty="0">
              <a:solidFill>
                <a:srgbClr val="C00000"/>
              </a:solidFill>
            </a:endParaRPr>
          </a:p>
        </p:txBody>
      </p:sp>
      <p:sp>
        <p:nvSpPr>
          <p:cNvPr id="24" name="TextBox 23"/>
          <p:cNvSpPr txBox="1"/>
          <p:nvPr/>
        </p:nvSpPr>
        <p:spPr>
          <a:xfrm>
            <a:off x="5504246" y="6230741"/>
            <a:ext cx="1499016" cy="523220"/>
          </a:xfrm>
          <a:prstGeom prst="rect">
            <a:avLst/>
          </a:prstGeom>
          <a:noFill/>
        </p:spPr>
        <p:txBody>
          <a:bodyPr wrap="square" rtlCol="0">
            <a:spAutoFit/>
          </a:bodyPr>
          <a:lstStyle/>
          <a:p>
            <a:r>
              <a:rPr lang="en-US" sz="2800" dirty="0" smtClean="0">
                <a:solidFill>
                  <a:srgbClr val="C00000"/>
                </a:solidFill>
              </a:rPr>
              <a:t>Tapered</a:t>
            </a:r>
            <a:endParaRPr lang="en-US" sz="2800" dirty="0">
              <a:solidFill>
                <a:srgbClr val="C00000"/>
              </a:solidFill>
            </a:endParaRPr>
          </a:p>
        </p:txBody>
      </p:sp>
      <p:pic>
        <p:nvPicPr>
          <p:cNvPr id="25" name="Picture 6"/>
          <p:cNvPicPr>
            <a:picLocks noChangeAspect="1" noChangeArrowheads="1"/>
          </p:cNvPicPr>
          <p:nvPr/>
        </p:nvPicPr>
        <p:blipFill>
          <a:blip r:embed="rId8" cstate="print"/>
          <a:srcRect/>
          <a:stretch>
            <a:fillRect/>
          </a:stretch>
        </p:blipFill>
        <p:spPr bwMode="auto">
          <a:xfrm>
            <a:off x="3527387" y="5267754"/>
            <a:ext cx="1948812" cy="3709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Airfoil Design Components</a:t>
            </a:r>
            <a:endParaRPr lang="en-US" dirty="0"/>
          </a:p>
        </p:txBody>
      </p:sp>
      <p:sp>
        <p:nvSpPr>
          <p:cNvPr id="4" name="TextBox 3"/>
          <p:cNvSpPr txBox="1"/>
          <p:nvPr/>
        </p:nvSpPr>
        <p:spPr>
          <a:xfrm>
            <a:off x="831953" y="981856"/>
            <a:ext cx="7644985" cy="584775"/>
          </a:xfrm>
          <a:prstGeom prst="rect">
            <a:avLst/>
          </a:prstGeom>
          <a:noFill/>
        </p:spPr>
        <p:txBody>
          <a:bodyPr wrap="square" rtlCol="0">
            <a:spAutoFit/>
          </a:bodyPr>
          <a:lstStyle/>
          <a:p>
            <a:r>
              <a:rPr lang="en-US" sz="3200" dirty="0" smtClean="0">
                <a:solidFill>
                  <a:srgbClr val="C00000"/>
                </a:solidFill>
              </a:rPr>
              <a:t>Aspect Ratio</a:t>
            </a:r>
          </a:p>
        </p:txBody>
      </p:sp>
      <p:graphicFrame>
        <p:nvGraphicFramePr>
          <p:cNvPr id="15" name="Object 14"/>
          <p:cNvGraphicFramePr>
            <a:graphicFrameLocks noChangeAspect="1"/>
          </p:cNvGraphicFramePr>
          <p:nvPr/>
        </p:nvGraphicFramePr>
        <p:xfrm>
          <a:off x="2469423" y="1543987"/>
          <a:ext cx="4045166" cy="648012"/>
        </p:xfrm>
        <a:graphic>
          <a:graphicData uri="http://schemas.openxmlformats.org/presentationml/2006/ole">
            <mc:AlternateContent xmlns:mc="http://schemas.openxmlformats.org/markup-compatibility/2006">
              <mc:Choice xmlns:v="urn:schemas-microsoft-com:vml" Requires="v">
                <p:oleObj spid="_x0000_s6156" name="Equation" r:id="rId3" imgW="2616200" imgH="419100" progId="">
                  <p:embed/>
                </p:oleObj>
              </mc:Choice>
              <mc:Fallback>
                <p:oleObj name="Equation" r:id="rId3" imgW="2616200" imgH="41910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9423" y="1543987"/>
                        <a:ext cx="4045166" cy="64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02367" y="5643797"/>
            <a:ext cx="5914654" cy="523220"/>
          </a:xfrm>
          <a:prstGeom prst="rect">
            <a:avLst/>
          </a:prstGeom>
          <a:noFill/>
        </p:spPr>
        <p:txBody>
          <a:bodyPr wrap="square" rtlCol="0">
            <a:spAutoFit/>
          </a:bodyPr>
          <a:lstStyle/>
          <a:p>
            <a:r>
              <a:rPr lang="en-US" sz="2800" dirty="0" smtClean="0"/>
              <a:t>What is the aircraft’s aspect ratio? </a:t>
            </a:r>
            <a:endParaRPr lang="en-US" sz="2800" dirty="0"/>
          </a:p>
        </p:txBody>
      </p:sp>
      <p:sp>
        <p:nvSpPr>
          <p:cNvPr id="18" name="TextBox 17"/>
          <p:cNvSpPr txBox="1"/>
          <p:nvPr/>
        </p:nvSpPr>
        <p:spPr>
          <a:xfrm>
            <a:off x="219856" y="6200932"/>
            <a:ext cx="5523876" cy="523220"/>
          </a:xfrm>
          <a:prstGeom prst="rect">
            <a:avLst/>
          </a:prstGeom>
          <a:noFill/>
        </p:spPr>
        <p:txBody>
          <a:bodyPr wrap="square" rtlCol="0">
            <a:spAutoFit/>
          </a:bodyPr>
          <a:lstStyle/>
          <a:p>
            <a:r>
              <a:rPr lang="en-US" sz="2800" dirty="0" smtClean="0"/>
              <a:t>What is the aircraft’s planform? </a:t>
            </a:r>
            <a:endParaRPr lang="en-US" sz="2800" dirty="0"/>
          </a:p>
        </p:txBody>
      </p:sp>
      <p:graphicFrame>
        <p:nvGraphicFramePr>
          <p:cNvPr id="19" name="Object 18"/>
          <p:cNvGraphicFramePr>
            <a:graphicFrameLocks noChangeAspect="1"/>
          </p:cNvGraphicFramePr>
          <p:nvPr/>
        </p:nvGraphicFramePr>
        <p:xfrm>
          <a:off x="6133557" y="5523875"/>
          <a:ext cx="877824" cy="782924"/>
        </p:xfrm>
        <a:graphic>
          <a:graphicData uri="http://schemas.openxmlformats.org/presentationml/2006/ole">
            <mc:AlternateContent xmlns:mc="http://schemas.openxmlformats.org/markup-compatibility/2006">
              <mc:Choice xmlns:v="urn:schemas-microsoft-com:vml" Requires="v">
                <p:oleObj spid="_x0000_s6157" name="Equation" r:id="rId5" imgW="469900" imgH="419100" progId="">
                  <p:embed/>
                </p:oleObj>
              </mc:Choice>
              <mc:Fallback>
                <p:oleObj name="Equation" r:id="rId5" imgW="469900" imgH="419100" progId="">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3557" y="5523875"/>
                        <a:ext cx="877824" cy="7829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1" name="Straight Connector 20"/>
          <p:cNvCxnSpPr/>
          <p:nvPr/>
        </p:nvCxnSpPr>
        <p:spPr>
          <a:xfrm rot="16200000" flipH="1">
            <a:off x="6447204" y="5527623"/>
            <a:ext cx="329784" cy="2773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6382247" y="5964836"/>
            <a:ext cx="329784" cy="2773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058054" y="5613816"/>
            <a:ext cx="1191718" cy="523220"/>
          </a:xfrm>
          <a:prstGeom prst="rect">
            <a:avLst/>
          </a:prstGeom>
          <a:noFill/>
        </p:spPr>
        <p:txBody>
          <a:bodyPr wrap="square" rtlCol="0">
            <a:spAutoFit/>
          </a:bodyPr>
          <a:lstStyle/>
          <a:p>
            <a:r>
              <a:rPr lang="en-US" sz="2800" dirty="0" smtClean="0">
                <a:solidFill>
                  <a:srgbClr val="C00000"/>
                </a:solidFill>
              </a:rPr>
              <a:t>25</a:t>
            </a:r>
            <a:endParaRPr lang="en-US" sz="2800" dirty="0">
              <a:solidFill>
                <a:srgbClr val="C00000"/>
              </a:solidFill>
            </a:endParaRPr>
          </a:p>
        </p:txBody>
      </p:sp>
      <p:sp>
        <p:nvSpPr>
          <p:cNvPr id="24" name="TextBox 23"/>
          <p:cNvSpPr txBox="1"/>
          <p:nvPr/>
        </p:nvSpPr>
        <p:spPr>
          <a:xfrm>
            <a:off x="5551544" y="6183443"/>
            <a:ext cx="1499016" cy="523220"/>
          </a:xfrm>
          <a:prstGeom prst="rect">
            <a:avLst/>
          </a:prstGeom>
          <a:noFill/>
        </p:spPr>
        <p:txBody>
          <a:bodyPr wrap="square" rtlCol="0">
            <a:spAutoFit/>
          </a:bodyPr>
          <a:lstStyle/>
          <a:p>
            <a:r>
              <a:rPr lang="en-US" sz="2800" dirty="0" smtClean="0">
                <a:solidFill>
                  <a:srgbClr val="C00000"/>
                </a:solidFill>
              </a:rPr>
              <a:t>Tapered</a:t>
            </a:r>
            <a:endParaRPr lang="en-US" sz="2800" dirty="0">
              <a:solidFill>
                <a:srgbClr val="C00000"/>
              </a:solidFill>
            </a:endParaRPr>
          </a:p>
        </p:txBody>
      </p:sp>
      <p:pic>
        <p:nvPicPr>
          <p:cNvPr id="6149" name="Picture 5"/>
          <p:cNvPicPr>
            <a:picLocks noChangeAspect="1" noChangeArrowheads="1"/>
          </p:cNvPicPr>
          <p:nvPr/>
        </p:nvPicPr>
        <p:blipFill>
          <a:blip r:embed="rId7" cstate="print"/>
          <a:srcRect t="7304"/>
          <a:stretch>
            <a:fillRect/>
          </a:stretch>
        </p:blipFill>
        <p:spPr bwMode="auto">
          <a:xfrm>
            <a:off x="389016" y="2233534"/>
            <a:ext cx="8469313" cy="2660546"/>
          </a:xfrm>
          <a:prstGeom prst="rect">
            <a:avLst/>
          </a:prstGeom>
          <a:noFill/>
          <a:ln w="9525">
            <a:noFill/>
            <a:miter lim="800000"/>
            <a:headEnd/>
            <a:tailEnd/>
          </a:ln>
        </p:spPr>
      </p:pic>
      <p:pic>
        <p:nvPicPr>
          <p:cNvPr id="6150" name="Picture 6"/>
          <p:cNvPicPr>
            <a:picLocks noChangeAspect="1" noChangeArrowheads="1"/>
          </p:cNvPicPr>
          <p:nvPr/>
        </p:nvPicPr>
        <p:blipFill>
          <a:blip r:embed="rId8" cstate="print"/>
          <a:srcRect/>
          <a:stretch>
            <a:fillRect/>
          </a:stretch>
        </p:blipFill>
        <p:spPr bwMode="auto">
          <a:xfrm>
            <a:off x="3032711" y="4834327"/>
            <a:ext cx="1948812" cy="3709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Airfoil Design Components</a:t>
            </a:r>
            <a:endParaRPr lang="en-US" dirty="0"/>
          </a:p>
        </p:txBody>
      </p:sp>
      <p:sp>
        <p:nvSpPr>
          <p:cNvPr id="4" name="TextBox 3"/>
          <p:cNvSpPr txBox="1"/>
          <p:nvPr/>
        </p:nvSpPr>
        <p:spPr>
          <a:xfrm>
            <a:off x="831953" y="921895"/>
            <a:ext cx="7644985" cy="1015663"/>
          </a:xfrm>
          <a:prstGeom prst="rect">
            <a:avLst/>
          </a:prstGeom>
          <a:noFill/>
        </p:spPr>
        <p:txBody>
          <a:bodyPr wrap="square" rtlCol="0">
            <a:spAutoFit/>
          </a:bodyPr>
          <a:lstStyle/>
          <a:p>
            <a:r>
              <a:rPr lang="en-US" sz="3200" dirty="0" smtClean="0">
                <a:solidFill>
                  <a:srgbClr val="C00000"/>
                </a:solidFill>
              </a:rPr>
              <a:t>Wing Area</a:t>
            </a:r>
          </a:p>
          <a:p>
            <a:r>
              <a:rPr lang="en-US" sz="2800" dirty="0" smtClean="0"/>
              <a:t>Total surface area of the wing </a:t>
            </a:r>
            <a:endParaRPr lang="en-US" sz="2800" dirty="0"/>
          </a:p>
        </p:txBody>
      </p:sp>
      <p:pic>
        <p:nvPicPr>
          <p:cNvPr id="5123" name="Picture 3"/>
          <p:cNvPicPr>
            <a:picLocks noChangeAspect="1" noChangeArrowheads="1"/>
          </p:cNvPicPr>
          <p:nvPr/>
        </p:nvPicPr>
        <p:blipFill>
          <a:blip r:embed="rId3" cstate="print"/>
          <a:srcRect/>
          <a:stretch>
            <a:fillRect/>
          </a:stretch>
        </p:blipFill>
        <p:spPr bwMode="auto">
          <a:xfrm>
            <a:off x="1409075" y="2563369"/>
            <a:ext cx="6138758" cy="2646650"/>
          </a:xfrm>
          <a:prstGeom prst="rect">
            <a:avLst/>
          </a:prstGeom>
          <a:noFill/>
          <a:ln w="9525">
            <a:noFill/>
            <a:miter lim="800000"/>
            <a:headEnd/>
            <a:tailEnd/>
          </a:ln>
        </p:spPr>
      </p:pic>
      <p:graphicFrame>
        <p:nvGraphicFramePr>
          <p:cNvPr id="15" name="Object 14"/>
          <p:cNvGraphicFramePr>
            <a:graphicFrameLocks noChangeAspect="1"/>
          </p:cNvGraphicFramePr>
          <p:nvPr/>
        </p:nvGraphicFramePr>
        <p:xfrm>
          <a:off x="2050894" y="2100653"/>
          <a:ext cx="4614863" cy="314325"/>
        </p:xfrm>
        <a:graphic>
          <a:graphicData uri="http://schemas.openxmlformats.org/presentationml/2006/ole">
            <mc:AlternateContent xmlns:mc="http://schemas.openxmlformats.org/markup-compatibility/2006">
              <mc:Choice xmlns:v="urn:schemas-microsoft-com:vml" Requires="v">
                <p:oleObj spid="_x0000_s7180" name="Equation" r:id="rId4" imgW="2984500" imgH="203200" progId="">
                  <p:embed/>
                </p:oleObj>
              </mc:Choice>
              <mc:Fallback>
                <p:oleObj name="Equation" r:id="rId4" imgW="2984500" imgH="203200"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0894" y="2100653"/>
                        <a:ext cx="4614863"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02367" y="5643797"/>
            <a:ext cx="5523876" cy="523220"/>
          </a:xfrm>
          <a:prstGeom prst="rect">
            <a:avLst/>
          </a:prstGeom>
          <a:noFill/>
        </p:spPr>
        <p:txBody>
          <a:bodyPr wrap="square" rtlCol="0">
            <a:spAutoFit/>
          </a:bodyPr>
          <a:lstStyle/>
          <a:p>
            <a:r>
              <a:rPr lang="en-US" sz="2800" dirty="0" smtClean="0"/>
              <a:t>What is the aircraft’s wing area? </a:t>
            </a:r>
            <a:endParaRPr lang="en-US" sz="2800" dirty="0"/>
          </a:p>
        </p:txBody>
      </p:sp>
      <p:graphicFrame>
        <p:nvGraphicFramePr>
          <p:cNvPr id="19" name="Object 18"/>
          <p:cNvGraphicFramePr>
            <a:graphicFrameLocks noChangeAspect="1"/>
          </p:cNvGraphicFramePr>
          <p:nvPr/>
        </p:nvGraphicFramePr>
        <p:xfrm>
          <a:off x="5462588" y="5696262"/>
          <a:ext cx="1729648" cy="469223"/>
        </p:xfrm>
        <a:graphic>
          <a:graphicData uri="http://schemas.openxmlformats.org/presentationml/2006/ole">
            <mc:AlternateContent xmlns:mc="http://schemas.openxmlformats.org/markup-compatibility/2006">
              <mc:Choice xmlns:v="urn:schemas-microsoft-com:vml" Requires="v">
                <p:oleObj spid="_x0000_s7181" name="Equation" r:id="rId6" imgW="748975" imgH="203112" progId="">
                  <p:embed/>
                </p:oleObj>
              </mc:Choice>
              <mc:Fallback>
                <p:oleObj name="Equation" r:id="rId6" imgW="748975" imgH="203112" progId="">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2588" y="5696262"/>
                        <a:ext cx="1729648" cy="4692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7270228" y="5628807"/>
            <a:ext cx="1596453" cy="523220"/>
          </a:xfrm>
          <a:prstGeom prst="rect">
            <a:avLst/>
          </a:prstGeom>
          <a:noFill/>
        </p:spPr>
        <p:txBody>
          <a:bodyPr wrap="square" rtlCol="0">
            <a:spAutoFit/>
          </a:bodyPr>
          <a:lstStyle/>
          <a:p>
            <a:r>
              <a:rPr lang="en-US" sz="2800" dirty="0" smtClean="0">
                <a:solidFill>
                  <a:srgbClr val="C00000"/>
                </a:solidFill>
              </a:rPr>
              <a:t>180 sq ft</a:t>
            </a:r>
            <a:endParaRPr lang="en-US" sz="2800" dirty="0">
              <a:solidFill>
                <a:srgbClr val="C00000"/>
              </a:solidFill>
            </a:endParaRPr>
          </a:p>
        </p:txBody>
      </p:sp>
      <p:pic>
        <p:nvPicPr>
          <p:cNvPr id="25" name="Picture 6"/>
          <p:cNvPicPr>
            <a:picLocks noChangeAspect="1" noChangeArrowheads="1"/>
          </p:cNvPicPr>
          <p:nvPr/>
        </p:nvPicPr>
        <p:blipFill>
          <a:blip r:embed="rId8" cstate="print"/>
          <a:srcRect/>
          <a:stretch>
            <a:fillRect/>
          </a:stretch>
        </p:blipFill>
        <p:spPr bwMode="auto">
          <a:xfrm>
            <a:off x="2920285" y="5081665"/>
            <a:ext cx="1948812" cy="3709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Airfoil Design Components</a:t>
            </a:r>
            <a:endParaRPr lang="en-US" dirty="0"/>
          </a:p>
        </p:txBody>
      </p:sp>
      <p:sp>
        <p:nvSpPr>
          <p:cNvPr id="4" name="TextBox 3"/>
          <p:cNvSpPr txBox="1"/>
          <p:nvPr/>
        </p:nvSpPr>
        <p:spPr>
          <a:xfrm>
            <a:off x="831953" y="1041816"/>
            <a:ext cx="7644985" cy="584775"/>
          </a:xfrm>
          <a:prstGeom prst="rect">
            <a:avLst/>
          </a:prstGeom>
          <a:noFill/>
        </p:spPr>
        <p:txBody>
          <a:bodyPr wrap="square" rtlCol="0">
            <a:spAutoFit/>
          </a:bodyPr>
          <a:lstStyle/>
          <a:p>
            <a:r>
              <a:rPr lang="en-US" sz="3200" dirty="0" smtClean="0">
                <a:solidFill>
                  <a:srgbClr val="C00000"/>
                </a:solidFill>
              </a:rPr>
              <a:t>Wing Area</a:t>
            </a:r>
          </a:p>
        </p:txBody>
      </p:sp>
      <p:graphicFrame>
        <p:nvGraphicFramePr>
          <p:cNvPr id="15" name="Object 14"/>
          <p:cNvGraphicFramePr>
            <a:graphicFrameLocks noChangeAspect="1"/>
          </p:cNvGraphicFramePr>
          <p:nvPr/>
        </p:nvGraphicFramePr>
        <p:xfrm>
          <a:off x="2028409" y="1688423"/>
          <a:ext cx="4614863" cy="314325"/>
        </p:xfrm>
        <a:graphic>
          <a:graphicData uri="http://schemas.openxmlformats.org/presentationml/2006/ole">
            <mc:AlternateContent xmlns:mc="http://schemas.openxmlformats.org/markup-compatibility/2006">
              <mc:Choice xmlns:v="urn:schemas-microsoft-com:vml" Requires="v">
                <p:oleObj spid="_x0000_s8204" name="Equation" r:id="rId3" imgW="2984500" imgH="203200" progId="">
                  <p:embed/>
                </p:oleObj>
              </mc:Choice>
              <mc:Fallback>
                <p:oleObj name="Equation" r:id="rId3" imgW="2984500" imgH="20320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409" y="1688423"/>
                        <a:ext cx="4614863"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02367" y="5643797"/>
            <a:ext cx="5523876" cy="523220"/>
          </a:xfrm>
          <a:prstGeom prst="rect">
            <a:avLst/>
          </a:prstGeom>
          <a:noFill/>
        </p:spPr>
        <p:txBody>
          <a:bodyPr wrap="square" rtlCol="0">
            <a:spAutoFit/>
          </a:bodyPr>
          <a:lstStyle/>
          <a:p>
            <a:r>
              <a:rPr lang="en-US" sz="2800" dirty="0" smtClean="0"/>
              <a:t>What is the aircraft’s wing area? </a:t>
            </a:r>
            <a:endParaRPr lang="en-US" sz="2800" dirty="0"/>
          </a:p>
        </p:txBody>
      </p:sp>
      <p:graphicFrame>
        <p:nvGraphicFramePr>
          <p:cNvPr id="19" name="Object 18"/>
          <p:cNvGraphicFramePr>
            <a:graphicFrameLocks noChangeAspect="1"/>
          </p:cNvGraphicFramePr>
          <p:nvPr/>
        </p:nvGraphicFramePr>
        <p:xfrm>
          <a:off x="5462588" y="5696262"/>
          <a:ext cx="1729648" cy="469223"/>
        </p:xfrm>
        <a:graphic>
          <a:graphicData uri="http://schemas.openxmlformats.org/presentationml/2006/ole">
            <mc:AlternateContent xmlns:mc="http://schemas.openxmlformats.org/markup-compatibility/2006">
              <mc:Choice xmlns:v="urn:schemas-microsoft-com:vml" Requires="v">
                <p:oleObj spid="_x0000_s8205" name="Equation" r:id="rId5" imgW="748975" imgH="203112" progId="">
                  <p:embed/>
                </p:oleObj>
              </mc:Choice>
              <mc:Fallback>
                <p:oleObj name="Equation" r:id="rId5" imgW="748975" imgH="203112" progId="">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2588" y="5696262"/>
                        <a:ext cx="1729648" cy="4692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7270228" y="5628807"/>
            <a:ext cx="1596453" cy="523220"/>
          </a:xfrm>
          <a:prstGeom prst="rect">
            <a:avLst/>
          </a:prstGeom>
          <a:noFill/>
        </p:spPr>
        <p:txBody>
          <a:bodyPr wrap="square" rtlCol="0">
            <a:spAutoFit/>
          </a:bodyPr>
          <a:lstStyle/>
          <a:p>
            <a:r>
              <a:rPr lang="en-US" sz="2800" dirty="0" smtClean="0">
                <a:solidFill>
                  <a:srgbClr val="C00000"/>
                </a:solidFill>
              </a:rPr>
              <a:t>100 sq ft</a:t>
            </a:r>
            <a:endParaRPr lang="en-US" sz="2800" dirty="0">
              <a:solidFill>
                <a:srgbClr val="C00000"/>
              </a:solidFill>
            </a:endParaRPr>
          </a:p>
        </p:txBody>
      </p:sp>
      <p:pic>
        <p:nvPicPr>
          <p:cNvPr id="10" name="Picture 5"/>
          <p:cNvPicPr>
            <a:picLocks noChangeAspect="1" noChangeArrowheads="1"/>
          </p:cNvPicPr>
          <p:nvPr/>
        </p:nvPicPr>
        <p:blipFill>
          <a:blip r:embed="rId7" cstate="print"/>
          <a:srcRect t="7304"/>
          <a:stretch>
            <a:fillRect/>
          </a:stretch>
        </p:blipFill>
        <p:spPr bwMode="auto">
          <a:xfrm>
            <a:off x="389016" y="2233534"/>
            <a:ext cx="8469313" cy="2660546"/>
          </a:xfrm>
          <a:prstGeom prst="rect">
            <a:avLst/>
          </a:prstGeom>
          <a:noFill/>
          <a:ln w="9525">
            <a:noFill/>
            <a:miter lim="800000"/>
            <a:headEnd/>
            <a:tailEnd/>
          </a:ln>
        </p:spPr>
      </p:pic>
      <p:pic>
        <p:nvPicPr>
          <p:cNvPr id="11" name="Picture 6"/>
          <p:cNvPicPr>
            <a:picLocks noChangeAspect="1" noChangeArrowheads="1"/>
          </p:cNvPicPr>
          <p:nvPr/>
        </p:nvPicPr>
        <p:blipFill>
          <a:blip r:embed="rId8" cstate="print"/>
          <a:srcRect/>
          <a:stretch>
            <a:fillRect/>
          </a:stretch>
        </p:blipFill>
        <p:spPr bwMode="auto">
          <a:xfrm>
            <a:off x="3032711" y="4834327"/>
            <a:ext cx="1948812" cy="3709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smtClean="0"/>
              <a:t>Davies, M., </a:t>
            </a:r>
            <a:r>
              <a:rPr lang="en-US" sz="2400" dirty="0" err="1" smtClean="0"/>
              <a:t>Bazirjian</a:t>
            </a:r>
            <a:r>
              <a:rPr lang="en-US" sz="2400" dirty="0" smtClean="0"/>
              <a:t>, R., </a:t>
            </a:r>
            <a:r>
              <a:rPr lang="en-US" sz="2400" dirty="0" err="1" smtClean="0"/>
              <a:t>Strauch</a:t>
            </a:r>
            <a:r>
              <a:rPr lang="en-US" sz="2400" dirty="0" smtClean="0"/>
              <a:t>, K., &amp; Speck, V. (2002). </a:t>
            </a:r>
            <a:r>
              <a:rPr lang="en-US" sz="2400" i="1" dirty="0" smtClean="0"/>
              <a:t>Charleston conference proceedings 2002</a:t>
            </a:r>
            <a:r>
              <a:rPr lang="en-US" sz="2400" dirty="0" smtClean="0"/>
              <a:t>. New York: Libraries Unlimited, Inc. </a:t>
            </a:r>
          </a:p>
          <a:p>
            <a:pPr>
              <a:buNone/>
            </a:pPr>
            <a:r>
              <a:rPr lang="en-US" sz="2400" dirty="0" err="1" smtClean="0"/>
              <a:t>Jeppesen</a:t>
            </a:r>
            <a:r>
              <a:rPr lang="en-US" sz="2400" dirty="0" smtClean="0"/>
              <a:t> Sanderson, Inc. (1989). </a:t>
            </a:r>
            <a:r>
              <a:rPr lang="en-US" sz="2400" i="1" dirty="0" smtClean="0"/>
              <a:t>Aviation fundamentals</a:t>
            </a:r>
            <a:r>
              <a:rPr lang="en-US" sz="2400" dirty="0" smtClean="0"/>
              <a:t>. Englewood: 1989.</a:t>
            </a:r>
          </a:p>
          <a:p>
            <a:pPr>
              <a:buNone/>
            </a:pPr>
            <a:r>
              <a:rPr lang="en-US" sz="2400" dirty="0" err="1" smtClean="0"/>
              <a:t>Jeppesen</a:t>
            </a:r>
            <a:r>
              <a:rPr lang="en-US" sz="2400" dirty="0" smtClean="0"/>
              <a:t> Sanderson, Inc. (2006). </a:t>
            </a:r>
            <a:r>
              <a:rPr lang="en-US" sz="2400" i="1" dirty="0" smtClean="0"/>
              <a:t>Guided flight discovery private pilot images</a:t>
            </a:r>
            <a:r>
              <a:rPr lang="en-US" sz="2400" dirty="0" smtClean="0"/>
              <a:t> [CD-ROM]. Englewood, CO: </a:t>
            </a:r>
            <a:r>
              <a:rPr lang="en-US" sz="2400" dirty="0" err="1" smtClean="0"/>
              <a:t>Jeppesen</a:t>
            </a:r>
            <a:r>
              <a:rPr lang="en-US" sz="2400" dirty="0" smtClean="0"/>
              <a:t> Sanderson, Inc.</a:t>
            </a:r>
          </a:p>
          <a:p>
            <a:pPr>
              <a:buNone/>
            </a:pPr>
            <a:endParaRPr lang="en-US" sz="2800" dirty="0" smtClean="0">
              <a:latin typeface="Georgia" pitchFamily="18"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Airfoil</a:t>
            </a:r>
            <a:endParaRPr lang="en-US" dirty="0"/>
          </a:p>
        </p:txBody>
      </p:sp>
      <p:sp>
        <p:nvSpPr>
          <p:cNvPr id="11" name="Rectangle 10"/>
          <p:cNvSpPr/>
          <p:nvPr/>
        </p:nvSpPr>
        <p:spPr>
          <a:xfrm>
            <a:off x="712033" y="1059678"/>
            <a:ext cx="7952282" cy="1077218"/>
          </a:xfrm>
          <a:prstGeom prst="rect">
            <a:avLst/>
          </a:prstGeom>
        </p:spPr>
        <p:txBody>
          <a:bodyPr wrap="square">
            <a:spAutoFit/>
          </a:bodyPr>
          <a:lstStyle/>
          <a:p>
            <a:pPr>
              <a:buNone/>
            </a:pPr>
            <a:r>
              <a:rPr lang="en-US" sz="3200" dirty="0" smtClean="0"/>
              <a:t>Any surface that provides aerodynamic force through interaction with moving air</a:t>
            </a:r>
          </a:p>
        </p:txBody>
      </p:sp>
      <p:pic>
        <p:nvPicPr>
          <p:cNvPr id="1030" name="Picture 6"/>
          <p:cNvPicPr>
            <a:picLocks noChangeAspect="1" noChangeArrowheads="1"/>
          </p:cNvPicPr>
          <p:nvPr/>
        </p:nvPicPr>
        <p:blipFill>
          <a:blip r:embed="rId2" cstate="print"/>
          <a:srcRect/>
          <a:stretch>
            <a:fillRect/>
          </a:stretch>
        </p:blipFill>
        <p:spPr bwMode="auto">
          <a:xfrm>
            <a:off x="1352028" y="2281315"/>
            <a:ext cx="6348413" cy="4229100"/>
          </a:xfrm>
          <a:prstGeom prst="rect">
            <a:avLst/>
          </a:prstGeom>
          <a:noFill/>
          <a:ln w="9525">
            <a:noFill/>
            <a:miter lim="800000"/>
            <a:headEnd/>
            <a:tailEnd/>
          </a:ln>
        </p:spPr>
      </p:pic>
      <p:cxnSp>
        <p:nvCxnSpPr>
          <p:cNvPr id="14" name="Straight Arrow Connector 13"/>
          <p:cNvCxnSpPr/>
          <p:nvPr/>
        </p:nvCxnSpPr>
        <p:spPr>
          <a:xfrm>
            <a:off x="3665095" y="4309672"/>
            <a:ext cx="1581462" cy="262329"/>
          </a:xfrm>
          <a:prstGeom prst="straightConnector1">
            <a:avLst/>
          </a:prstGeom>
          <a:ln w="63500">
            <a:solidFill>
              <a:schemeClr val="accent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503886">
            <a:off x="3164415" y="3846382"/>
            <a:ext cx="1880682" cy="523220"/>
          </a:xfrm>
          <a:prstGeom prst="rect">
            <a:avLst/>
          </a:prstGeom>
          <a:noFill/>
        </p:spPr>
        <p:txBody>
          <a:bodyPr wrap="square" rtlCol="0">
            <a:spAutoFit/>
          </a:bodyPr>
          <a:lstStyle/>
          <a:p>
            <a:r>
              <a:rPr lang="en-US" sz="2800" dirty="0" smtClean="0">
                <a:solidFill>
                  <a:schemeClr val="accent3"/>
                </a:solidFill>
                <a:effectLst>
                  <a:outerShdw blurRad="38100" dist="38100" dir="2700000" algn="tl">
                    <a:srgbClr val="000000">
                      <a:alpha val="43137"/>
                    </a:srgbClr>
                  </a:outerShdw>
                </a:effectLst>
              </a:rPr>
              <a:t>Moving air</a:t>
            </a:r>
            <a:endParaRPr lang="en-US" sz="2800" dirty="0">
              <a:solidFill>
                <a:schemeClr val="accent3"/>
              </a:solidFill>
              <a:effectLst>
                <a:outerShdw blurRad="38100" dist="38100" dir="2700000" algn="tl">
                  <a:srgbClr val="000000">
                    <a:alpha val="43137"/>
                  </a:srgbClr>
                </a:outerShdw>
              </a:effectLst>
            </a:endParaRPr>
          </a:p>
        </p:txBody>
      </p:sp>
      <p:cxnSp>
        <p:nvCxnSpPr>
          <p:cNvPr id="22" name="Straight Arrow Connector 21"/>
          <p:cNvCxnSpPr/>
          <p:nvPr/>
        </p:nvCxnSpPr>
        <p:spPr>
          <a:xfrm rot="10800000" flipV="1">
            <a:off x="5651294" y="4302176"/>
            <a:ext cx="959368" cy="217357"/>
          </a:xfrm>
          <a:prstGeom prst="straightConnector1">
            <a:avLst/>
          </a:prstGeom>
          <a:ln w="38100">
            <a:solidFill>
              <a:schemeClr val="bg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595672" y="3889948"/>
            <a:ext cx="1364105" cy="523220"/>
          </a:xfrm>
          <a:prstGeom prst="rect">
            <a:avLst/>
          </a:prstGeom>
          <a:noFill/>
        </p:spPr>
        <p:txBody>
          <a:bodyPr wrap="square" rtlCol="0">
            <a:spAutoFit/>
          </a:bodyPr>
          <a:lstStyle/>
          <a:p>
            <a:r>
              <a:rPr lang="en-US" sz="2800" dirty="0" smtClean="0">
                <a:solidFill>
                  <a:schemeClr val="accent3"/>
                </a:solidFill>
                <a:effectLst>
                  <a:outerShdw blurRad="38100" dist="38100" dir="2700000" algn="tl">
                    <a:srgbClr val="000000">
                      <a:alpha val="43137"/>
                    </a:srgbClr>
                  </a:outerShdw>
                </a:effectLst>
              </a:rPr>
              <a:t>Airfoil</a:t>
            </a:r>
            <a:endParaRPr lang="en-US" sz="2800" dirty="0">
              <a:solidFill>
                <a:schemeClr val="accent3"/>
              </a:solidFill>
              <a:effectLst>
                <a:outerShdw blurRad="38100" dist="38100" dir="2700000" algn="tl">
                  <a:srgbClr val="000000">
                    <a:alpha val="43137"/>
                  </a:srgbClr>
                </a:outerShdw>
              </a:effectLst>
            </a:endParaRPr>
          </a:p>
        </p:txBody>
      </p:sp>
      <p:cxnSp>
        <p:nvCxnSpPr>
          <p:cNvPr id="30" name="Straight Arrow Connector 29"/>
          <p:cNvCxnSpPr/>
          <p:nvPr/>
        </p:nvCxnSpPr>
        <p:spPr>
          <a:xfrm rot="5400000" flipH="1" flipV="1">
            <a:off x="5482652" y="3833735"/>
            <a:ext cx="899410" cy="22485"/>
          </a:xfrm>
          <a:prstGeom prst="straightConnector1">
            <a:avLst/>
          </a:prstGeom>
          <a:ln w="63500">
            <a:solidFill>
              <a:schemeClr val="bg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704634" y="2908091"/>
            <a:ext cx="4002373" cy="523220"/>
          </a:xfrm>
          <a:prstGeom prst="rect">
            <a:avLst/>
          </a:prstGeom>
          <a:noFill/>
        </p:spPr>
        <p:txBody>
          <a:bodyPr wrap="square" rtlCol="0">
            <a:spAutoFit/>
          </a:bodyPr>
          <a:lstStyle/>
          <a:p>
            <a:r>
              <a:rPr lang="en-US" sz="2800" dirty="0" smtClean="0">
                <a:solidFill>
                  <a:schemeClr val="accent3"/>
                </a:solidFill>
                <a:effectLst>
                  <a:outerShdw blurRad="38100" dist="38100" dir="2700000" algn="tl">
                    <a:srgbClr val="000000">
                      <a:alpha val="43137"/>
                    </a:srgbClr>
                  </a:outerShdw>
                </a:effectLst>
              </a:rPr>
              <a:t>Aerodynamic force (lift)</a:t>
            </a:r>
            <a:endParaRPr lang="en-US" sz="2800" dirty="0">
              <a:solidFill>
                <a:schemeClr val="accent3"/>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2966804" y="4252210"/>
            <a:ext cx="5286375" cy="144780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Airfoil Lift</a:t>
            </a:r>
            <a:endParaRPr lang="en-US" dirty="0"/>
          </a:p>
        </p:txBody>
      </p:sp>
      <p:cxnSp>
        <p:nvCxnSpPr>
          <p:cNvPr id="10" name="Straight Arrow Connector 9"/>
          <p:cNvCxnSpPr/>
          <p:nvPr/>
        </p:nvCxnSpPr>
        <p:spPr>
          <a:xfrm>
            <a:off x="1813810" y="4639456"/>
            <a:ext cx="1146748" cy="908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821305" y="4826833"/>
            <a:ext cx="1179227" cy="40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866276" y="5028290"/>
            <a:ext cx="1219200" cy="159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948722" y="5180690"/>
            <a:ext cx="1289153" cy="1340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971207" y="5280625"/>
            <a:ext cx="1606446" cy="1090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956218" y="5425529"/>
            <a:ext cx="1908748" cy="840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941227" y="5547948"/>
            <a:ext cx="2300990" cy="59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791325" y="4482059"/>
            <a:ext cx="1306643" cy="1158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821305" y="4336244"/>
            <a:ext cx="1494020" cy="34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798820" y="4212236"/>
            <a:ext cx="1906250" cy="408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184224" y="4609476"/>
            <a:ext cx="794478" cy="584775"/>
          </a:xfrm>
          <a:prstGeom prst="rect">
            <a:avLst/>
          </a:prstGeom>
          <a:noFill/>
        </p:spPr>
        <p:txBody>
          <a:bodyPr wrap="square" rtlCol="0">
            <a:spAutoFit/>
          </a:bodyPr>
          <a:lstStyle/>
          <a:p>
            <a:r>
              <a:rPr lang="en-US" sz="3200" dirty="0" smtClean="0"/>
              <a:t>Air</a:t>
            </a:r>
            <a:endParaRPr lang="en-US" sz="3200" dirty="0"/>
          </a:p>
        </p:txBody>
      </p:sp>
      <p:cxnSp>
        <p:nvCxnSpPr>
          <p:cNvPr id="46" name="Straight Arrow Connector 45"/>
          <p:cNvCxnSpPr/>
          <p:nvPr/>
        </p:nvCxnSpPr>
        <p:spPr>
          <a:xfrm rot="5400000" flipH="1" flipV="1">
            <a:off x="3886201" y="4290935"/>
            <a:ext cx="876925" cy="1588"/>
          </a:xfrm>
          <a:prstGeom prst="straightConnector1">
            <a:avLst/>
          </a:prstGeom>
          <a:ln w="63500">
            <a:solidFill>
              <a:schemeClr val="accent2">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009870" y="3380282"/>
            <a:ext cx="1019330" cy="584775"/>
          </a:xfrm>
          <a:prstGeom prst="rect">
            <a:avLst/>
          </a:prstGeom>
          <a:noFill/>
        </p:spPr>
        <p:txBody>
          <a:bodyPr wrap="square" rtlCol="0">
            <a:spAutoFit/>
          </a:bodyPr>
          <a:lstStyle/>
          <a:p>
            <a:r>
              <a:rPr lang="en-US" sz="3200" dirty="0" smtClean="0"/>
              <a:t>Lift</a:t>
            </a:r>
            <a:endParaRPr lang="en-US" sz="3200" dirty="0"/>
          </a:p>
        </p:txBody>
      </p:sp>
      <p:pic>
        <p:nvPicPr>
          <p:cNvPr id="48" name="Picture 4"/>
          <p:cNvPicPr>
            <a:picLocks noChangeAspect="1" noChangeArrowheads="1"/>
          </p:cNvPicPr>
          <p:nvPr/>
        </p:nvPicPr>
        <p:blipFill>
          <a:blip r:embed="rId4" cstate="print"/>
          <a:srcRect t="37573" r="29798"/>
          <a:stretch>
            <a:fillRect/>
          </a:stretch>
        </p:blipFill>
        <p:spPr bwMode="auto">
          <a:xfrm>
            <a:off x="5620062" y="0"/>
            <a:ext cx="3523938" cy="1849255"/>
          </a:xfrm>
          <a:prstGeom prst="rect">
            <a:avLst/>
          </a:prstGeom>
          <a:noFill/>
          <a:ln w="9525">
            <a:noFill/>
            <a:miter lim="800000"/>
            <a:headEnd/>
            <a:tailEnd/>
          </a:ln>
        </p:spPr>
      </p:pic>
      <p:sp>
        <p:nvSpPr>
          <p:cNvPr id="49" name="Rectangle 48"/>
          <p:cNvSpPr/>
          <p:nvPr/>
        </p:nvSpPr>
        <p:spPr>
          <a:xfrm>
            <a:off x="652071" y="1916365"/>
            <a:ext cx="8289561" cy="1077218"/>
          </a:xfrm>
          <a:prstGeom prst="rect">
            <a:avLst/>
          </a:prstGeom>
        </p:spPr>
        <p:txBody>
          <a:bodyPr wrap="square">
            <a:spAutoFit/>
          </a:bodyPr>
          <a:lstStyle/>
          <a:p>
            <a:pPr>
              <a:buNone/>
            </a:pPr>
            <a:r>
              <a:rPr lang="en-US" sz="3200" dirty="0" smtClean="0"/>
              <a:t>Any surface that provides aerodynamic force through interaction with moving air</a:t>
            </a:r>
          </a:p>
        </p:txBody>
      </p:sp>
      <p:cxnSp>
        <p:nvCxnSpPr>
          <p:cNvPr id="20" name="Straight Arrow Connector 19"/>
          <p:cNvCxnSpPr/>
          <p:nvPr/>
        </p:nvCxnSpPr>
        <p:spPr>
          <a:xfrm rot="10800000">
            <a:off x="1204414" y="3861956"/>
            <a:ext cx="1641422" cy="10249"/>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3372" y="3187449"/>
            <a:ext cx="3423518" cy="584775"/>
          </a:xfrm>
          <a:prstGeom prst="rect">
            <a:avLst/>
          </a:prstGeom>
          <a:noFill/>
        </p:spPr>
        <p:txBody>
          <a:bodyPr wrap="square" rtlCol="0">
            <a:spAutoFit/>
          </a:bodyPr>
          <a:lstStyle/>
          <a:p>
            <a:r>
              <a:rPr lang="en-US" sz="3200" dirty="0" smtClean="0"/>
              <a:t>Direction of Flight</a:t>
            </a:r>
            <a:endParaRPr lang="en-US" sz="3200" dirty="0"/>
          </a:p>
        </p:txBody>
      </p:sp>
      <p:sp>
        <p:nvSpPr>
          <p:cNvPr id="23" name="TextBox 22"/>
          <p:cNvSpPr txBox="1"/>
          <p:nvPr/>
        </p:nvSpPr>
        <p:spPr>
          <a:xfrm>
            <a:off x="6610837" y="3249469"/>
            <a:ext cx="2133600" cy="461665"/>
          </a:xfrm>
          <a:prstGeom prst="rect">
            <a:avLst/>
          </a:prstGeom>
          <a:noFill/>
        </p:spPr>
        <p:txBody>
          <a:bodyPr wrap="square" rtlCol="0">
            <a:spAutoFit/>
          </a:bodyPr>
          <a:lstStyle/>
          <a:p>
            <a:pPr algn="ctr"/>
            <a:r>
              <a:rPr lang="en-US" sz="2400" dirty="0" smtClean="0"/>
              <a:t>Empennage</a:t>
            </a:r>
          </a:p>
        </p:txBody>
      </p:sp>
      <p:sp>
        <p:nvSpPr>
          <p:cNvPr id="24" name="Oval 23"/>
          <p:cNvSpPr/>
          <p:nvPr/>
        </p:nvSpPr>
        <p:spPr>
          <a:xfrm rot="2296551">
            <a:off x="5253604" y="648913"/>
            <a:ext cx="2675850" cy="86071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4" idx="4"/>
          </p:cNvCxnSpPr>
          <p:nvPr/>
        </p:nvCxnSpPr>
        <p:spPr>
          <a:xfrm flipH="1">
            <a:off x="5342966" y="1417116"/>
            <a:ext cx="981979" cy="319236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15226" y="3863941"/>
            <a:ext cx="2954655" cy="646331"/>
          </a:xfrm>
          <a:prstGeom prst="rect">
            <a:avLst/>
          </a:prstGeom>
          <a:noFill/>
        </p:spPr>
        <p:txBody>
          <a:bodyPr wrap="none" rtlCol="0">
            <a:spAutoFit/>
          </a:bodyPr>
          <a:lstStyle/>
          <a:p>
            <a:pPr algn="ctr"/>
            <a:r>
              <a:rPr lang="en-US" dirty="0" smtClean="0"/>
              <a:t>Airfoil is </a:t>
            </a:r>
            <a:r>
              <a:rPr lang="en-US" dirty="0"/>
              <a:t>a 2D cross </a:t>
            </a:r>
            <a:r>
              <a:rPr lang="en-US" dirty="0" smtClean="0"/>
              <a:t>section</a:t>
            </a:r>
          </a:p>
          <a:p>
            <a:pPr algn="ctr"/>
            <a:r>
              <a:rPr lang="en-US" dirty="0" smtClean="0"/>
              <a:t>of </a:t>
            </a:r>
            <a:r>
              <a:rPr lang="en-US" dirty="0"/>
              <a:t>a 3D wing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49" grpId="0"/>
      <p:bldP spid="22" grpId="0"/>
      <p:bldP spid="23" grpId="0"/>
      <p:bldP spid="24"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Aircraft Airfoils</a:t>
            </a:r>
            <a:endParaRPr lang="en-US" dirty="0"/>
          </a:p>
        </p:txBody>
      </p:sp>
      <p:pic>
        <p:nvPicPr>
          <p:cNvPr id="1028" name="Picture 4"/>
          <p:cNvPicPr>
            <a:picLocks noChangeAspect="1" noChangeArrowheads="1"/>
          </p:cNvPicPr>
          <p:nvPr/>
        </p:nvPicPr>
        <p:blipFill>
          <a:blip r:embed="rId2" cstate="print"/>
          <a:srcRect t="37573" r="29798"/>
          <a:stretch>
            <a:fillRect/>
          </a:stretch>
        </p:blipFill>
        <p:spPr bwMode="auto">
          <a:xfrm>
            <a:off x="5620062" y="0"/>
            <a:ext cx="3523938" cy="1849255"/>
          </a:xfrm>
          <a:prstGeom prst="rect">
            <a:avLst/>
          </a:prstGeom>
          <a:noFill/>
          <a:ln w="9525">
            <a:noFill/>
            <a:miter lim="800000"/>
            <a:headEnd/>
            <a:tailEnd/>
          </a:ln>
        </p:spPr>
      </p:pic>
      <p:sp>
        <p:nvSpPr>
          <p:cNvPr id="24" name="TextBox 23"/>
          <p:cNvSpPr txBox="1"/>
          <p:nvPr/>
        </p:nvSpPr>
        <p:spPr>
          <a:xfrm>
            <a:off x="1146747" y="1723870"/>
            <a:ext cx="3627619" cy="584775"/>
          </a:xfrm>
          <a:prstGeom prst="rect">
            <a:avLst/>
          </a:prstGeom>
          <a:noFill/>
        </p:spPr>
        <p:txBody>
          <a:bodyPr wrap="square" rtlCol="0">
            <a:spAutoFit/>
          </a:bodyPr>
          <a:lstStyle/>
          <a:p>
            <a:r>
              <a:rPr lang="en-US" sz="3200" dirty="0" smtClean="0">
                <a:solidFill>
                  <a:srgbClr val="00386B"/>
                </a:solidFill>
              </a:rPr>
              <a:t>Leading Edge</a:t>
            </a:r>
            <a:endParaRPr lang="en-US" sz="3200" dirty="0">
              <a:solidFill>
                <a:srgbClr val="00386B"/>
              </a:solidFill>
            </a:endParaRPr>
          </a:p>
        </p:txBody>
      </p:sp>
      <p:sp>
        <p:nvSpPr>
          <p:cNvPr id="36" name="TextBox 35"/>
          <p:cNvSpPr txBox="1"/>
          <p:nvPr/>
        </p:nvSpPr>
        <p:spPr>
          <a:xfrm>
            <a:off x="876926" y="1026826"/>
            <a:ext cx="4414603" cy="584775"/>
          </a:xfrm>
          <a:prstGeom prst="rect">
            <a:avLst/>
          </a:prstGeom>
          <a:noFill/>
        </p:spPr>
        <p:txBody>
          <a:bodyPr wrap="square" rtlCol="0">
            <a:spAutoFit/>
          </a:bodyPr>
          <a:lstStyle/>
          <a:p>
            <a:r>
              <a:rPr lang="en-US" sz="3200" dirty="0" smtClean="0">
                <a:solidFill>
                  <a:srgbClr val="C00000"/>
                </a:solidFill>
              </a:rPr>
              <a:t>Wing components</a:t>
            </a:r>
            <a:endParaRPr lang="en-US" sz="3200" dirty="0">
              <a:solidFill>
                <a:srgbClr val="C00000"/>
              </a:solidFill>
            </a:endParaRPr>
          </a:p>
        </p:txBody>
      </p:sp>
      <p:sp>
        <p:nvSpPr>
          <p:cNvPr id="38" name="TextBox 37"/>
          <p:cNvSpPr txBox="1"/>
          <p:nvPr/>
        </p:nvSpPr>
        <p:spPr>
          <a:xfrm>
            <a:off x="1454045" y="2413416"/>
            <a:ext cx="5958591" cy="954107"/>
          </a:xfrm>
          <a:prstGeom prst="rect">
            <a:avLst/>
          </a:prstGeom>
          <a:noFill/>
        </p:spPr>
        <p:txBody>
          <a:bodyPr wrap="square" rtlCol="0">
            <a:spAutoFit/>
          </a:bodyPr>
          <a:lstStyle/>
          <a:p>
            <a:r>
              <a:rPr lang="en-US" sz="2800" dirty="0" smtClean="0"/>
              <a:t>Point of first contact between airfoil and moving air</a:t>
            </a:r>
            <a:endParaRPr lang="en-US" sz="2800" dirty="0"/>
          </a:p>
        </p:txBody>
      </p:sp>
      <p:pic>
        <p:nvPicPr>
          <p:cNvPr id="9" name="Picture 5"/>
          <p:cNvPicPr>
            <a:picLocks noChangeAspect="1" noChangeArrowheads="1"/>
          </p:cNvPicPr>
          <p:nvPr/>
        </p:nvPicPr>
        <p:blipFill>
          <a:blip r:embed="rId3" cstate="print"/>
          <a:srcRect/>
          <a:stretch>
            <a:fillRect/>
          </a:stretch>
        </p:blipFill>
        <p:spPr bwMode="auto">
          <a:xfrm>
            <a:off x="2134851" y="4214734"/>
            <a:ext cx="5286375" cy="1447801"/>
          </a:xfrm>
          <a:prstGeom prst="rect">
            <a:avLst/>
          </a:prstGeom>
          <a:noFill/>
          <a:ln w="9525">
            <a:noFill/>
            <a:miter lim="800000"/>
            <a:headEnd/>
            <a:tailEnd/>
          </a:ln>
        </p:spPr>
      </p:pic>
      <p:sp>
        <p:nvSpPr>
          <p:cNvPr id="10" name="Freeform 9"/>
          <p:cNvSpPr/>
          <p:nvPr/>
        </p:nvSpPr>
        <p:spPr>
          <a:xfrm>
            <a:off x="1611442" y="4099810"/>
            <a:ext cx="5418945" cy="1274165"/>
          </a:xfrm>
          <a:custGeom>
            <a:avLst/>
            <a:gdLst>
              <a:gd name="connsiteX0" fmla="*/ 0 w 5516380"/>
              <a:gd name="connsiteY0" fmla="*/ 608351 h 1380345"/>
              <a:gd name="connsiteX1" fmla="*/ 2286000 w 5516380"/>
              <a:gd name="connsiteY1" fmla="*/ 128666 h 1380345"/>
              <a:gd name="connsiteX2" fmla="*/ 5516380 w 5516380"/>
              <a:gd name="connsiteY2" fmla="*/ 1380345 h 1380345"/>
            </a:gdLst>
            <a:ahLst/>
            <a:cxnLst>
              <a:cxn ang="0">
                <a:pos x="connsiteX0" y="connsiteY0"/>
              </a:cxn>
              <a:cxn ang="0">
                <a:pos x="connsiteX1" y="connsiteY1"/>
              </a:cxn>
              <a:cxn ang="0">
                <a:pos x="connsiteX2" y="connsiteY2"/>
              </a:cxn>
            </a:cxnLst>
            <a:rect l="l" t="t" r="r" b="b"/>
            <a:pathLst>
              <a:path w="5516380" h="1380345">
                <a:moveTo>
                  <a:pt x="0" y="608351"/>
                </a:moveTo>
                <a:cubicBezTo>
                  <a:pt x="683301" y="304175"/>
                  <a:pt x="1366603" y="0"/>
                  <a:pt x="2286000" y="128666"/>
                </a:cubicBezTo>
                <a:cubicBezTo>
                  <a:pt x="3205397" y="257332"/>
                  <a:pt x="4980482" y="1171732"/>
                  <a:pt x="5516380" y="1380345"/>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506511" y="5141626"/>
            <a:ext cx="5756223" cy="517161"/>
          </a:xfrm>
          <a:custGeom>
            <a:avLst/>
            <a:gdLst>
              <a:gd name="connsiteX0" fmla="*/ 0 w 5756223"/>
              <a:gd name="connsiteY0" fmla="*/ 0 h 517161"/>
              <a:gd name="connsiteX1" fmla="*/ 2975548 w 5756223"/>
              <a:gd name="connsiteY1" fmla="*/ 337279 h 517161"/>
              <a:gd name="connsiteX2" fmla="*/ 5756223 w 5756223"/>
              <a:gd name="connsiteY2" fmla="*/ 517161 h 517161"/>
            </a:gdLst>
            <a:ahLst/>
            <a:cxnLst>
              <a:cxn ang="0">
                <a:pos x="connsiteX0" y="connsiteY0"/>
              </a:cxn>
              <a:cxn ang="0">
                <a:pos x="connsiteX1" y="connsiteY1"/>
              </a:cxn>
              <a:cxn ang="0">
                <a:pos x="connsiteX2" y="connsiteY2"/>
              </a:cxn>
            </a:cxnLst>
            <a:rect l="l" t="t" r="r" b="b"/>
            <a:pathLst>
              <a:path w="5756223" h="517161">
                <a:moveTo>
                  <a:pt x="0" y="0"/>
                </a:moveTo>
                <a:cubicBezTo>
                  <a:pt x="1008089" y="125543"/>
                  <a:pt x="2016178" y="251086"/>
                  <a:pt x="2975548" y="337279"/>
                </a:cubicBezTo>
                <a:cubicBezTo>
                  <a:pt x="3934918" y="423472"/>
                  <a:pt x="4845570" y="470316"/>
                  <a:pt x="5756223" y="517161"/>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p:cNvCxnSpPr/>
          <p:nvPr/>
        </p:nvCxnSpPr>
        <p:spPr>
          <a:xfrm>
            <a:off x="1059713" y="4294834"/>
            <a:ext cx="1161738" cy="472190"/>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2134851" y="4214734"/>
            <a:ext cx="5286375" cy="144780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Aircraft Airfoils</a:t>
            </a:r>
            <a:endParaRPr lang="en-US" dirty="0"/>
          </a:p>
        </p:txBody>
      </p:sp>
      <p:pic>
        <p:nvPicPr>
          <p:cNvPr id="1028" name="Picture 4"/>
          <p:cNvPicPr>
            <a:picLocks noChangeAspect="1" noChangeArrowheads="1"/>
          </p:cNvPicPr>
          <p:nvPr/>
        </p:nvPicPr>
        <p:blipFill>
          <a:blip r:embed="rId3" cstate="print"/>
          <a:srcRect t="37573" r="29798"/>
          <a:stretch>
            <a:fillRect/>
          </a:stretch>
        </p:blipFill>
        <p:spPr bwMode="auto">
          <a:xfrm>
            <a:off x="5620062" y="0"/>
            <a:ext cx="3523938" cy="1849255"/>
          </a:xfrm>
          <a:prstGeom prst="rect">
            <a:avLst/>
          </a:prstGeom>
          <a:noFill/>
          <a:ln w="9525">
            <a:noFill/>
            <a:miter lim="800000"/>
            <a:headEnd/>
            <a:tailEnd/>
          </a:ln>
        </p:spPr>
      </p:pic>
      <p:cxnSp>
        <p:nvCxnSpPr>
          <p:cNvPr id="13" name="Straight Arrow Connector 12"/>
          <p:cNvCxnSpPr/>
          <p:nvPr/>
        </p:nvCxnSpPr>
        <p:spPr>
          <a:xfrm rot="10800000" flipV="1">
            <a:off x="7345181" y="5029200"/>
            <a:ext cx="824458" cy="562130"/>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46747" y="1723870"/>
            <a:ext cx="3627619" cy="584775"/>
          </a:xfrm>
          <a:prstGeom prst="rect">
            <a:avLst/>
          </a:prstGeom>
          <a:noFill/>
        </p:spPr>
        <p:txBody>
          <a:bodyPr wrap="square" rtlCol="0">
            <a:spAutoFit/>
          </a:bodyPr>
          <a:lstStyle/>
          <a:p>
            <a:r>
              <a:rPr lang="en-US" sz="3200" dirty="0" smtClean="0">
                <a:solidFill>
                  <a:srgbClr val="00386B"/>
                </a:solidFill>
              </a:rPr>
              <a:t>Trailing Edge</a:t>
            </a:r>
            <a:endParaRPr lang="en-US" sz="3200" dirty="0">
              <a:solidFill>
                <a:srgbClr val="00386B"/>
              </a:solidFill>
            </a:endParaRPr>
          </a:p>
        </p:txBody>
      </p:sp>
      <p:sp>
        <p:nvSpPr>
          <p:cNvPr id="36" name="TextBox 35"/>
          <p:cNvSpPr txBox="1"/>
          <p:nvPr/>
        </p:nvSpPr>
        <p:spPr>
          <a:xfrm>
            <a:off x="876926" y="1026826"/>
            <a:ext cx="4414603" cy="584775"/>
          </a:xfrm>
          <a:prstGeom prst="rect">
            <a:avLst/>
          </a:prstGeom>
          <a:noFill/>
        </p:spPr>
        <p:txBody>
          <a:bodyPr wrap="square" rtlCol="0">
            <a:spAutoFit/>
          </a:bodyPr>
          <a:lstStyle/>
          <a:p>
            <a:r>
              <a:rPr lang="en-US" sz="3200" dirty="0" smtClean="0"/>
              <a:t>Wing components</a:t>
            </a:r>
            <a:endParaRPr lang="en-US" sz="3200" dirty="0"/>
          </a:p>
        </p:txBody>
      </p:sp>
      <p:sp>
        <p:nvSpPr>
          <p:cNvPr id="38" name="TextBox 37"/>
          <p:cNvSpPr txBox="1"/>
          <p:nvPr/>
        </p:nvSpPr>
        <p:spPr>
          <a:xfrm>
            <a:off x="1454045" y="2413416"/>
            <a:ext cx="5958591" cy="954107"/>
          </a:xfrm>
          <a:prstGeom prst="rect">
            <a:avLst/>
          </a:prstGeom>
          <a:noFill/>
        </p:spPr>
        <p:txBody>
          <a:bodyPr wrap="square" rtlCol="0">
            <a:spAutoFit/>
          </a:bodyPr>
          <a:lstStyle/>
          <a:p>
            <a:r>
              <a:rPr lang="en-US" sz="2800" dirty="0" smtClean="0"/>
              <a:t>Point of last contact between upper and lower surface air flow</a:t>
            </a:r>
            <a:endParaRPr lang="en-US" sz="2800" dirty="0"/>
          </a:p>
        </p:txBody>
      </p:sp>
      <p:sp>
        <p:nvSpPr>
          <p:cNvPr id="19" name="Freeform 18"/>
          <p:cNvSpPr/>
          <p:nvPr/>
        </p:nvSpPr>
        <p:spPr>
          <a:xfrm>
            <a:off x="1611442" y="4099810"/>
            <a:ext cx="5418945" cy="1274165"/>
          </a:xfrm>
          <a:custGeom>
            <a:avLst/>
            <a:gdLst>
              <a:gd name="connsiteX0" fmla="*/ 0 w 5516380"/>
              <a:gd name="connsiteY0" fmla="*/ 608351 h 1380345"/>
              <a:gd name="connsiteX1" fmla="*/ 2286000 w 5516380"/>
              <a:gd name="connsiteY1" fmla="*/ 128666 h 1380345"/>
              <a:gd name="connsiteX2" fmla="*/ 5516380 w 5516380"/>
              <a:gd name="connsiteY2" fmla="*/ 1380345 h 1380345"/>
            </a:gdLst>
            <a:ahLst/>
            <a:cxnLst>
              <a:cxn ang="0">
                <a:pos x="connsiteX0" y="connsiteY0"/>
              </a:cxn>
              <a:cxn ang="0">
                <a:pos x="connsiteX1" y="connsiteY1"/>
              </a:cxn>
              <a:cxn ang="0">
                <a:pos x="connsiteX2" y="connsiteY2"/>
              </a:cxn>
            </a:cxnLst>
            <a:rect l="l" t="t" r="r" b="b"/>
            <a:pathLst>
              <a:path w="5516380" h="1380345">
                <a:moveTo>
                  <a:pt x="0" y="608351"/>
                </a:moveTo>
                <a:cubicBezTo>
                  <a:pt x="683301" y="304175"/>
                  <a:pt x="1366603" y="0"/>
                  <a:pt x="2286000" y="128666"/>
                </a:cubicBezTo>
                <a:cubicBezTo>
                  <a:pt x="3205397" y="257332"/>
                  <a:pt x="4980482" y="1171732"/>
                  <a:pt x="5516380" y="1380345"/>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1506511" y="5141626"/>
            <a:ext cx="5756223" cy="517161"/>
          </a:xfrm>
          <a:custGeom>
            <a:avLst/>
            <a:gdLst>
              <a:gd name="connsiteX0" fmla="*/ 0 w 5756223"/>
              <a:gd name="connsiteY0" fmla="*/ 0 h 517161"/>
              <a:gd name="connsiteX1" fmla="*/ 2975548 w 5756223"/>
              <a:gd name="connsiteY1" fmla="*/ 337279 h 517161"/>
              <a:gd name="connsiteX2" fmla="*/ 5756223 w 5756223"/>
              <a:gd name="connsiteY2" fmla="*/ 517161 h 517161"/>
            </a:gdLst>
            <a:ahLst/>
            <a:cxnLst>
              <a:cxn ang="0">
                <a:pos x="connsiteX0" y="connsiteY0"/>
              </a:cxn>
              <a:cxn ang="0">
                <a:pos x="connsiteX1" y="connsiteY1"/>
              </a:cxn>
              <a:cxn ang="0">
                <a:pos x="connsiteX2" y="connsiteY2"/>
              </a:cxn>
            </a:cxnLst>
            <a:rect l="l" t="t" r="r" b="b"/>
            <a:pathLst>
              <a:path w="5756223" h="517161">
                <a:moveTo>
                  <a:pt x="0" y="0"/>
                </a:moveTo>
                <a:cubicBezTo>
                  <a:pt x="1008089" y="125543"/>
                  <a:pt x="2016178" y="251086"/>
                  <a:pt x="2975548" y="337279"/>
                </a:cubicBezTo>
                <a:cubicBezTo>
                  <a:pt x="3934918" y="423472"/>
                  <a:pt x="4845570" y="470316"/>
                  <a:pt x="5756223" y="517161"/>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2134851" y="4559981"/>
            <a:ext cx="5286375" cy="144780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Aircraft Airfoils</a:t>
            </a:r>
            <a:endParaRPr lang="en-US" dirty="0"/>
          </a:p>
        </p:txBody>
      </p:sp>
      <p:pic>
        <p:nvPicPr>
          <p:cNvPr id="1028" name="Picture 4"/>
          <p:cNvPicPr>
            <a:picLocks noChangeAspect="1" noChangeArrowheads="1"/>
          </p:cNvPicPr>
          <p:nvPr/>
        </p:nvPicPr>
        <p:blipFill>
          <a:blip r:embed="rId3" cstate="print"/>
          <a:srcRect t="37573" r="29798"/>
          <a:stretch>
            <a:fillRect/>
          </a:stretch>
        </p:blipFill>
        <p:spPr bwMode="auto">
          <a:xfrm>
            <a:off x="5620062" y="0"/>
            <a:ext cx="3523938" cy="1849255"/>
          </a:xfrm>
          <a:prstGeom prst="rect">
            <a:avLst/>
          </a:prstGeom>
          <a:noFill/>
          <a:ln w="9525">
            <a:noFill/>
            <a:miter lim="800000"/>
            <a:headEnd/>
            <a:tailEnd/>
          </a:ln>
        </p:spPr>
      </p:pic>
      <p:cxnSp>
        <p:nvCxnSpPr>
          <p:cNvPr id="13" name="Straight Arrow Connector 12"/>
          <p:cNvCxnSpPr/>
          <p:nvPr/>
        </p:nvCxnSpPr>
        <p:spPr>
          <a:xfrm rot="10800000" flipV="1">
            <a:off x="4302177" y="4782335"/>
            <a:ext cx="824458" cy="562130"/>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46747" y="1723870"/>
            <a:ext cx="3627619" cy="584775"/>
          </a:xfrm>
          <a:prstGeom prst="rect">
            <a:avLst/>
          </a:prstGeom>
          <a:noFill/>
        </p:spPr>
        <p:txBody>
          <a:bodyPr wrap="square" rtlCol="0">
            <a:spAutoFit/>
          </a:bodyPr>
          <a:lstStyle/>
          <a:p>
            <a:r>
              <a:rPr lang="en-US" sz="3200" dirty="0" smtClean="0">
                <a:solidFill>
                  <a:srgbClr val="00386B"/>
                </a:solidFill>
              </a:rPr>
              <a:t>Chord Line</a:t>
            </a:r>
            <a:endParaRPr lang="en-US" sz="3200" dirty="0">
              <a:solidFill>
                <a:srgbClr val="00386B"/>
              </a:solidFill>
            </a:endParaRPr>
          </a:p>
        </p:txBody>
      </p:sp>
      <p:sp>
        <p:nvSpPr>
          <p:cNvPr id="36" name="TextBox 35"/>
          <p:cNvSpPr txBox="1"/>
          <p:nvPr/>
        </p:nvSpPr>
        <p:spPr>
          <a:xfrm>
            <a:off x="876926" y="1026826"/>
            <a:ext cx="4414603" cy="584775"/>
          </a:xfrm>
          <a:prstGeom prst="rect">
            <a:avLst/>
          </a:prstGeom>
          <a:noFill/>
        </p:spPr>
        <p:txBody>
          <a:bodyPr wrap="square" rtlCol="0">
            <a:spAutoFit/>
          </a:bodyPr>
          <a:lstStyle/>
          <a:p>
            <a:r>
              <a:rPr lang="en-US" sz="3200" dirty="0" smtClean="0"/>
              <a:t>Wing components</a:t>
            </a:r>
            <a:endParaRPr lang="en-US" sz="3200" dirty="0"/>
          </a:p>
        </p:txBody>
      </p:sp>
      <p:sp>
        <p:nvSpPr>
          <p:cNvPr id="38" name="TextBox 37"/>
          <p:cNvSpPr txBox="1"/>
          <p:nvPr/>
        </p:nvSpPr>
        <p:spPr>
          <a:xfrm>
            <a:off x="1454045" y="2413416"/>
            <a:ext cx="6281033" cy="954107"/>
          </a:xfrm>
          <a:prstGeom prst="rect">
            <a:avLst/>
          </a:prstGeom>
          <a:noFill/>
        </p:spPr>
        <p:txBody>
          <a:bodyPr wrap="square" rtlCol="0">
            <a:spAutoFit/>
          </a:bodyPr>
          <a:lstStyle/>
          <a:p>
            <a:r>
              <a:rPr lang="en-US" sz="2800" dirty="0" smtClean="0"/>
              <a:t>Imaginary line drawn between the leading edge and the trailing edge</a:t>
            </a:r>
          </a:p>
        </p:txBody>
      </p:sp>
      <p:cxnSp>
        <p:nvCxnSpPr>
          <p:cNvPr id="11" name="Straight Connector 10"/>
          <p:cNvCxnSpPr/>
          <p:nvPr/>
        </p:nvCxnSpPr>
        <p:spPr>
          <a:xfrm rot="10800000">
            <a:off x="2218544" y="5014684"/>
            <a:ext cx="5133976" cy="918303"/>
          </a:xfrm>
          <a:prstGeom prst="line">
            <a:avLst/>
          </a:prstGeom>
          <a:ln w="254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61360" y="4595271"/>
            <a:ext cx="1621995" cy="369332"/>
          </a:xfrm>
          <a:prstGeom prst="rect">
            <a:avLst/>
          </a:prstGeom>
          <a:noFill/>
        </p:spPr>
        <p:txBody>
          <a:bodyPr wrap="square" rtlCol="0">
            <a:spAutoFit/>
          </a:bodyPr>
          <a:lstStyle/>
          <a:p>
            <a:r>
              <a:rPr lang="en-US" dirty="0" smtClean="0"/>
              <a:t>Chord Line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5"/>
          <p:cNvPicPr>
            <a:picLocks noChangeAspect="1" noChangeArrowheads="1"/>
          </p:cNvPicPr>
          <p:nvPr/>
        </p:nvPicPr>
        <p:blipFill>
          <a:blip r:embed="rId3" cstate="print"/>
          <a:srcRect/>
          <a:stretch>
            <a:fillRect/>
          </a:stretch>
        </p:blipFill>
        <p:spPr bwMode="auto">
          <a:xfrm>
            <a:off x="2292511" y="5008831"/>
            <a:ext cx="5286375" cy="1447801"/>
          </a:xfrm>
          <a:prstGeom prst="rect">
            <a:avLst/>
          </a:prstGeom>
          <a:noFill/>
          <a:ln w="9525">
            <a:noFill/>
            <a:miter lim="800000"/>
            <a:headEnd/>
            <a:tailEnd/>
          </a:ln>
        </p:spPr>
      </p:pic>
      <p:sp>
        <p:nvSpPr>
          <p:cNvPr id="33" name="Freeform 32"/>
          <p:cNvSpPr/>
          <p:nvPr/>
        </p:nvSpPr>
        <p:spPr>
          <a:xfrm>
            <a:off x="2397007" y="5448497"/>
            <a:ext cx="5038531" cy="943947"/>
          </a:xfrm>
          <a:custGeom>
            <a:avLst/>
            <a:gdLst>
              <a:gd name="connsiteX0" fmla="*/ 0 w 5038531"/>
              <a:gd name="connsiteY0" fmla="*/ 10886 h 943947"/>
              <a:gd name="connsiteX1" fmla="*/ 746449 w 5038531"/>
              <a:gd name="connsiteY1" fmla="*/ 38877 h 943947"/>
              <a:gd name="connsiteX2" fmla="*/ 1838131 w 5038531"/>
              <a:gd name="connsiteY2" fmla="*/ 244151 h 943947"/>
              <a:gd name="connsiteX3" fmla="*/ 3032449 w 5038531"/>
              <a:gd name="connsiteY3" fmla="*/ 505408 h 943947"/>
              <a:gd name="connsiteX4" fmla="*/ 5038531 w 5038531"/>
              <a:gd name="connsiteY4" fmla="*/ 943947 h 94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8531" h="943947">
                <a:moveTo>
                  <a:pt x="0" y="10886"/>
                </a:moveTo>
                <a:cubicBezTo>
                  <a:pt x="220047" y="5443"/>
                  <a:pt x="440094" y="0"/>
                  <a:pt x="746449" y="38877"/>
                </a:cubicBezTo>
                <a:cubicBezTo>
                  <a:pt x="1052804" y="77754"/>
                  <a:pt x="1457131" y="166396"/>
                  <a:pt x="1838131" y="244151"/>
                </a:cubicBezTo>
                <a:cubicBezTo>
                  <a:pt x="2219131" y="321906"/>
                  <a:pt x="3032449" y="505408"/>
                  <a:pt x="3032449" y="505408"/>
                </a:cubicBezTo>
                <a:cubicBezTo>
                  <a:pt x="3565849" y="622041"/>
                  <a:pt x="4627984" y="883298"/>
                  <a:pt x="5038531" y="943947"/>
                </a:cubicBezTo>
              </a:path>
            </a:pathLst>
          </a:custGeom>
          <a:ln w="254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Straight Connector 28"/>
          <p:cNvCxnSpPr/>
          <p:nvPr/>
        </p:nvCxnSpPr>
        <p:spPr>
          <a:xfrm rot="10800000">
            <a:off x="2391970" y="5463534"/>
            <a:ext cx="5133976" cy="918303"/>
          </a:xfrm>
          <a:prstGeom prst="line">
            <a:avLst/>
          </a:prstGeom>
          <a:ln w="254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Aircraft Airfoils</a:t>
            </a:r>
            <a:endParaRPr lang="en-US" dirty="0"/>
          </a:p>
        </p:txBody>
      </p:sp>
      <p:pic>
        <p:nvPicPr>
          <p:cNvPr id="1028" name="Picture 4"/>
          <p:cNvPicPr>
            <a:picLocks noChangeAspect="1" noChangeArrowheads="1"/>
          </p:cNvPicPr>
          <p:nvPr/>
        </p:nvPicPr>
        <p:blipFill>
          <a:blip r:embed="rId4" cstate="print"/>
          <a:srcRect t="37573" r="29798"/>
          <a:stretch>
            <a:fillRect/>
          </a:stretch>
        </p:blipFill>
        <p:spPr bwMode="auto">
          <a:xfrm>
            <a:off x="5620062" y="0"/>
            <a:ext cx="3523938" cy="1849255"/>
          </a:xfrm>
          <a:prstGeom prst="rect">
            <a:avLst/>
          </a:prstGeom>
          <a:noFill/>
          <a:ln w="9525">
            <a:noFill/>
            <a:miter lim="800000"/>
            <a:headEnd/>
            <a:tailEnd/>
          </a:ln>
        </p:spPr>
      </p:pic>
      <p:cxnSp>
        <p:nvCxnSpPr>
          <p:cNvPr id="13" name="Straight Arrow Connector 12"/>
          <p:cNvCxnSpPr/>
          <p:nvPr/>
        </p:nvCxnSpPr>
        <p:spPr>
          <a:xfrm rot="10800000" flipV="1">
            <a:off x="3474781" y="4507833"/>
            <a:ext cx="824458" cy="562130"/>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46747" y="1723870"/>
            <a:ext cx="3627619" cy="584775"/>
          </a:xfrm>
          <a:prstGeom prst="rect">
            <a:avLst/>
          </a:prstGeom>
          <a:noFill/>
        </p:spPr>
        <p:txBody>
          <a:bodyPr wrap="square" rtlCol="0">
            <a:spAutoFit/>
          </a:bodyPr>
          <a:lstStyle/>
          <a:p>
            <a:r>
              <a:rPr lang="en-US" sz="3200" dirty="0" smtClean="0">
                <a:solidFill>
                  <a:srgbClr val="00386B"/>
                </a:solidFill>
              </a:rPr>
              <a:t>Camber</a:t>
            </a:r>
            <a:endParaRPr lang="en-US" sz="3200" dirty="0">
              <a:solidFill>
                <a:srgbClr val="00386B"/>
              </a:solidFill>
            </a:endParaRPr>
          </a:p>
        </p:txBody>
      </p:sp>
      <p:sp>
        <p:nvSpPr>
          <p:cNvPr id="36" name="TextBox 35"/>
          <p:cNvSpPr txBox="1"/>
          <p:nvPr/>
        </p:nvSpPr>
        <p:spPr>
          <a:xfrm>
            <a:off x="876926" y="1026826"/>
            <a:ext cx="4414603" cy="584775"/>
          </a:xfrm>
          <a:prstGeom prst="rect">
            <a:avLst/>
          </a:prstGeom>
          <a:noFill/>
        </p:spPr>
        <p:txBody>
          <a:bodyPr wrap="square" rtlCol="0">
            <a:spAutoFit/>
          </a:bodyPr>
          <a:lstStyle/>
          <a:p>
            <a:r>
              <a:rPr lang="en-US" sz="3200" dirty="0" smtClean="0"/>
              <a:t>Wing components</a:t>
            </a:r>
            <a:endParaRPr lang="en-US" sz="3200" dirty="0"/>
          </a:p>
        </p:txBody>
      </p:sp>
      <p:sp>
        <p:nvSpPr>
          <p:cNvPr id="38" name="TextBox 37"/>
          <p:cNvSpPr txBox="1"/>
          <p:nvPr/>
        </p:nvSpPr>
        <p:spPr>
          <a:xfrm>
            <a:off x="1444714" y="2152159"/>
            <a:ext cx="6131743" cy="2246769"/>
          </a:xfrm>
          <a:prstGeom prst="rect">
            <a:avLst/>
          </a:prstGeom>
          <a:noFill/>
        </p:spPr>
        <p:txBody>
          <a:bodyPr wrap="square" rtlCol="0">
            <a:spAutoFit/>
          </a:bodyPr>
          <a:lstStyle/>
          <a:p>
            <a:r>
              <a:rPr lang="en-US" sz="2800" dirty="0" smtClean="0"/>
              <a:t>Curve of the upper and lower surfaces of the airfoil</a:t>
            </a:r>
          </a:p>
          <a:p>
            <a:endParaRPr lang="en-US" sz="2800" dirty="0" smtClean="0"/>
          </a:p>
          <a:p>
            <a:r>
              <a:rPr lang="en-US" sz="2800" dirty="0" smtClean="0"/>
              <a:t>Determines the air flow velocity on the upper and lower wing surface</a:t>
            </a:r>
          </a:p>
        </p:txBody>
      </p:sp>
      <p:cxnSp>
        <p:nvCxnSpPr>
          <p:cNvPr id="10" name="Straight Arrow Connector 9"/>
          <p:cNvCxnSpPr/>
          <p:nvPr/>
        </p:nvCxnSpPr>
        <p:spPr>
          <a:xfrm rot="16200000" flipV="1">
            <a:off x="3001569" y="6065637"/>
            <a:ext cx="799477" cy="619594"/>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73733" y="4334988"/>
            <a:ext cx="2385550" cy="461665"/>
          </a:xfrm>
          <a:prstGeom prst="rect">
            <a:avLst/>
          </a:prstGeom>
          <a:noFill/>
        </p:spPr>
        <p:txBody>
          <a:bodyPr wrap="square" rtlCol="0">
            <a:spAutoFit/>
          </a:bodyPr>
          <a:lstStyle/>
          <a:p>
            <a:r>
              <a:rPr lang="en-US" sz="2400" dirty="0" smtClean="0"/>
              <a:t>Upper Camber</a:t>
            </a:r>
            <a:endParaRPr lang="en-US" sz="2400" dirty="0"/>
          </a:p>
        </p:txBody>
      </p:sp>
      <p:sp>
        <p:nvSpPr>
          <p:cNvPr id="15" name="TextBox 14"/>
          <p:cNvSpPr txBox="1"/>
          <p:nvPr/>
        </p:nvSpPr>
        <p:spPr>
          <a:xfrm>
            <a:off x="3666307" y="6412101"/>
            <a:ext cx="2577592" cy="461665"/>
          </a:xfrm>
          <a:prstGeom prst="rect">
            <a:avLst/>
          </a:prstGeom>
          <a:noFill/>
        </p:spPr>
        <p:txBody>
          <a:bodyPr wrap="square" rtlCol="0">
            <a:spAutoFit/>
          </a:bodyPr>
          <a:lstStyle/>
          <a:p>
            <a:r>
              <a:rPr lang="en-US" sz="2400" dirty="0" smtClean="0"/>
              <a:t>Lower Camber</a:t>
            </a:r>
            <a:endParaRPr lang="en-US" sz="2400" dirty="0"/>
          </a:p>
        </p:txBody>
      </p:sp>
      <p:cxnSp>
        <p:nvCxnSpPr>
          <p:cNvPr id="34" name="Straight Arrow Connector 33"/>
          <p:cNvCxnSpPr/>
          <p:nvPr/>
        </p:nvCxnSpPr>
        <p:spPr>
          <a:xfrm rot="10800000" flipV="1">
            <a:off x="4496218" y="5205594"/>
            <a:ext cx="824458" cy="562130"/>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319234" y="4972580"/>
            <a:ext cx="3040249" cy="461665"/>
          </a:xfrm>
          <a:prstGeom prst="rect">
            <a:avLst/>
          </a:prstGeom>
          <a:noFill/>
        </p:spPr>
        <p:txBody>
          <a:bodyPr wrap="square" rtlCol="0">
            <a:spAutoFit/>
          </a:bodyPr>
          <a:lstStyle/>
          <a:p>
            <a:r>
              <a:rPr lang="en-US" sz="2400" dirty="0" smtClean="0"/>
              <a:t>Mean Camber Line</a:t>
            </a:r>
            <a:endParaRPr lang="en-US" sz="2400" dirty="0"/>
          </a:p>
        </p:txBody>
      </p:sp>
      <p:cxnSp>
        <p:nvCxnSpPr>
          <p:cNvPr id="37" name="Straight Arrow Connector 36"/>
          <p:cNvCxnSpPr>
            <a:stCxn id="39" idx="1"/>
          </p:cNvCxnSpPr>
          <p:nvPr/>
        </p:nvCxnSpPr>
        <p:spPr>
          <a:xfrm rot="10800000">
            <a:off x="5390007" y="5832052"/>
            <a:ext cx="877843" cy="786367"/>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267849" y="6387585"/>
            <a:ext cx="2156950" cy="461665"/>
          </a:xfrm>
          <a:prstGeom prst="rect">
            <a:avLst/>
          </a:prstGeom>
          <a:noFill/>
        </p:spPr>
        <p:txBody>
          <a:bodyPr wrap="square" rtlCol="0">
            <a:spAutoFit/>
          </a:bodyPr>
          <a:lstStyle/>
          <a:p>
            <a:r>
              <a:rPr lang="en-US" sz="2400" dirty="0" smtClean="0"/>
              <a:t>Chord Line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 grpId="0"/>
      <p:bldP spid="15" grpId="0"/>
      <p:bldP spid="35"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5"/>
          <p:cNvPicPr>
            <a:picLocks noChangeAspect="1" noChangeArrowheads="1"/>
          </p:cNvPicPr>
          <p:nvPr/>
        </p:nvPicPr>
        <p:blipFill>
          <a:blip r:embed="rId3" cstate="print"/>
          <a:srcRect/>
          <a:stretch>
            <a:fillRect/>
          </a:stretch>
        </p:blipFill>
        <p:spPr bwMode="auto">
          <a:xfrm>
            <a:off x="1066732" y="4446370"/>
            <a:ext cx="5286375" cy="1447801"/>
          </a:xfrm>
          <a:prstGeom prst="rect">
            <a:avLst/>
          </a:prstGeom>
          <a:noFill/>
          <a:ln w="9525">
            <a:noFill/>
            <a:miter lim="800000"/>
            <a:headEnd/>
            <a:tailEnd/>
          </a:ln>
        </p:spPr>
      </p:pic>
      <p:cxnSp>
        <p:nvCxnSpPr>
          <p:cNvPr id="29" name="Straight Connector 28"/>
          <p:cNvCxnSpPr/>
          <p:nvPr/>
        </p:nvCxnSpPr>
        <p:spPr>
          <a:xfrm rot="10800000">
            <a:off x="1164713" y="4901073"/>
            <a:ext cx="5133976" cy="918303"/>
          </a:xfrm>
          <a:prstGeom prst="line">
            <a:avLst/>
          </a:prstGeom>
          <a:ln w="254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Aircraft Airfoils</a:t>
            </a:r>
            <a:endParaRPr lang="en-US" dirty="0"/>
          </a:p>
        </p:txBody>
      </p:sp>
      <p:pic>
        <p:nvPicPr>
          <p:cNvPr id="1028" name="Picture 4"/>
          <p:cNvPicPr>
            <a:picLocks noChangeAspect="1" noChangeArrowheads="1"/>
          </p:cNvPicPr>
          <p:nvPr/>
        </p:nvPicPr>
        <p:blipFill>
          <a:blip r:embed="rId4" cstate="print"/>
          <a:srcRect t="37573" r="29798"/>
          <a:stretch>
            <a:fillRect/>
          </a:stretch>
        </p:blipFill>
        <p:spPr bwMode="auto">
          <a:xfrm>
            <a:off x="5620062" y="0"/>
            <a:ext cx="3523938" cy="1849255"/>
          </a:xfrm>
          <a:prstGeom prst="rect">
            <a:avLst/>
          </a:prstGeom>
          <a:noFill/>
          <a:ln w="9525">
            <a:noFill/>
            <a:miter lim="800000"/>
            <a:headEnd/>
            <a:tailEnd/>
          </a:ln>
        </p:spPr>
      </p:pic>
      <p:sp>
        <p:nvSpPr>
          <p:cNvPr id="24" name="TextBox 23"/>
          <p:cNvSpPr txBox="1"/>
          <p:nvPr/>
        </p:nvSpPr>
        <p:spPr>
          <a:xfrm>
            <a:off x="1146747" y="1723870"/>
            <a:ext cx="3627619" cy="584775"/>
          </a:xfrm>
          <a:prstGeom prst="rect">
            <a:avLst/>
          </a:prstGeom>
          <a:noFill/>
        </p:spPr>
        <p:txBody>
          <a:bodyPr wrap="square" rtlCol="0">
            <a:spAutoFit/>
          </a:bodyPr>
          <a:lstStyle/>
          <a:p>
            <a:r>
              <a:rPr lang="en-US" sz="3200" dirty="0" smtClean="0">
                <a:solidFill>
                  <a:srgbClr val="00386B"/>
                </a:solidFill>
              </a:rPr>
              <a:t>High Lift Devices</a:t>
            </a:r>
            <a:endParaRPr lang="en-US" sz="3200" dirty="0">
              <a:solidFill>
                <a:srgbClr val="00386B"/>
              </a:solidFill>
            </a:endParaRPr>
          </a:p>
        </p:txBody>
      </p:sp>
      <p:sp>
        <p:nvSpPr>
          <p:cNvPr id="36" name="TextBox 35"/>
          <p:cNvSpPr txBox="1"/>
          <p:nvPr/>
        </p:nvSpPr>
        <p:spPr>
          <a:xfrm>
            <a:off x="876926" y="1026826"/>
            <a:ext cx="4414603" cy="584775"/>
          </a:xfrm>
          <a:prstGeom prst="rect">
            <a:avLst/>
          </a:prstGeom>
          <a:noFill/>
        </p:spPr>
        <p:txBody>
          <a:bodyPr wrap="square" rtlCol="0">
            <a:spAutoFit/>
          </a:bodyPr>
          <a:lstStyle/>
          <a:p>
            <a:r>
              <a:rPr lang="en-US" sz="3200" dirty="0" smtClean="0"/>
              <a:t>Wing components</a:t>
            </a:r>
            <a:endParaRPr lang="en-US" sz="3200" dirty="0"/>
          </a:p>
        </p:txBody>
      </p:sp>
      <p:sp>
        <p:nvSpPr>
          <p:cNvPr id="38" name="TextBox 37"/>
          <p:cNvSpPr txBox="1"/>
          <p:nvPr/>
        </p:nvSpPr>
        <p:spPr>
          <a:xfrm>
            <a:off x="1444714" y="2380759"/>
            <a:ext cx="7350943" cy="1815882"/>
          </a:xfrm>
          <a:prstGeom prst="rect">
            <a:avLst/>
          </a:prstGeom>
          <a:noFill/>
        </p:spPr>
        <p:txBody>
          <a:bodyPr wrap="square" rtlCol="0">
            <a:spAutoFit/>
          </a:bodyPr>
          <a:lstStyle/>
          <a:p>
            <a:r>
              <a:rPr lang="en-US" sz="2800" dirty="0" smtClean="0"/>
              <a:t>Flaps increase camber equally on both wings</a:t>
            </a:r>
          </a:p>
          <a:p>
            <a:endParaRPr lang="en-US" sz="2800" dirty="0" smtClean="0"/>
          </a:p>
          <a:p>
            <a:r>
              <a:rPr lang="en-US" sz="2800" dirty="0" smtClean="0"/>
              <a:t>Increase lift and drag at slow speeds for</a:t>
            </a:r>
          </a:p>
          <a:p>
            <a:r>
              <a:rPr lang="en-US" sz="2800" dirty="0" smtClean="0"/>
              <a:t>takeoff and landing </a:t>
            </a:r>
          </a:p>
        </p:txBody>
      </p:sp>
      <p:sp>
        <p:nvSpPr>
          <p:cNvPr id="14" name="TextBox 13"/>
          <p:cNvSpPr txBox="1"/>
          <p:nvPr/>
        </p:nvSpPr>
        <p:spPr>
          <a:xfrm>
            <a:off x="6470479" y="6131429"/>
            <a:ext cx="2193229" cy="461665"/>
          </a:xfrm>
          <a:prstGeom prst="rect">
            <a:avLst/>
          </a:prstGeom>
          <a:noFill/>
        </p:spPr>
        <p:txBody>
          <a:bodyPr wrap="square" rtlCol="0">
            <a:spAutoFit/>
          </a:bodyPr>
          <a:lstStyle/>
          <a:p>
            <a:r>
              <a:rPr lang="en-US" sz="2400" dirty="0" smtClean="0"/>
              <a:t>Flap Extended</a:t>
            </a:r>
            <a:endParaRPr lang="en-US" sz="2400" dirty="0"/>
          </a:p>
        </p:txBody>
      </p:sp>
      <p:sp>
        <p:nvSpPr>
          <p:cNvPr id="19" name="Rectangle 18"/>
          <p:cNvSpPr/>
          <p:nvPr/>
        </p:nvSpPr>
        <p:spPr>
          <a:xfrm rot="765091">
            <a:off x="5113934" y="5470375"/>
            <a:ext cx="1392544" cy="686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3622008">
            <a:off x="4778873" y="5506907"/>
            <a:ext cx="927000" cy="818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8892479">
            <a:off x="5136213" y="5406316"/>
            <a:ext cx="385203" cy="1143035"/>
          </a:xfrm>
          <a:prstGeom prst="triangle">
            <a:avLst/>
          </a:prstGeom>
          <a:solidFill>
            <a:srgbClr val="7D93FF"/>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rot="10800000">
            <a:off x="5518320" y="6172121"/>
            <a:ext cx="891719" cy="173261"/>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Isosceles Triangle 20"/>
          <p:cNvSpPr/>
          <p:nvPr/>
        </p:nvSpPr>
        <p:spPr>
          <a:xfrm rot="6210591">
            <a:off x="5500891" y="5134852"/>
            <a:ext cx="385203" cy="1143035"/>
          </a:xfrm>
          <a:prstGeom prst="triangl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183292" y="4881470"/>
            <a:ext cx="5038531" cy="943947"/>
          </a:xfrm>
          <a:custGeom>
            <a:avLst/>
            <a:gdLst>
              <a:gd name="connsiteX0" fmla="*/ 0 w 5038531"/>
              <a:gd name="connsiteY0" fmla="*/ 10886 h 943947"/>
              <a:gd name="connsiteX1" fmla="*/ 746449 w 5038531"/>
              <a:gd name="connsiteY1" fmla="*/ 38877 h 943947"/>
              <a:gd name="connsiteX2" fmla="*/ 1838131 w 5038531"/>
              <a:gd name="connsiteY2" fmla="*/ 244151 h 943947"/>
              <a:gd name="connsiteX3" fmla="*/ 3032449 w 5038531"/>
              <a:gd name="connsiteY3" fmla="*/ 505408 h 943947"/>
              <a:gd name="connsiteX4" fmla="*/ 5038531 w 5038531"/>
              <a:gd name="connsiteY4" fmla="*/ 943947 h 94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8531" h="943947">
                <a:moveTo>
                  <a:pt x="0" y="10886"/>
                </a:moveTo>
                <a:cubicBezTo>
                  <a:pt x="220047" y="5443"/>
                  <a:pt x="440094" y="0"/>
                  <a:pt x="746449" y="38877"/>
                </a:cubicBezTo>
                <a:cubicBezTo>
                  <a:pt x="1052804" y="77754"/>
                  <a:pt x="1457131" y="166396"/>
                  <a:pt x="1838131" y="244151"/>
                </a:cubicBezTo>
                <a:cubicBezTo>
                  <a:pt x="2219131" y="321906"/>
                  <a:pt x="3032449" y="505408"/>
                  <a:pt x="3032449" y="505408"/>
                </a:cubicBezTo>
                <a:cubicBezTo>
                  <a:pt x="3565849" y="622041"/>
                  <a:pt x="4627984" y="883298"/>
                  <a:pt x="5038531" y="943947"/>
                </a:cubicBezTo>
              </a:path>
            </a:pathLst>
          </a:custGeom>
          <a:ln w="254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1158010" y="4890006"/>
            <a:ext cx="4481513" cy="1581943"/>
          </a:xfrm>
          <a:custGeom>
            <a:avLst/>
            <a:gdLst>
              <a:gd name="connsiteX0" fmla="*/ 0 w 4481513"/>
              <a:gd name="connsiteY0" fmla="*/ 19843 h 1581943"/>
              <a:gd name="connsiteX1" fmla="*/ 395288 w 4481513"/>
              <a:gd name="connsiteY1" fmla="*/ 5556 h 1581943"/>
              <a:gd name="connsiteX2" fmla="*/ 904875 w 4481513"/>
              <a:gd name="connsiteY2" fmla="*/ 53181 h 1581943"/>
              <a:gd name="connsiteX3" fmla="*/ 1528763 w 4481513"/>
              <a:gd name="connsiteY3" fmla="*/ 167481 h 1581943"/>
              <a:gd name="connsiteX4" fmla="*/ 2614613 w 4481513"/>
              <a:gd name="connsiteY4" fmla="*/ 405606 h 1581943"/>
              <a:gd name="connsiteX5" fmla="*/ 3490913 w 4481513"/>
              <a:gd name="connsiteY5" fmla="*/ 600868 h 1581943"/>
              <a:gd name="connsiteX6" fmla="*/ 3952875 w 4481513"/>
              <a:gd name="connsiteY6" fmla="*/ 734218 h 1581943"/>
              <a:gd name="connsiteX7" fmla="*/ 4186238 w 4481513"/>
              <a:gd name="connsiteY7" fmla="*/ 1100931 h 1581943"/>
              <a:gd name="connsiteX8" fmla="*/ 4481513 w 4481513"/>
              <a:gd name="connsiteY8" fmla="*/ 1581943 h 158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1513" h="1581943">
                <a:moveTo>
                  <a:pt x="0" y="19843"/>
                </a:moveTo>
                <a:cubicBezTo>
                  <a:pt x="122238" y="9921"/>
                  <a:pt x="244476" y="0"/>
                  <a:pt x="395288" y="5556"/>
                </a:cubicBezTo>
                <a:cubicBezTo>
                  <a:pt x="546100" y="11112"/>
                  <a:pt x="715963" y="26194"/>
                  <a:pt x="904875" y="53181"/>
                </a:cubicBezTo>
                <a:cubicBezTo>
                  <a:pt x="1093787" y="80168"/>
                  <a:pt x="1243807" y="108743"/>
                  <a:pt x="1528763" y="167481"/>
                </a:cubicBezTo>
                <a:cubicBezTo>
                  <a:pt x="1813719" y="226219"/>
                  <a:pt x="2614613" y="405606"/>
                  <a:pt x="2614613" y="405606"/>
                </a:cubicBezTo>
                <a:lnTo>
                  <a:pt x="3490913" y="600868"/>
                </a:lnTo>
                <a:cubicBezTo>
                  <a:pt x="3713957" y="655637"/>
                  <a:pt x="3836988" y="650874"/>
                  <a:pt x="3952875" y="734218"/>
                </a:cubicBezTo>
                <a:cubicBezTo>
                  <a:pt x="4068762" y="817562"/>
                  <a:pt x="4098132" y="959644"/>
                  <a:pt x="4186238" y="1100931"/>
                </a:cubicBezTo>
                <a:cubicBezTo>
                  <a:pt x="4274344" y="1242219"/>
                  <a:pt x="4438651" y="1514474"/>
                  <a:pt x="4481513" y="1581943"/>
                </a:cubicBezTo>
              </a:path>
            </a:pathLst>
          </a:custGeom>
          <a:ln>
            <a:solidFill>
              <a:srgbClr val="FF000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p:cNvCxnSpPr>
            <a:stCxn id="18" idx="0"/>
          </p:cNvCxnSpPr>
          <p:nvPr/>
        </p:nvCxnSpPr>
        <p:spPr>
          <a:xfrm rot="5400000" flipH="1">
            <a:off x="2620811" y="3454505"/>
            <a:ext cx="1553003" cy="4465196"/>
          </a:xfrm>
          <a:prstGeom prst="line">
            <a:avLst/>
          </a:prstGeom>
          <a:ln w="25400">
            <a:solidFill>
              <a:srgbClr val="FF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968753" y="5044498"/>
            <a:ext cx="504825" cy="142875"/>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2203381" y="4826509"/>
            <a:ext cx="250030" cy="45241"/>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2127184" y="5207507"/>
            <a:ext cx="254790" cy="50006"/>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861206" y="4344192"/>
            <a:ext cx="2890576" cy="461665"/>
          </a:xfrm>
          <a:prstGeom prst="rect">
            <a:avLst/>
          </a:prstGeom>
          <a:noFill/>
        </p:spPr>
        <p:txBody>
          <a:bodyPr wrap="square" rtlCol="0">
            <a:spAutoFit/>
          </a:bodyPr>
          <a:lstStyle/>
          <a:p>
            <a:r>
              <a:rPr lang="en-US" sz="2400" dirty="0" smtClean="0"/>
              <a:t>Increased Camber</a:t>
            </a:r>
            <a:endParaRPr lang="en-US" sz="2400" dirty="0"/>
          </a:p>
        </p:txBody>
      </p:sp>
      <p:cxnSp>
        <p:nvCxnSpPr>
          <p:cNvPr id="43" name="Straight Arrow Connector 42"/>
          <p:cNvCxnSpPr/>
          <p:nvPr/>
        </p:nvCxnSpPr>
        <p:spPr>
          <a:xfrm rot="5400000" flipH="1" flipV="1">
            <a:off x="3659913" y="5998728"/>
            <a:ext cx="408997" cy="136528"/>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0800000" flipV="1">
            <a:off x="5809676" y="5329382"/>
            <a:ext cx="600360" cy="286326"/>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456624" y="5120047"/>
            <a:ext cx="2193229" cy="461665"/>
          </a:xfrm>
          <a:prstGeom prst="rect">
            <a:avLst/>
          </a:prstGeom>
          <a:noFill/>
        </p:spPr>
        <p:txBody>
          <a:bodyPr wrap="square" rtlCol="0">
            <a:spAutoFit/>
          </a:bodyPr>
          <a:lstStyle/>
          <a:p>
            <a:r>
              <a:rPr lang="en-US" sz="2400" dirty="0" smtClean="0"/>
              <a:t>Flap Retracted</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8">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26" grpId="0" animBg="1"/>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3101717" y="4357140"/>
            <a:ext cx="5286375" cy="144780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Aircraft Airfoils</a:t>
            </a:r>
            <a:endParaRPr lang="en-US" dirty="0"/>
          </a:p>
        </p:txBody>
      </p:sp>
      <p:pic>
        <p:nvPicPr>
          <p:cNvPr id="1028" name="Picture 4"/>
          <p:cNvPicPr>
            <a:picLocks noChangeAspect="1" noChangeArrowheads="1"/>
          </p:cNvPicPr>
          <p:nvPr/>
        </p:nvPicPr>
        <p:blipFill>
          <a:blip r:embed="rId4" cstate="print"/>
          <a:srcRect t="37573" r="29798"/>
          <a:stretch>
            <a:fillRect/>
          </a:stretch>
        </p:blipFill>
        <p:spPr bwMode="auto">
          <a:xfrm>
            <a:off x="5620062" y="0"/>
            <a:ext cx="3523938" cy="1849255"/>
          </a:xfrm>
          <a:prstGeom prst="rect">
            <a:avLst/>
          </a:prstGeom>
          <a:noFill/>
          <a:ln w="9525">
            <a:noFill/>
            <a:miter lim="800000"/>
            <a:headEnd/>
            <a:tailEnd/>
          </a:ln>
        </p:spPr>
      </p:pic>
      <p:sp>
        <p:nvSpPr>
          <p:cNvPr id="24" name="TextBox 23"/>
          <p:cNvSpPr txBox="1"/>
          <p:nvPr/>
        </p:nvSpPr>
        <p:spPr>
          <a:xfrm>
            <a:off x="1146747" y="1723870"/>
            <a:ext cx="3627619" cy="584775"/>
          </a:xfrm>
          <a:prstGeom prst="rect">
            <a:avLst/>
          </a:prstGeom>
          <a:noFill/>
        </p:spPr>
        <p:txBody>
          <a:bodyPr wrap="square" rtlCol="0">
            <a:spAutoFit/>
          </a:bodyPr>
          <a:lstStyle/>
          <a:p>
            <a:r>
              <a:rPr lang="en-US" sz="3200" dirty="0" smtClean="0">
                <a:solidFill>
                  <a:srgbClr val="00386B"/>
                </a:solidFill>
              </a:rPr>
              <a:t>Angle of Attack</a:t>
            </a:r>
            <a:endParaRPr lang="en-US" sz="3200" dirty="0">
              <a:solidFill>
                <a:srgbClr val="00386B"/>
              </a:solidFill>
            </a:endParaRPr>
          </a:p>
        </p:txBody>
      </p:sp>
      <p:sp>
        <p:nvSpPr>
          <p:cNvPr id="36" name="TextBox 35"/>
          <p:cNvSpPr txBox="1"/>
          <p:nvPr/>
        </p:nvSpPr>
        <p:spPr>
          <a:xfrm>
            <a:off x="876926" y="1026826"/>
            <a:ext cx="4414603" cy="584775"/>
          </a:xfrm>
          <a:prstGeom prst="rect">
            <a:avLst/>
          </a:prstGeom>
          <a:noFill/>
        </p:spPr>
        <p:txBody>
          <a:bodyPr wrap="square" rtlCol="0">
            <a:spAutoFit/>
          </a:bodyPr>
          <a:lstStyle/>
          <a:p>
            <a:r>
              <a:rPr lang="en-US" sz="3200" dirty="0" smtClean="0"/>
              <a:t>Wing components</a:t>
            </a:r>
            <a:endParaRPr lang="en-US" sz="3200" dirty="0"/>
          </a:p>
        </p:txBody>
      </p:sp>
      <p:sp>
        <p:nvSpPr>
          <p:cNvPr id="38" name="TextBox 37"/>
          <p:cNvSpPr txBox="1"/>
          <p:nvPr/>
        </p:nvSpPr>
        <p:spPr>
          <a:xfrm>
            <a:off x="1454045" y="2413416"/>
            <a:ext cx="5958591" cy="954107"/>
          </a:xfrm>
          <a:prstGeom prst="rect">
            <a:avLst/>
          </a:prstGeom>
          <a:noFill/>
        </p:spPr>
        <p:txBody>
          <a:bodyPr wrap="square" rtlCol="0">
            <a:spAutoFit/>
          </a:bodyPr>
          <a:lstStyle/>
          <a:p>
            <a:r>
              <a:rPr lang="en-US" sz="2800" dirty="0" smtClean="0"/>
              <a:t>Angle between the chord line and direction of the relative wind</a:t>
            </a:r>
            <a:endParaRPr lang="en-US" sz="2800" dirty="0"/>
          </a:p>
        </p:txBody>
      </p:sp>
      <p:cxnSp>
        <p:nvCxnSpPr>
          <p:cNvPr id="11" name="Straight Connector 10"/>
          <p:cNvCxnSpPr/>
          <p:nvPr/>
        </p:nvCxnSpPr>
        <p:spPr>
          <a:xfrm rot="10800000">
            <a:off x="3185410" y="4811843"/>
            <a:ext cx="5133976" cy="918303"/>
          </a:xfrm>
          <a:prstGeom prst="line">
            <a:avLst/>
          </a:prstGeom>
          <a:ln w="254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Isosceles Triangle 9"/>
          <p:cNvSpPr/>
          <p:nvPr/>
        </p:nvSpPr>
        <p:spPr>
          <a:xfrm>
            <a:off x="2800507" y="4744386"/>
            <a:ext cx="5638800" cy="1015740"/>
          </a:xfrm>
          <a:prstGeom prst="triangle">
            <a:avLst>
              <a:gd name="adj" fmla="val 399"/>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endCxn id="10" idx="2"/>
          </p:cNvCxnSpPr>
          <p:nvPr/>
        </p:nvCxnSpPr>
        <p:spPr>
          <a:xfrm rot="10800000" flipV="1">
            <a:off x="2800507" y="5741232"/>
            <a:ext cx="5489054" cy="188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0" idx="0"/>
          </p:cNvCxnSpPr>
          <p:nvPr/>
        </p:nvCxnSpPr>
        <p:spPr>
          <a:xfrm rot="10800000">
            <a:off x="2823006" y="4744386"/>
            <a:ext cx="5429080" cy="9818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843790" y="4414604"/>
            <a:ext cx="974361"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831298" y="4896787"/>
            <a:ext cx="974361"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856282" y="5304019"/>
            <a:ext cx="974361"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881266" y="5763718"/>
            <a:ext cx="974361"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09666" y="4736891"/>
            <a:ext cx="1596452" cy="830997"/>
          </a:xfrm>
          <a:prstGeom prst="rect">
            <a:avLst/>
          </a:prstGeom>
          <a:noFill/>
        </p:spPr>
        <p:txBody>
          <a:bodyPr wrap="square" rtlCol="0">
            <a:spAutoFit/>
          </a:bodyPr>
          <a:lstStyle/>
          <a:p>
            <a:r>
              <a:rPr lang="en-US" sz="2400" dirty="0" smtClean="0"/>
              <a:t>Relative Wind</a:t>
            </a:r>
            <a:endParaRPr lang="en-US" sz="2400" dirty="0"/>
          </a:p>
        </p:txBody>
      </p:sp>
      <p:sp>
        <p:nvSpPr>
          <p:cNvPr id="18" name="Arc 17"/>
          <p:cNvSpPr/>
          <p:nvPr/>
        </p:nvSpPr>
        <p:spPr>
          <a:xfrm rot="16200000">
            <a:off x="5865095" y="5588002"/>
            <a:ext cx="761997" cy="346360"/>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5575812" y="5803691"/>
            <a:ext cx="1425351" cy="830997"/>
          </a:xfrm>
          <a:prstGeom prst="rect">
            <a:avLst/>
          </a:prstGeom>
          <a:noFill/>
        </p:spPr>
        <p:txBody>
          <a:bodyPr wrap="square" rtlCol="0">
            <a:spAutoFit/>
          </a:bodyPr>
          <a:lstStyle/>
          <a:p>
            <a:r>
              <a:rPr lang="en-US" sz="2400" dirty="0" smtClean="0"/>
              <a:t>Angle of</a:t>
            </a:r>
          </a:p>
          <a:p>
            <a:r>
              <a:rPr lang="en-US" sz="2400" dirty="0" smtClean="0"/>
              <a:t>Attack</a:t>
            </a:r>
            <a:endParaRPr lang="en-US" sz="24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irfoils&amp;quot;&quot;/&gt;&lt;property id=&quot;20307&quot; value=&quot;256&quot;/&gt;&lt;/object&gt;&lt;object type=&quot;3&quot; unique_id=&quot;10005&quot;&gt;&lt;property id=&quot;20148&quot; value=&quot;5&quot;/&gt;&lt;property id=&quot;20300&quot; value=&quot;Slide 2 - &amp;quot;Airfoil&amp;quot;&quot;/&gt;&lt;property id=&quot;20307&quot; value=&quot;258&quot;/&gt;&lt;/object&gt;&lt;object type=&quot;3&quot; unique_id=&quot;10006&quot;&gt;&lt;property id=&quot;20148&quot; value=&quot;5&quot;/&gt;&lt;property id=&quot;20300&quot; value=&quot;Slide 3 - &amp;quot;Airfoil Lift&amp;quot;&quot;/&gt;&lt;property id=&quot;20307&quot; value=&quot;260&quot;/&gt;&lt;/object&gt;&lt;object type=&quot;3&quot; unique_id=&quot;10007&quot;&gt;&lt;property id=&quot;20148&quot; value=&quot;5&quot;/&gt;&lt;property id=&quot;20300&quot; value=&quot;Slide 4 - &amp;quot;Aircraft Airfoils&amp;quot;&quot;/&gt;&lt;property id=&quot;20307&quot; value=&quot;261&quot;/&gt;&lt;/object&gt;&lt;object type=&quot;3&quot; unique_id=&quot;10008&quot;&gt;&lt;property id=&quot;20148&quot; value=&quot;5&quot;/&gt;&lt;property id=&quot;20300&quot; value=&quot;Slide 5 - &amp;quot;Aircraft Airfoils&amp;quot;&quot;/&gt;&lt;property id=&quot;20307&quot; value=&quot;264&quot;/&gt;&lt;/object&gt;&lt;object type=&quot;3&quot; unique_id=&quot;10009&quot;&gt;&lt;property id=&quot;20148&quot; value=&quot;5&quot;/&gt;&lt;property id=&quot;20300&quot; value=&quot;Slide 6 - &amp;quot;Aircraft Airfoils&amp;quot;&quot;/&gt;&lt;property id=&quot;20307&quot; value=&quot;265&quot;/&gt;&lt;/object&gt;&lt;object type=&quot;3&quot; unique_id=&quot;10010&quot;&gt;&lt;property id=&quot;20148&quot; value=&quot;5&quot;/&gt;&lt;property id=&quot;20300&quot; value=&quot;Slide 7 - &amp;quot;Aircraft Airfoils&amp;quot;&quot;/&gt;&lt;property id=&quot;20307&quot; value=&quot;266&quot;/&gt;&lt;/object&gt;&lt;object type=&quot;3&quot; unique_id=&quot;10011&quot;&gt;&lt;property id=&quot;20148&quot; value=&quot;5&quot;/&gt;&lt;property id=&quot;20300&quot; value=&quot;Slide 8 - &amp;quot;Aircraft Airfoils&amp;quot;&quot;/&gt;&lt;property id=&quot;20307&quot; value=&quot;278&quot;/&gt;&lt;/object&gt;&lt;object type=&quot;3&quot; unique_id=&quot;10012&quot;&gt;&lt;property id=&quot;20148&quot; value=&quot;5&quot;/&gt;&lt;property id=&quot;20300&quot; value=&quot;Slide 9 - &amp;quot;Aircraft Airfoils&amp;quot;&quot;/&gt;&lt;property id=&quot;20307&quot; value=&quot;267&quot;/&gt;&lt;/object&gt;&lt;object type=&quot;3&quot; unique_id=&quot;10013&quot;&gt;&lt;property id=&quot;20148&quot; value=&quot;5&quot;/&gt;&lt;property id=&quot;20300&quot; value=&quot;Slide 10 - &amp;quot;Aircraft Airfoils&amp;quot;&quot;/&gt;&lt;property id=&quot;20307&quot; value=&quot;280&quot;/&gt;&lt;/object&gt;&lt;object type=&quot;3&quot; unique_id=&quot;10014&quot;&gt;&lt;property id=&quot;20148&quot; value=&quot;5&quot;/&gt;&lt;property id=&quot;20300&quot; value=&quot;Slide 11 - &amp;quot;Aircraft Airfoils&amp;quot;&quot;/&gt;&lt;property id=&quot;20307&quot; value=&quot;263&quot;/&gt;&lt;/object&gt;&lt;object type=&quot;3&quot; unique_id=&quot;10015&quot;&gt;&lt;property id=&quot;20148&quot; value=&quot;5&quot;/&gt;&lt;property id=&quot;20300&quot; value=&quot;Slide 12 - &amp;quot;Airfoil Design Components&amp;quot;&quot;/&gt;&lt;property id=&quot;20307&quot; value=&quot;268&quot;/&gt;&lt;/object&gt;&lt;object type=&quot;3&quot; unique_id=&quot;10016&quot;&gt;&lt;property id=&quot;20148&quot; value=&quot;5&quot;/&gt;&lt;property id=&quot;20300&quot; value=&quot;Slide 13 - &amp;quot;Airfoil Design Components&amp;quot;&quot;/&gt;&lt;property id=&quot;20307&quot; value=&quot;269&quot;/&gt;&lt;/object&gt;&lt;object type=&quot;3&quot; unique_id=&quot;10017&quot;&gt;&lt;property id=&quot;20148&quot; value=&quot;5&quot;/&gt;&lt;property id=&quot;20300&quot; value=&quot;Slide 14 - &amp;quot;Airfoil Design Components&amp;quot;&quot;/&gt;&lt;property id=&quot;20307&quot; value=&quot;270&quot;/&gt;&lt;/object&gt;&lt;object type=&quot;3&quot; unique_id=&quot;10018&quot;&gt;&lt;property id=&quot;20148&quot; value=&quot;5&quot;/&gt;&lt;property id=&quot;20300&quot; value=&quot;Slide 15 - &amp;quot;Airfoil Design Components&amp;quot;&quot;/&gt;&lt;property id=&quot;20307&quot; value=&quot;272&quot;/&gt;&lt;/object&gt;&lt;object type=&quot;3&quot; unique_id=&quot;10019&quot;&gt;&lt;property id=&quot;20148&quot; value=&quot;5&quot;/&gt;&lt;property id=&quot;20300&quot; value=&quot;Slide 16 - &amp;quot;Airfoil Design Components&amp;quot;&quot;/&gt;&lt;property id=&quot;20307&quot; value=&quot;273&quot;/&gt;&lt;/object&gt;&lt;object type=&quot;3&quot; unique_id=&quot;10020&quot;&gt;&lt;property id=&quot;20148&quot; value=&quot;5&quot;/&gt;&lt;property id=&quot;20300&quot; value=&quot;Slide 17 - &amp;quot;Airfoil Design Components&amp;quot;&quot;/&gt;&lt;property id=&quot;20307&quot; value=&quot;274&quot;/&gt;&lt;/object&gt;&lt;object type=&quot;3&quot; unique_id=&quot;10021&quot;&gt;&lt;property id=&quot;20148&quot; value=&quot;5&quot;/&gt;&lt;property id=&quot;20300&quot; value=&quot;Slide 18 - &amp;quot;Airfoil Design Components&amp;quot;&quot;/&gt;&lt;property id=&quot;20307&quot; value=&quot;275&quot;/&gt;&lt;/object&gt;&lt;object type=&quot;3&quot; unique_id=&quot;10022&quot;&gt;&lt;property id=&quot;20148&quot; value=&quot;5&quot;/&gt;&lt;property id=&quot;20300&quot; value=&quot;Slide 19 - &amp;quot;References&amp;quot;&quot;/&gt;&lt;property id=&quot;20307&quot; value=&quot;276&quot;/&gt;&lt;/object&gt;&lt;/object&gt;&lt;/object&gt;&lt;/database&gt;"/>
  <p:tag name="SECTOMILLISECCONVERTED" val="1"/>
</p:tagLst>
</file>

<file path=ppt/theme/theme1.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1724</TotalTime>
  <Words>794</Words>
  <Application>Microsoft Office PowerPoint</Application>
  <PresentationFormat>On-screen Show (4:3)</PresentationFormat>
  <Paragraphs>138</Paragraphs>
  <Slides>19</Slides>
  <Notes>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2" baseType="lpstr">
      <vt:lpstr>CurriculumTemplate</vt:lpstr>
      <vt:lpstr>1_Custom Design</vt:lpstr>
      <vt:lpstr>Equation</vt:lpstr>
      <vt:lpstr>Airfoils</vt:lpstr>
      <vt:lpstr>Airfoil</vt:lpstr>
      <vt:lpstr>Airfoil Lift</vt:lpstr>
      <vt:lpstr>Aircraft Airfoils</vt:lpstr>
      <vt:lpstr>Aircraft Airfoils</vt:lpstr>
      <vt:lpstr>Aircraft Airfoils</vt:lpstr>
      <vt:lpstr>Aircraft Airfoils</vt:lpstr>
      <vt:lpstr>Aircraft Airfoils</vt:lpstr>
      <vt:lpstr>Aircraft Airfoils</vt:lpstr>
      <vt:lpstr>Aircraft Airfoils</vt:lpstr>
      <vt:lpstr>Aircraft Airfoils</vt:lpstr>
      <vt:lpstr>Airfoil Design Components</vt:lpstr>
      <vt:lpstr>Airfoil Design Components</vt:lpstr>
      <vt:lpstr>Airfoil Design Components</vt:lpstr>
      <vt:lpstr>Airfoil Design Components</vt:lpstr>
      <vt:lpstr>Airfoil Design Components</vt:lpstr>
      <vt:lpstr>Airfoil Design Components</vt:lpstr>
      <vt:lpstr>Airfoil Design Components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 Cox</dc:creator>
  <cp:lastModifiedBy>PLTW Curriculum Team</cp:lastModifiedBy>
  <cp:revision>135</cp:revision>
  <dcterms:created xsi:type="dcterms:W3CDTF">2009-12-17T20:27:52Z</dcterms:created>
  <dcterms:modified xsi:type="dcterms:W3CDTF">2012-02-06T01:38:12Z</dcterms:modified>
</cp:coreProperties>
</file>