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94660"/>
  </p:normalViewPr>
  <p:slideViewPr>
    <p:cSldViewPr>
      <p:cViewPr varScale="1">
        <p:scale>
          <a:sx n="112" d="100"/>
          <a:sy n="112" d="100"/>
        </p:scale>
        <p:origin x="-978"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clarify to</a:t>
            </a:r>
            <a:r>
              <a:rPr lang="en-US" baseline="0" dirty="0" smtClean="0"/>
              <a:t> students that there are </a:t>
            </a:r>
            <a:r>
              <a:rPr lang="en-US" dirty="0" smtClean="0"/>
              <a:t>many formats used to document within</a:t>
            </a:r>
            <a:r>
              <a:rPr lang="en-US" baseline="0" dirty="0" smtClean="0"/>
              <a:t> an engineering notebook. T</a:t>
            </a:r>
            <a:r>
              <a:rPr lang="en-US" dirty="0" smtClean="0"/>
              <a:t>he notebook format introduced in IED accumulates best practices and presents a standard for the purpose of consistency in the curriculum. As a student gains experience and as that student becomes a professional, they will evolve their practice and procedures for the engineering notebook to match preference and company policies, which vary widely.</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399627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Place any</a:t>
            </a:r>
            <a:r>
              <a:rPr lang="en-US" baseline="0" dirty="0" smtClean="0"/>
              <a:t> corrections next to the mistake or reference the page where the correction can be found.</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Clearly</a:t>
            </a:r>
            <a:r>
              <a:rPr lang="en-US" baseline="0" dirty="0" smtClean="0"/>
              <a:t> indicate the date of each entry.</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Glue is preferred over tape when inserting anything into the notebook because it is more permanent</a:t>
            </a:r>
            <a:r>
              <a:rPr lang="en-US" baseline="0" dirty="0" smtClean="0"/>
              <a:t> and less susceptible to alteration.</a:t>
            </a:r>
          </a:p>
          <a:p>
            <a:pPr>
              <a:buFont typeface="Arial" pitchFamily="34" charset="0"/>
              <a:buChar char="•"/>
            </a:pPr>
            <a:r>
              <a:rPr lang="en-US" baseline="0" dirty="0" smtClean="0"/>
              <a:t>There should be no loose papers in the engineering notebook.</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 colleague</a:t>
            </a:r>
            <a:r>
              <a:rPr lang="en-US" baseline="0" dirty="0" smtClean="0"/>
              <a:t> or mentor should corroborate the events and facts on each page and sign off as a witness in the appropriate location.</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 the</a:t>
            </a:r>
            <a:r>
              <a:rPr lang="en-US" baseline="0" dirty="0" smtClean="0"/>
              <a:t> sketch</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Name, function, material, etc.</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Include important dimensions.</a:t>
            </a:r>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Describe each sketch in detail</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Write down what you would say to someone who asks, ”What is this a sketch</a:t>
            </a:r>
            <a:r>
              <a:rPr lang="en-US" baseline="0" dirty="0" smtClean="0"/>
              <a:t> of?” What would you write next to the sketch to make sure that someone receiving a fax could understand all aspects of the sketch?</a:t>
            </a: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define all variables and provide enough information</a:t>
            </a:r>
            <a:r>
              <a:rPr lang="en-US" baseline="0" dirty="0" smtClean="0"/>
              <a:t> that another person can follow your calculations and work.</a:t>
            </a: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Note the inventor’s signature and date, as well as the dated</a:t>
            </a:r>
            <a:r>
              <a:rPr lang="en-US" baseline="0" dirty="0" smtClean="0"/>
              <a:t> signature of witnesses.</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a:t>
            </a:r>
            <a:r>
              <a:rPr lang="en-US" baseline="0" dirty="0" smtClean="0"/>
              <a:t> addition to individual inventors that may eventually want to claim intellectual property rights for a new idea or product, research and development firms as well as companies that perform their own research and development require their engineers to keep engineering notebooks. Engineering notebooks provide evidence when seeking a patent and facilitate the continuity of a project when personnel changes occur.</a:t>
            </a:r>
          </a:p>
          <a:p>
            <a:pPr>
              <a:buFont typeface="Arial" pitchFamily="34" charset="0"/>
              <a:buNone/>
            </a:pPr>
            <a:endParaRPr lang="en-US" baseline="0" dirty="0" smtClean="0"/>
          </a:p>
          <a:p>
            <a:pPr>
              <a:buFont typeface="Arial" pitchFamily="34" charset="0"/>
              <a:buNone/>
            </a:pPr>
            <a:r>
              <a:rPr lang="en-US" baseline="0" dirty="0" smtClean="0"/>
              <a:t>In addition, many college engineering programs require students to keep an engineering journal as process documentation of a project. Fully documenting the design process provides students will an opportunity to gain experience and skills that are important in the engineering profession.</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engineering notebook should</a:t>
            </a:r>
            <a:r>
              <a:rPr lang="en-US" baseline="0" dirty="0" smtClean="0"/>
              <a:t> provide a record of </a:t>
            </a:r>
            <a:r>
              <a:rPr lang="en-US" dirty="0" smtClean="0"/>
              <a:t>all</a:t>
            </a:r>
            <a:r>
              <a:rPr lang="en-US" baseline="0" dirty="0" smtClean="0"/>
              <a:t> details </a:t>
            </a:r>
            <a:r>
              <a:rPr lang="en-US" dirty="0" smtClean="0"/>
              <a:t>related to a design project. This list is not all-inclusive. Everything you do</a:t>
            </a:r>
            <a:r>
              <a:rPr lang="en-US" baseline="0" dirty="0" smtClean="0"/>
              <a:t> or think about with respect to the design project should be included in the engineering notebook. Pictures are an excellent way to document parts of your process and can provide evidence that words alone can not convey. Take pictures throughout the process and insert them into your engineering notebook.</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items on this page are </a:t>
            </a:r>
            <a:r>
              <a:rPr lang="en-US" b="1" i="1" dirty="0" smtClean="0"/>
              <a:t>highly recommended</a:t>
            </a:r>
            <a:r>
              <a:rPr lang="en-US" dirty="0" smtClean="0"/>
              <a:t>,</a:t>
            </a:r>
            <a:r>
              <a:rPr lang="en-US" baseline="0" dirty="0" smtClean="0"/>
              <a:t> but there is NO one correct way to keep an engineering notebook.  Remember that the goal is to document your design process so that you can prove that the work is original, when it was completed, and that it belongs to you. The more details you include and the better organized your notebook, the better.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It is best to include a title page and table of contents at the front</a:t>
            </a:r>
            <a:r>
              <a:rPr lang="en-US" baseline="0" dirty="0" smtClean="0"/>
              <a:t> of your engineering notebook</a:t>
            </a:r>
            <a:r>
              <a:rPr lang="en-US" dirty="0" smtClean="0"/>
              <a:t>. </a:t>
            </a:r>
            <a:r>
              <a:rPr lang="en-US" baseline="0" dirty="0" smtClean="0"/>
              <a:t>Set up separate sections within your engineering notebook for general chronological daily entries (which can include any combination of notes, sketches, images, summaries, technical drawings, etc. related to the project). Include a References section to list  reference sources using APA citation. Leave several pages at the back of your engineering notebook for a Contacts section to list all of your contacts for the project. </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17259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Again, these are</a:t>
            </a:r>
            <a:r>
              <a:rPr lang="en-US" baseline="0" dirty="0" smtClean="0"/>
              <a:t> suggestions for your engineering notebook and </a:t>
            </a:r>
            <a:r>
              <a:rPr lang="en-US" b="1" i="1" baseline="0" dirty="0" smtClean="0"/>
              <a:t>highly recommended</a:t>
            </a:r>
            <a:r>
              <a:rPr lang="en-US" baseline="0" dirty="0" smtClean="0"/>
              <a:t>.  In IED you will be assessed on your diligence in following these practices. However, remember that there is NO one correct way to keep an engineering notebook.  </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These are Best Practices for keeping an engineering notebook.  Again, your goal is to provide as much detail and organization as possible so that there is not question about your design process and when it was completed.</a:t>
            </a:r>
          </a:p>
          <a:p>
            <a:pPr>
              <a:buFont typeface="Arial" pitchFamily="34" charset="0"/>
              <a:buNone/>
            </a:pPr>
            <a:endParaRPr lang="en-US" baseline="0" dirty="0" smtClean="0"/>
          </a:p>
          <a:p>
            <a:pPr>
              <a:buFont typeface="Arial" pitchFamily="34" charset="0"/>
              <a:buChar char="•"/>
            </a:pPr>
            <a:r>
              <a:rPr lang="en-US" baseline="0" dirty="0" smtClean="0"/>
              <a:t>At this level, you may not feel comfortable completing sketches in ink. If you must complete sketches in pencil, it is suggested that you trace over the pencil sketches with pen immediately after completion but do all other work in pen initially.</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Do not use markers that bleed through the paper.</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It is important that the engineering notebook is bound. Do not use a spiral or loose leaf notebook. Pages should never be removed from the notebook.</a:t>
            </a:r>
          </a:p>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il.si.exhibitions/dood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a:t>Engineering Notebook</a:t>
            </a:r>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30000"/>
            <a:extLst>
              <a:ext uri="{28A0092B-C50C-407E-A947-70E740481C1C}">
                <a14:useLocalDpi xmlns:a14="http://schemas.microsoft.com/office/drawing/2010/main" val="0"/>
              </a:ext>
            </a:extLst>
          </a:blip>
          <a:stretch>
            <a:fillRect/>
          </a:stretch>
        </p:blipFill>
        <p:spPr>
          <a:xfrm>
            <a:off x="4876800" y="990600"/>
            <a:ext cx="4129300" cy="5307584"/>
          </a:xfrm>
          <a:prstGeom prst="rect">
            <a:avLst/>
          </a:prstGeom>
        </p:spPr>
      </p:pic>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381000" y="1219200"/>
            <a:ext cx="4495800" cy="3657600"/>
          </a:xfrm>
        </p:spPr>
        <p:txBody>
          <a:bodyPr/>
          <a:lstStyle/>
          <a:p>
            <a:r>
              <a:rPr lang="en-US" dirty="0" smtClean="0"/>
              <a:t>Entries begin at the top of the page, working left-to-right and top-to-bottom</a:t>
            </a:r>
          </a:p>
          <a:p>
            <a:r>
              <a:rPr lang="en-US" dirty="0" smtClean="0"/>
              <a:t>Do not leave blank space. If there is extra space, draw an X or a line across it and sign.</a:t>
            </a:r>
            <a:endParaRPr lang="en-US" dirty="0"/>
          </a:p>
        </p:txBody>
      </p:sp>
      <p:pic>
        <p:nvPicPr>
          <p:cNvPr id="6" name="Picture 5"/>
          <p:cNvPicPr>
            <a:picLocks noChangeAspect="1"/>
          </p:cNvPicPr>
          <p:nvPr/>
        </p:nvPicPr>
        <p:blipFill>
          <a:blip r:embed="rId3" cstate="print">
            <a:lum bright="30000"/>
            <a:extLst>
              <a:ext uri="{28A0092B-C50C-407E-A947-70E740481C1C}">
                <a14:useLocalDpi xmlns:a14="http://schemas.microsoft.com/office/drawing/2010/main" val="0"/>
              </a:ext>
            </a:extLst>
          </a:blip>
          <a:srcRect l="18453" t="71784" r="18805" b="10988"/>
          <a:stretch>
            <a:fillRect/>
          </a:stretch>
        </p:blipFill>
        <p:spPr>
          <a:xfrm>
            <a:off x="609600" y="4876800"/>
            <a:ext cx="3810000" cy="1371600"/>
          </a:xfrm>
          <a:prstGeom prst="rect">
            <a:avLst/>
          </a:prstGeom>
        </p:spPr>
      </p:pic>
      <p:sp>
        <p:nvSpPr>
          <p:cNvPr id="7" name="Rectangle 6"/>
          <p:cNvSpPr/>
          <p:nvPr/>
        </p:nvSpPr>
        <p:spPr>
          <a:xfrm>
            <a:off x="5486400" y="4876800"/>
            <a:ext cx="29718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 idx="3"/>
            <a:endCxn id="7" idx="1"/>
          </p:cNvCxnSpPr>
          <p:nvPr/>
        </p:nvCxnSpPr>
        <p:spPr>
          <a:xfrm flipV="1">
            <a:off x="4419600" y="5295900"/>
            <a:ext cx="1066800" cy="2667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4876800"/>
            <a:ext cx="3810000" cy="1371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7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990600"/>
            <a:ext cx="4495800" cy="1828799"/>
          </a:xfrm>
        </p:spPr>
        <p:txBody>
          <a:bodyPr/>
          <a:lstStyle/>
          <a:p>
            <a:r>
              <a:rPr lang="en-US" dirty="0" smtClean="0"/>
              <a:t>If you make a mistake, draw a line through it, enter the correct information, and initial the change.</a:t>
            </a:r>
          </a:p>
          <a:p>
            <a:r>
              <a:rPr lang="en-US" dirty="0" smtClean="0"/>
              <a:t>Never erase or remove anything.</a:t>
            </a:r>
          </a:p>
        </p:txBody>
      </p:sp>
      <p:pic>
        <p:nvPicPr>
          <p:cNvPr id="4" name="Picture 3"/>
          <p:cNvPicPr>
            <a:picLocks noChangeAspect="1"/>
          </p:cNvPicPr>
          <p:nvPr/>
        </p:nvPicPr>
        <p:blipFill>
          <a:blip r:embed="rId3" cstate="print">
            <a:lum bright="31000"/>
            <a:extLst>
              <a:ext uri="{28A0092B-C50C-407E-A947-70E740481C1C}">
                <a14:useLocalDpi xmlns:a14="http://schemas.microsoft.com/office/drawing/2010/main" val="0"/>
              </a:ext>
            </a:extLst>
          </a:blip>
          <a:stretch>
            <a:fillRect/>
          </a:stretch>
        </p:blipFill>
        <p:spPr>
          <a:xfrm>
            <a:off x="4953000" y="990600"/>
            <a:ext cx="3962400" cy="5294544"/>
          </a:xfrm>
          <a:prstGeom prst="rect">
            <a:avLst/>
          </a:prstGeom>
        </p:spPr>
      </p:pic>
      <p:pic>
        <p:nvPicPr>
          <p:cNvPr id="6" name="Picture 5"/>
          <p:cNvPicPr>
            <a:picLocks noChangeAspect="1"/>
          </p:cNvPicPr>
          <p:nvPr/>
        </p:nvPicPr>
        <p:blipFill>
          <a:blip r:embed="rId3" cstate="print">
            <a:lum bright="31000"/>
            <a:extLst>
              <a:ext uri="{28A0092B-C50C-407E-A947-70E740481C1C}">
                <a14:useLocalDpi xmlns:a14="http://schemas.microsoft.com/office/drawing/2010/main" val="0"/>
              </a:ext>
            </a:extLst>
          </a:blip>
          <a:srcRect t="30224" r="71154" b="53945"/>
          <a:stretch>
            <a:fillRect/>
          </a:stretch>
        </p:blipFill>
        <p:spPr>
          <a:xfrm>
            <a:off x="990600" y="4526280"/>
            <a:ext cx="3048000" cy="2179320"/>
          </a:xfrm>
          <a:prstGeom prst="rect">
            <a:avLst/>
          </a:prstGeom>
        </p:spPr>
      </p:pic>
      <p:sp>
        <p:nvSpPr>
          <p:cNvPr id="7" name="Rectangle 6"/>
          <p:cNvSpPr/>
          <p:nvPr/>
        </p:nvSpPr>
        <p:spPr>
          <a:xfrm>
            <a:off x="4876800" y="2590800"/>
            <a:ext cx="1219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 idx="3"/>
            <a:endCxn id="7" idx="1"/>
          </p:cNvCxnSpPr>
          <p:nvPr/>
        </p:nvCxnSpPr>
        <p:spPr>
          <a:xfrm flipV="1">
            <a:off x="4038600" y="3009900"/>
            <a:ext cx="838200" cy="25908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90600" y="4495800"/>
            <a:ext cx="3048000" cy="2209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8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994" y="1751013"/>
            <a:ext cx="4495800" cy="1828799"/>
          </a:xfrm>
        </p:spPr>
        <p:txBody>
          <a:bodyPr/>
          <a:lstStyle/>
          <a:p>
            <a:r>
              <a:rPr lang="en-US" dirty="0" smtClean="0"/>
              <a:t>Date each entry</a:t>
            </a:r>
          </a:p>
        </p:txBody>
      </p:sp>
      <p:grpSp>
        <p:nvGrpSpPr>
          <p:cNvPr id="6" name="Group 5"/>
          <p:cNvGrpSpPr/>
          <p:nvPr/>
        </p:nvGrpSpPr>
        <p:grpSpPr>
          <a:xfrm>
            <a:off x="5105400" y="1143000"/>
            <a:ext cx="3667125" cy="4873625"/>
            <a:chOff x="5105400" y="1143000"/>
            <a:chExt cx="3667125" cy="4873625"/>
          </a:xfrm>
        </p:grpSpPr>
        <p:pic>
          <p:nvPicPr>
            <p:cNvPr id="7"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8" name="Straight Connector 7"/>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10" name="Picture 9" descr="entrydate"/>
          <p:cNvPicPr>
            <a:picLocks noChangeAspect="1" noChangeArrowheads="1"/>
          </p:cNvPicPr>
          <p:nvPr/>
        </p:nvPicPr>
        <p:blipFill>
          <a:blip r:embed="rId4" cstate="print"/>
          <a:srcRect/>
          <a:stretch>
            <a:fillRect/>
          </a:stretch>
        </p:blipFill>
        <p:spPr bwMode="auto">
          <a:xfrm>
            <a:off x="838200" y="3657600"/>
            <a:ext cx="3297237" cy="1884363"/>
          </a:xfrm>
          <a:prstGeom prst="rect">
            <a:avLst/>
          </a:prstGeom>
          <a:noFill/>
          <a:ln w="9525">
            <a:noFill/>
            <a:miter lim="800000"/>
            <a:headEnd/>
            <a:tailEnd/>
          </a:ln>
          <a:effectLst/>
        </p:spPr>
      </p:pic>
      <p:sp>
        <p:nvSpPr>
          <p:cNvPr id="16" name="Rectangle 15"/>
          <p:cNvSpPr/>
          <p:nvPr/>
        </p:nvSpPr>
        <p:spPr>
          <a:xfrm>
            <a:off x="5791200" y="32766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0" idx="3"/>
          </p:cNvCxnSpPr>
          <p:nvPr/>
        </p:nvCxnSpPr>
        <p:spPr>
          <a:xfrm rot="10800000" flipV="1">
            <a:off x="4135438" y="3886200"/>
            <a:ext cx="1655763" cy="7135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38200" y="3657600"/>
            <a:ext cx="3352800" cy="1828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6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par>
                                <p:cTn id="16" presetID="2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228600" y="1337686"/>
            <a:ext cx="4495800" cy="4282252"/>
          </a:xfrm>
        </p:spPr>
        <p:txBody>
          <a:bodyPr/>
          <a:lstStyle/>
          <a:p>
            <a:r>
              <a:rPr lang="en-US" dirty="0" smtClean="0"/>
              <a:t>Inserted items are permanently attached</a:t>
            </a:r>
          </a:p>
          <a:p>
            <a:pPr lvl="1"/>
            <a:r>
              <a:rPr lang="en-US" dirty="0"/>
              <a:t>Glue is preferred</a:t>
            </a:r>
          </a:p>
          <a:p>
            <a:pPr lvl="1"/>
            <a:r>
              <a:rPr lang="en-US" dirty="0" smtClean="0"/>
              <a:t>No loose leaf items</a:t>
            </a:r>
          </a:p>
          <a:p>
            <a:r>
              <a:rPr lang="en-US" dirty="0" smtClean="0"/>
              <a:t>Sign your name so that it extends across both the notebook page and the inserted document.</a:t>
            </a:r>
          </a:p>
          <a:p>
            <a:endParaRPr lang="en-US" dirty="0"/>
          </a:p>
        </p:txBody>
      </p:sp>
      <p:grpSp>
        <p:nvGrpSpPr>
          <p:cNvPr id="13" name="Group 12"/>
          <p:cNvGrpSpPr/>
          <p:nvPr/>
        </p:nvGrpSpPr>
        <p:grpSpPr>
          <a:xfrm>
            <a:off x="4724400" y="1219200"/>
            <a:ext cx="3667125" cy="4870450"/>
            <a:chOff x="4724400" y="1219200"/>
            <a:chExt cx="3667125" cy="4870450"/>
          </a:xfrm>
        </p:grpSpPr>
        <p:pic>
          <p:nvPicPr>
            <p:cNvPr id="10" name="Picture 25" descr="notebook2j2"/>
            <p:cNvPicPr>
              <a:picLocks noChangeAspect="1" noChangeArrowheads="1"/>
            </p:cNvPicPr>
            <p:nvPr/>
          </p:nvPicPr>
          <p:blipFill>
            <a:blip r:embed="rId3" cstate="print"/>
            <a:srcRect/>
            <a:stretch>
              <a:fillRect/>
            </a:stretch>
          </p:blipFill>
          <p:spPr bwMode="auto">
            <a:xfrm>
              <a:off x="4724400" y="1219200"/>
              <a:ext cx="3667125" cy="4870450"/>
            </a:xfrm>
            <a:prstGeom prst="rect">
              <a:avLst/>
            </a:prstGeom>
            <a:noFill/>
          </p:spPr>
        </p:pic>
        <p:cxnSp>
          <p:nvCxnSpPr>
            <p:cNvPr id="11" name="Straight Connector 10"/>
            <p:cNvCxnSpPr/>
            <p:nvPr/>
          </p:nvCxnSpPr>
          <p:spPr>
            <a:xfrm>
              <a:off x="5029200" y="4800600"/>
              <a:ext cx="3124200" cy="762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953000" y="4953000"/>
              <a:ext cx="3048000" cy="609600"/>
            </a:xfrm>
            <a:prstGeom prst="line">
              <a:avLst/>
            </a:prstGeom>
          </p:spPr>
          <p:style>
            <a:lnRef idx="1">
              <a:schemeClr val="dk1"/>
            </a:lnRef>
            <a:fillRef idx="0">
              <a:schemeClr val="dk1"/>
            </a:fillRef>
            <a:effectRef idx="0">
              <a:schemeClr val="dk1"/>
            </a:effectRef>
            <a:fontRef idx="minor">
              <a:schemeClr val="tx1"/>
            </a:fontRef>
          </p:style>
        </p:cxnSp>
      </p:grpSp>
      <p:sp>
        <p:nvSpPr>
          <p:cNvPr id="14" name="Freeform 13"/>
          <p:cNvSpPr/>
          <p:nvPr/>
        </p:nvSpPr>
        <p:spPr>
          <a:xfrm>
            <a:off x="7543800" y="2667000"/>
            <a:ext cx="215900" cy="393700"/>
          </a:xfrm>
          <a:custGeom>
            <a:avLst/>
            <a:gdLst>
              <a:gd name="connsiteX0" fmla="*/ 248845 w 617145"/>
              <a:gd name="connsiteY0" fmla="*/ 298450 h 565150"/>
              <a:gd name="connsiteX1" fmla="*/ 210745 w 617145"/>
              <a:gd name="connsiteY1" fmla="*/ 311150 h 565150"/>
              <a:gd name="connsiteX2" fmla="*/ 51995 w 617145"/>
              <a:gd name="connsiteY2" fmla="*/ 311150 h 565150"/>
              <a:gd name="connsiteX3" fmla="*/ 45645 w 617145"/>
              <a:gd name="connsiteY3" fmla="*/ 292100 h 565150"/>
              <a:gd name="connsiteX4" fmla="*/ 39295 w 617145"/>
              <a:gd name="connsiteY4" fmla="*/ 266700 h 565150"/>
              <a:gd name="connsiteX5" fmla="*/ 20245 w 617145"/>
              <a:gd name="connsiteY5" fmla="*/ 247650 h 565150"/>
              <a:gd name="connsiteX6" fmla="*/ 7545 w 617145"/>
              <a:gd name="connsiteY6" fmla="*/ 215900 h 565150"/>
              <a:gd name="connsiteX7" fmla="*/ 7545 w 617145"/>
              <a:gd name="connsiteY7" fmla="*/ 88900 h 565150"/>
              <a:gd name="connsiteX8" fmla="*/ 20245 w 617145"/>
              <a:gd name="connsiteY8" fmla="*/ 69850 h 565150"/>
              <a:gd name="connsiteX9" fmla="*/ 39295 w 617145"/>
              <a:gd name="connsiteY9" fmla="*/ 63500 h 565150"/>
              <a:gd name="connsiteX10" fmla="*/ 71045 w 617145"/>
              <a:gd name="connsiteY10" fmla="*/ 95250 h 565150"/>
              <a:gd name="connsiteX11" fmla="*/ 90095 w 617145"/>
              <a:gd name="connsiteY11" fmla="*/ 120650 h 565150"/>
              <a:gd name="connsiteX12" fmla="*/ 115495 w 617145"/>
              <a:gd name="connsiteY12" fmla="*/ 139700 h 565150"/>
              <a:gd name="connsiteX13" fmla="*/ 128195 w 617145"/>
              <a:gd name="connsiteY13" fmla="*/ 165100 h 565150"/>
              <a:gd name="connsiteX14" fmla="*/ 140895 w 617145"/>
              <a:gd name="connsiteY14" fmla="*/ 184150 h 565150"/>
              <a:gd name="connsiteX15" fmla="*/ 178995 w 617145"/>
              <a:gd name="connsiteY15" fmla="*/ 254000 h 565150"/>
              <a:gd name="connsiteX16" fmla="*/ 185345 w 617145"/>
              <a:gd name="connsiteY16" fmla="*/ 279400 h 565150"/>
              <a:gd name="connsiteX17" fmla="*/ 191695 w 617145"/>
              <a:gd name="connsiteY17" fmla="*/ 298450 h 565150"/>
              <a:gd name="connsiteX18" fmla="*/ 204395 w 617145"/>
              <a:gd name="connsiteY18" fmla="*/ 374650 h 565150"/>
              <a:gd name="connsiteX19" fmla="*/ 223445 w 617145"/>
              <a:gd name="connsiteY19" fmla="*/ 463550 h 565150"/>
              <a:gd name="connsiteX20" fmla="*/ 223445 w 617145"/>
              <a:gd name="connsiteY20" fmla="*/ 565150 h 565150"/>
              <a:gd name="connsiteX21" fmla="*/ 210745 w 617145"/>
              <a:gd name="connsiteY21" fmla="*/ 501650 h 565150"/>
              <a:gd name="connsiteX22" fmla="*/ 204395 w 617145"/>
              <a:gd name="connsiteY22" fmla="*/ 482600 h 565150"/>
              <a:gd name="connsiteX23" fmla="*/ 210745 w 617145"/>
              <a:gd name="connsiteY23" fmla="*/ 203200 h 565150"/>
              <a:gd name="connsiteX24" fmla="*/ 217095 w 617145"/>
              <a:gd name="connsiteY24" fmla="*/ 158750 h 565150"/>
              <a:gd name="connsiteX25" fmla="*/ 223445 w 617145"/>
              <a:gd name="connsiteY25" fmla="*/ 133350 h 565150"/>
              <a:gd name="connsiteX26" fmla="*/ 267895 w 617145"/>
              <a:gd name="connsiteY26" fmla="*/ 114300 h 565150"/>
              <a:gd name="connsiteX27" fmla="*/ 286945 w 617145"/>
              <a:gd name="connsiteY27" fmla="*/ 107950 h 565150"/>
              <a:gd name="connsiteX28" fmla="*/ 286945 w 617145"/>
              <a:gd name="connsiteY28" fmla="*/ 114300 h 565150"/>
              <a:gd name="connsiteX29" fmla="*/ 267895 w 617145"/>
              <a:gd name="connsiteY29" fmla="*/ 107950 h 565150"/>
              <a:gd name="connsiteX30" fmla="*/ 236145 w 617145"/>
              <a:gd name="connsiteY30" fmla="*/ 146050 h 565150"/>
              <a:gd name="connsiteX31" fmla="*/ 229795 w 617145"/>
              <a:gd name="connsiteY31" fmla="*/ 165100 h 565150"/>
              <a:gd name="connsiteX32" fmla="*/ 236145 w 617145"/>
              <a:gd name="connsiteY32" fmla="*/ 234950 h 565150"/>
              <a:gd name="connsiteX33" fmla="*/ 255195 w 617145"/>
              <a:gd name="connsiteY33" fmla="*/ 241300 h 565150"/>
              <a:gd name="connsiteX34" fmla="*/ 274245 w 617145"/>
              <a:gd name="connsiteY34" fmla="*/ 222250 h 565150"/>
              <a:gd name="connsiteX35" fmla="*/ 305995 w 617145"/>
              <a:gd name="connsiteY35" fmla="*/ 196850 h 565150"/>
              <a:gd name="connsiteX36" fmla="*/ 325045 w 617145"/>
              <a:gd name="connsiteY36" fmla="*/ 190500 h 565150"/>
              <a:gd name="connsiteX37" fmla="*/ 356795 w 617145"/>
              <a:gd name="connsiteY37" fmla="*/ 146050 h 565150"/>
              <a:gd name="connsiteX38" fmla="*/ 363145 w 617145"/>
              <a:gd name="connsiteY38" fmla="*/ 44450 h 565150"/>
              <a:gd name="connsiteX39" fmla="*/ 382195 w 617145"/>
              <a:gd name="connsiteY39" fmla="*/ 63500 h 565150"/>
              <a:gd name="connsiteX40" fmla="*/ 401245 w 617145"/>
              <a:gd name="connsiteY40" fmla="*/ 88900 h 565150"/>
              <a:gd name="connsiteX41" fmla="*/ 426645 w 617145"/>
              <a:gd name="connsiteY41" fmla="*/ 127000 h 565150"/>
              <a:gd name="connsiteX42" fmla="*/ 439345 w 617145"/>
              <a:gd name="connsiteY42" fmla="*/ 107950 h 565150"/>
              <a:gd name="connsiteX43" fmla="*/ 452045 w 617145"/>
              <a:gd name="connsiteY43" fmla="*/ 38100 h 565150"/>
              <a:gd name="connsiteX44" fmla="*/ 477445 w 617145"/>
              <a:gd name="connsiteY44" fmla="*/ 76200 h 565150"/>
              <a:gd name="connsiteX45" fmla="*/ 509195 w 617145"/>
              <a:gd name="connsiteY45" fmla="*/ 69850 h 565150"/>
              <a:gd name="connsiteX46" fmla="*/ 528245 w 617145"/>
              <a:gd name="connsiteY46" fmla="*/ 44450 h 565150"/>
              <a:gd name="connsiteX47" fmla="*/ 540945 w 617145"/>
              <a:gd name="connsiteY47" fmla="*/ 19050 h 565150"/>
              <a:gd name="connsiteX48" fmla="*/ 553645 w 617145"/>
              <a:gd name="connsiteY48" fmla="*/ 0 h 565150"/>
              <a:gd name="connsiteX49" fmla="*/ 559995 w 617145"/>
              <a:gd name="connsiteY49" fmla="*/ 50800 h 565150"/>
              <a:gd name="connsiteX50" fmla="*/ 610795 w 617145"/>
              <a:gd name="connsiteY50" fmla="*/ 25400 h 565150"/>
              <a:gd name="connsiteX51" fmla="*/ 617145 w 617145"/>
              <a:gd name="connsiteY51" fmla="*/ 63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17145" h="565150">
                <a:moveTo>
                  <a:pt x="248845" y="298450"/>
                </a:moveTo>
                <a:cubicBezTo>
                  <a:pt x="236145" y="302683"/>
                  <a:pt x="223835" y="308345"/>
                  <a:pt x="210745" y="311150"/>
                </a:cubicBezTo>
                <a:cubicBezTo>
                  <a:pt x="152479" y="323636"/>
                  <a:pt x="117203" y="314986"/>
                  <a:pt x="51995" y="311150"/>
                </a:cubicBezTo>
                <a:cubicBezTo>
                  <a:pt x="49878" y="304800"/>
                  <a:pt x="47484" y="298536"/>
                  <a:pt x="45645" y="292100"/>
                </a:cubicBezTo>
                <a:cubicBezTo>
                  <a:pt x="43247" y="283709"/>
                  <a:pt x="43625" y="274277"/>
                  <a:pt x="39295" y="266700"/>
                </a:cubicBezTo>
                <a:cubicBezTo>
                  <a:pt x="34840" y="258903"/>
                  <a:pt x="26595" y="254000"/>
                  <a:pt x="20245" y="247650"/>
                </a:cubicBezTo>
                <a:cubicBezTo>
                  <a:pt x="16012" y="237067"/>
                  <a:pt x="10820" y="226818"/>
                  <a:pt x="7545" y="215900"/>
                </a:cubicBezTo>
                <a:cubicBezTo>
                  <a:pt x="-4982" y="174143"/>
                  <a:pt x="290" y="132429"/>
                  <a:pt x="7545" y="88900"/>
                </a:cubicBezTo>
                <a:cubicBezTo>
                  <a:pt x="8800" y="81372"/>
                  <a:pt x="14286" y="74618"/>
                  <a:pt x="20245" y="69850"/>
                </a:cubicBezTo>
                <a:cubicBezTo>
                  <a:pt x="25472" y="65669"/>
                  <a:pt x="32945" y="65617"/>
                  <a:pt x="39295" y="63500"/>
                </a:cubicBezTo>
                <a:cubicBezTo>
                  <a:pt x="49878" y="74083"/>
                  <a:pt x="61101" y="84063"/>
                  <a:pt x="71045" y="95250"/>
                </a:cubicBezTo>
                <a:cubicBezTo>
                  <a:pt x="78076" y="103160"/>
                  <a:pt x="82611" y="113166"/>
                  <a:pt x="90095" y="120650"/>
                </a:cubicBezTo>
                <a:cubicBezTo>
                  <a:pt x="97579" y="128134"/>
                  <a:pt x="107028" y="133350"/>
                  <a:pt x="115495" y="139700"/>
                </a:cubicBezTo>
                <a:cubicBezTo>
                  <a:pt x="119728" y="148167"/>
                  <a:pt x="123499" y="156881"/>
                  <a:pt x="128195" y="165100"/>
                </a:cubicBezTo>
                <a:cubicBezTo>
                  <a:pt x="131981" y="171726"/>
                  <a:pt x="137189" y="177479"/>
                  <a:pt x="140895" y="184150"/>
                </a:cubicBezTo>
                <a:cubicBezTo>
                  <a:pt x="202319" y="294713"/>
                  <a:pt x="120605" y="156683"/>
                  <a:pt x="178995" y="254000"/>
                </a:cubicBezTo>
                <a:cubicBezTo>
                  <a:pt x="181112" y="262467"/>
                  <a:pt x="182947" y="271009"/>
                  <a:pt x="185345" y="279400"/>
                </a:cubicBezTo>
                <a:cubicBezTo>
                  <a:pt x="187184" y="285836"/>
                  <a:pt x="190072" y="291956"/>
                  <a:pt x="191695" y="298450"/>
                </a:cubicBezTo>
                <a:cubicBezTo>
                  <a:pt x="196851" y="319075"/>
                  <a:pt x="202244" y="355295"/>
                  <a:pt x="204395" y="374650"/>
                </a:cubicBezTo>
                <a:cubicBezTo>
                  <a:pt x="213314" y="454917"/>
                  <a:pt x="197164" y="424128"/>
                  <a:pt x="223445" y="463550"/>
                </a:cubicBezTo>
                <a:cubicBezTo>
                  <a:pt x="225594" y="476445"/>
                  <a:pt x="243795" y="565150"/>
                  <a:pt x="223445" y="565150"/>
                </a:cubicBezTo>
                <a:cubicBezTo>
                  <a:pt x="201859" y="565150"/>
                  <a:pt x="214978" y="522817"/>
                  <a:pt x="210745" y="501650"/>
                </a:cubicBezTo>
                <a:cubicBezTo>
                  <a:pt x="209432" y="495086"/>
                  <a:pt x="206512" y="488950"/>
                  <a:pt x="204395" y="482600"/>
                </a:cubicBezTo>
                <a:cubicBezTo>
                  <a:pt x="206512" y="389467"/>
                  <a:pt x="207095" y="296286"/>
                  <a:pt x="210745" y="203200"/>
                </a:cubicBezTo>
                <a:cubicBezTo>
                  <a:pt x="211331" y="188244"/>
                  <a:pt x="214418" y="173476"/>
                  <a:pt x="217095" y="158750"/>
                </a:cubicBezTo>
                <a:cubicBezTo>
                  <a:pt x="218656" y="150164"/>
                  <a:pt x="218604" y="140612"/>
                  <a:pt x="223445" y="133350"/>
                </a:cubicBezTo>
                <a:cubicBezTo>
                  <a:pt x="232543" y="119703"/>
                  <a:pt x="254775" y="118049"/>
                  <a:pt x="267895" y="114300"/>
                </a:cubicBezTo>
                <a:cubicBezTo>
                  <a:pt x="274331" y="112461"/>
                  <a:pt x="280595" y="110067"/>
                  <a:pt x="286945" y="107950"/>
                </a:cubicBezTo>
                <a:cubicBezTo>
                  <a:pt x="328580" y="139177"/>
                  <a:pt x="314063" y="125922"/>
                  <a:pt x="286945" y="114300"/>
                </a:cubicBezTo>
                <a:cubicBezTo>
                  <a:pt x="280793" y="111663"/>
                  <a:pt x="274245" y="110067"/>
                  <a:pt x="267895" y="107950"/>
                </a:cubicBezTo>
                <a:cubicBezTo>
                  <a:pt x="253851" y="121994"/>
                  <a:pt x="244986" y="128369"/>
                  <a:pt x="236145" y="146050"/>
                </a:cubicBezTo>
                <a:cubicBezTo>
                  <a:pt x="233152" y="152037"/>
                  <a:pt x="231912" y="158750"/>
                  <a:pt x="229795" y="165100"/>
                </a:cubicBezTo>
                <a:cubicBezTo>
                  <a:pt x="231912" y="188383"/>
                  <a:pt x="228752" y="212770"/>
                  <a:pt x="236145" y="234950"/>
                </a:cubicBezTo>
                <a:cubicBezTo>
                  <a:pt x="238262" y="241300"/>
                  <a:pt x="248845" y="243417"/>
                  <a:pt x="255195" y="241300"/>
                </a:cubicBezTo>
                <a:cubicBezTo>
                  <a:pt x="263714" y="238460"/>
                  <a:pt x="267895" y="228600"/>
                  <a:pt x="274245" y="222250"/>
                </a:cubicBezTo>
                <a:cubicBezTo>
                  <a:pt x="289358" y="176910"/>
                  <a:pt x="275806" y="176724"/>
                  <a:pt x="305995" y="196850"/>
                </a:cubicBezTo>
                <a:cubicBezTo>
                  <a:pt x="312345" y="194733"/>
                  <a:pt x="319903" y="194785"/>
                  <a:pt x="325045" y="190500"/>
                </a:cubicBezTo>
                <a:cubicBezTo>
                  <a:pt x="330952" y="185577"/>
                  <a:pt x="351004" y="154737"/>
                  <a:pt x="356795" y="146050"/>
                </a:cubicBezTo>
                <a:cubicBezTo>
                  <a:pt x="358912" y="112183"/>
                  <a:pt x="353166" y="76882"/>
                  <a:pt x="363145" y="44450"/>
                </a:cubicBezTo>
                <a:cubicBezTo>
                  <a:pt x="365786" y="35867"/>
                  <a:pt x="376351" y="56682"/>
                  <a:pt x="382195" y="63500"/>
                </a:cubicBezTo>
                <a:cubicBezTo>
                  <a:pt x="389083" y="71535"/>
                  <a:pt x="395176" y="80230"/>
                  <a:pt x="401245" y="88900"/>
                </a:cubicBezTo>
                <a:cubicBezTo>
                  <a:pt x="409998" y="101404"/>
                  <a:pt x="426645" y="127000"/>
                  <a:pt x="426645" y="127000"/>
                </a:cubicBezTo>
                <a:cubicBezTo>
                  <a:pt x="430878" y="120650"/>
                  <a:pt x="437248" y="115288"/>
                  <a:pt x="439345" y="107950"/>
                </a:cubicBezTo>
                <a:cubicBezTo>
                  <a:pt x="445846" y="85195"/>
                  <a:pt x="433865" y="53250"/>
                  <a:pt x="452045" y="38100"/>
                </a:cubicBezTo>
                <a:cubicBezTo>
                  <a:pt x="463771" y="28329"/>
                  <a:pt x="477445" y="76200"/>
                  <a:pt x="477445" y="76200"/>
                </a:cubicBezTo>
                <a:cubicBezTo>
                  <a:pt x="488028" y="74083"/>
                  <a:pt x="500043" y="75570"/>
                  <a:pt x="509195" y="69850"/>
                </a:cubicBezTo>
                <a:cubicBezTo>
                  <a:pt x="518170" y="64241"/>
                  <a:pt x="522636" y="53425"/>
                  <a:pt x="528245" y="44450"/>
                </a:cubicBezTo>
                <a:cubicBezTo>
                  <a:pt x="533262" y="36423"/>
                  <a:pt x="536249" y="27269"/>
                  <a:pt x="540945" y="19050"/>
                </a:cubicBezTo>
                <a:cubicBezTo>
                  <a:pt x="544731" y="12424"/>
                  <a:pt x="549412" y="6350"/>
                  <a:pt x="553645" y="0"/>
                </a:cubicBezTo>
                <a:cubicBezTo>
                  <a:pt x="555762" y="16933"/>
                  <a:pt x="547928" y="38733"/>
                  <a:pt x="559995" y="50800"/>
                </a:cubicBezTo>
                <a:cubicBezTo>
                  <a:pt x="566209" y="57014"/>
                  <a:pt x="604102" y="29862"/>
                  <a:pt x="610795" y="25400"/>
                </a:cubicBezTo>
                <a:lnTo>
                  <a:pt x="617145" y="6350"/>
                </a:ln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p:cNvSpPr/>
          <p:nvPr/>
        </p:nvSpPr>
        <p:spPr>
          <a:xfrm>
            <a:off x="7721600" y="2368550"/>
            <a:ext cx="374650" cy="419100"/>
          </a:xfrm>
          <a:custGeom>
            <a:avLst/>
            <a:gdLst>
              <a:gd name="connsiteX0" fmla="*/ 151053 w 767003"/>
              <a:gd name="connsiteY0" fmla="*/ 749300 h 749300"/>
              <a:gd name="connsiteX1" fmla="*/ 157403 w 767003"/>
              <a:gd name="connsiteY1" fmla="*/ 711200 h 749300"/>
              <a:gd name="connsiteX2" fmla="*/ 176453 w 767003"/>
              <a:gd name="connsiteY2" fmla="*/ 641350 h 749300"/>
              <a:gd name="connsiteX3" fmla="*/ 170103 w 767003"/>
              <a:gd name="connsiteY3" fmla="*/ 533400 h 749300"/>
              <a:gd name="connsiteX4" fmla="*/ 163753 w 767003"/>
              <a:gd name="connsiteY4" fmla="*/ 508000 h 749300"/>
              <a:gd name="connsiteX5" fmla="*/ 157403 w 767003"/>
              <a:gd name="connsiteY5" fmla="*/ 488950 h 749300"/>
              <a:gd name="connsiteX6" fmla="*/ 125653 w 767003"/>
              <a:gd name="connsiteY6" fmla="*/ 412750 h 749300"/>
              <a:gd name="connsiteX7" fmla="*/ 100253 w 767003"/>
              <a:gd name="connsiteY7" fmla="*/ 349250 h 749300"/>
              <a:gd name="connsiteX8" fmla="*/ 87553 w 767003"/>
              <a:gd name="connsiteY8" fmla="*/ 311150 h 749300"/>
              <a:gd name="connsiteX9" fmla="*/ 74853 w 767003"/>
              <a:gd name="connsiteY9" fmla="*/ 234950 h 749300"/>
              <a:gd name="connsiteX10" fmla="*/ 55803 w 767003"/>
              <a:gd name="connsiteY10" fmla="*/ 177800 h 749300"/>
              <a:gd name="connsiteX11" fmla="*/ 49453 w 767003"/>
              <a:gd name="connsiteY11" fmla="*/ 152400 h 749300"/>
              <a:gd name="connsiteX12" fmla="*/ 36753 w 767003"/>
              <a:gd name="connsiteY12" fmla="*/ 127000 h 749300"/>
              <a:gd name="connsiteX13" fmla="*/ 30403 w 767003"/>
              <a:gd name="connsiteY13" fmla="*/ 101600 h 749300"/>
              <a:gd name="connsiteX14" fmla="*/ 24053 w 767003"/>
              <a:gd name="connsiteY14" fmla="*/ 82550 h 749300"/>
              <a:gd name="connsiteX15" fmla="*/ 11353 w 767003"/>
              <a:gd name="connsiteY15" fmla="*/ 152400 h 749300"/>
              <a:gd name="connsiteX16" fmla="*/ 24053 w 767003"/>
              <a:gd name="connsiteY16" fmla="*/ 171450 h 749300"/>
              <a:gd name="connsiteX17" fmla="*/ 43103 w 767003"/>
              <a:gd name="connsiteY17" fmla="*/ 196850 h 749300"/>
              <a:gd name="connsiteX18" fmla="*/ 62153 w 767003"/>
              <a:gd name="connsiteY18" fmla="*/ 228600 h 749300"/>
              <a:gd name="connsiteX19" fmla="*/ 81203 w 767003"/>
              <a:gd name="connsiteY19" fmla="*/ 254000 h 749300"/>
              <a:gd name="connsiteX20" fmla="*/ 125653 w 767003"/>
              <a:gd name="connsiteY20" fmla="*/ 317500 h 749300"/>
              <a:gd name="connsiteX21" fmla="*/ 189153 w 767003"/>
              <a:gd name="connsiteY21" fmla="*/ 368300 h 749300"/>
              <a:gd name="connsiteX22" fmla="*/ 208203 w 767003"/>
              <a:gd name="connsiteY22" fmla="*/ 381000 h 749300"/>
              <a:gd name="connsiteX23" fmla="*/ 220903 w 767003"/>
              <a:gd name="connsiteY23" fmla="*/ 406400 h 749300"/>
              <a:gd name="connsiteX24" fmla="*/ 246303 w 767003"/>
              <a:gd name="connsiteY24" fmla="*/ 444500 h 749300"/>
              <a:gd name="connsiteX25" fmla="*/ 259003 w 767003"/>
              <a:gd name="connsiteY25" fmla="*/ 476250 h 749300"/>
              <a:gd name="connsiteX26" fmla="*/ 278053 w 767003"/>
              <a:gd name="connsiteY26" fmla="*/ 533400 h 749300"/>
              <a:gd name="connsiteX27" fmla="*/ 265353 w 767003"/>
              <a:gd name="connsiteY27" fmla="*/ 571500 h 749300"/>
              <a:gd name="connsiteX28" fmla="*/ 246303 w 767003"/>
              <a:gd name="connsiteY28" fmla="*/ 590550 h 749300"/>
              <a:gd name="connsiteX29" fmla="*/ 208203 w 767003"/>
              <a:gd name="connsiteY29" fmla="*/ 609600 h 749300"/>
              <a:gd name="connsiteX30" fmla="*/ 93903 w 767003"/>
              <a:gd name="connsiteY30" fmla="*/ 603250 h 749300"/>
              <a:gd name="connsiteX31" fmla="*/ 49453 w 767003"/>
              <a:gd name="connsiteY31" fmla="*/ 590550 h 749300"/>
              <a:gd name="connsiteX32" fmla="*/ 201853 w 767003"/>
              <a:gd name="connsiteY32" fmla="*/ 577850 h 749300"/>
              <a:gd name="connsiteX33" fmla="*/ 246303 w 767003"/>
              <a:gd name="connsiteY33" fmla="*/ 571500 h 749300"/>
              <a:gd name="connsiteX34" fmla="*/ 271703 w 767003"/>
              <a:gd name="connsiteY34" fmla="*/ 558800 h 749300"/>
              <a:gd name="connsiteX35" fmla="*/ 322503 w 767003"/>
              <a:gd name="connsiteY35" fmla="*/ 520700 h 749300"/>
              <a:gd name="connsiteX36" fmla="*/ 341553 w 767003"/>
              <a:gd name="connsiteY36" fmla="*/ 469900 h 749300"/>
              <a:gd name="connsiteX37" fmla="*/ 354253 w 767003"/>
              <a:gd name="connsiteY37" fmla="*/ 431800 h 749300"/>
              <a:gd name="connsiteX38" fmla="*/ 360603 w 767003"/>
              <a:gd name="connsiteY38" fmla="*/ 412750 h 749300"/>
              <a:gd name="connsiteX39" fmla="*/ 366953 w 767003"/>
              <a:gd name="connsiteY39" fmla="*/ 393700 h 749300"/>
              <a:gd name="connsiteX40" fmla="*/ 379653 w 767003"/>
              <a:gd name="connsiteY40" fmla="*/ 412750 h 749300"/>
              <a:gd name="connsiteX41" fmla="*/ 411403 w 767003"/>
              <a:gd name="connsiteY41" fmla="*/ 361950 h 749300"/>
              <a:gd name="connsiteX42" fmla="*/ 424103 w 767003"/>
              <a:gd name="connsiteY42" fmla="*/ 323850 h 749300"/>
              <a:gd name="connsiteX43" fmla="*/ 430453 w 767003"/>
              <a:gd name="connsiteY43" fmla="*/ 349250 h 749300"/>
              <a:gd name="connsiteX44" fmla="*/ 455853 w 767003"/>
              <a:gd name="connsiteY44" fmla="*/ 336550 h 749300"/>
              <a:gd name="connsiteX45" fmla="*/ 462203 w 767003"/>
              <a:gd name="connsiteY45" fmla="*/ 311150 h 749300"/>
              <a:gd name="connsiteX46" fmla="*/ 468553 w 767003"/>
              <a:gd name="connsiteY46" fmla="*/ 292100 h 749300"/>
              <a:gd name="connsiteX47" fmla="*/ 474903 w 767003"/>
              <a:gd name="connsiteY47" fmla="*/ 311150 h 749300"/>
              <a:gd name="connsiteX48" fmla="*/ 481253 w 767003"/>
              <a:gd name="connsiteY48" fmla="*/ 342900 h 749300"/>
              <a:gd name="connsiteX49" fmla="*/ 506653 w 767003"/>
              <a:gd name="connsiteY49" fmla="*/ 317500 h 749300"/>
              <a:gd name="connsiteX50" fmla="*/ 538403 w 767003"/>
              <a:gd name="connsiteY50" fmla="*/ 260350 h 749300"/>
              <a:gd name="connsiteX51" fmla="*/ 544753 w 767003"/>
              <a:gd name="connsiteY51" fmla="*/ 234950 h 749300"/>
              <a:gd name="connsiteX52" fmla="*/ 557453 w 767003"/>
              <a:gd name="connsiteY52" fmla="*/ 209550 h 749300"/>
              <a:gd name="connsiteX53" fmla="*/ 563803 w 767003"/>
              <a:gd name="connsiteY53" fmla="*/ 184150 h 749300"/>
              <a:gd name="connsiteX54" fmla="*/ 576503 w 767003"/>
              <a:gd name="connsiteY54" fmla="*/ 101600 h 749300"/>
              <a:gd name="connsiteX55" fmla="*/ 576503 w 767003"/>
              <a:gd name="connsiteY55" fmla="*/ 488950 h 749300"/>
              <a:gd name="connsiteX56" fmla="*/ 589203 w 767003"/>
              <a:gd name="connsiteY56" fmla="*/ 381000 h 749300"/>
              <a:gd name="connsiteX57" fmla="*/ 563803 w 767003"/>
              <a:gd name="connsiteY57" fmla="*/ 203200 h 749300"/>
              <a:gd name="connsiteX58" fmla="*/ 557453 w 767003"/>
              <a:gd name="connsiteY58" fmla="*/ 158750 h 749300"/>
              <a:gd name="connsiteX59" fmla="*/ 544753 w 767003"/>
              <a:gd name="connsiteY59" fmla="*/ 107950 h 749300"/>
              <a:gd name="connsiteX60" fmla="*/ 551103 w 767003"/>
              <a:gd name="connsiteY60" fmla="*/ 184150 h 749300"/>
              <a:gd name="connsiteX61" fmla="*/ 589203 w 767003"/>
              <a:gd name="connsiteY61" fmla="*/ 171450 h 749300"/>
              <a:gd name="connsiteX62" fmla="*/ 608253 w 767003"/>
              <a:gd name="connsiteY62" fmla="*/ 139700 h 749300"/>
              <a:gd name="connsiteX63" fmla="*/ 646353 w 767003"/>
              <a:gd name="connsiteY63" fmla="*/ 88900 h 749300"/>
              <a:gd name="connsiteX64" fmla="*/ 665403 w 767003"/>
              <a:gd name="connsiteY64" fmla="*/ 50800 h 749300"/>
              <a:gd name="connsiteX65" fmla="*/ 678103 w 767003"/>
              <a:gd name="connsiteY65" fmla="*/ 19050 h 749300"/>
              <a:gd name="connsiteX66" fmla="*/ 697153 w 767003"/>
              <a:gd name="connsiteY66" fmla="*/ 0 h 749300"/>
              <a:gd name="connsiteX67" fmla="*/ 722553 w 767003"/>
              <a:gd name="connsiteY67" fmla="*/ 0 h 749300"/>
              <a:gd name="connsiteX68" fmla="*/ 728903 w 767003"/>
              <a:gd name="connsiteY68" fmla="*/ 146050 h 749300"/>
              <a:gd name="connsiteX69" fmla="*/ 741603 w 767003"/>
              <a:gd name="connsiteY69" fmla="*/ 165100 h 749300"/>
              <a:gd name="connsiteX70" fmla="*/ 767003 w 767003"/>
              <a:gd name="connsiteY70" fmla="*/ 17145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7003" h="749300">
                <a:moveTo>
                  <a:pt x="151053" y="749300"/>
                </a:moveTo>
                <a:cubicBezTo>
                  <a:pt x="153170" y="736600"/>
                  <a:pt x="154705" y="723789"/>
                  <a:pt x="157403" y="711200"/>
                </a:cubicBezTo>
                <a:cubicBezTo>
                  <a:pt x="165997" y="671094"/>
                  <a:pt x="166781" y="670367"/>
                  <a:pt x="176453" y="641350"/>
                </a:cubicBezTo>
                <a:cubicBezTo>
                  <a:pt x="174336" y="605367"/>
                  <a:pt x="173520" y="569283"/>
                  <a:pt x="170103" y="533400"/>
                </a:cubicBezTo>
                <a:cubicBezTo>
                  <a:pt x="169276" y="524712"/>
                  <a:pt x="166151" y="516391"/>
                  <a:pt x="163753" y="508000"/>
                </a:cubicBezTo>
                <a:cubicBezTo>
                  <a:pt x="161914" y="501564"/>
                  <a:pt x="159889" y="495165"/>
                  <a:pt x="157403" y="488950"/>
                </a:cubicBezTo>
                <a:cubicBezTo>
                  <a:pt x="147184" y="463401"/>
                  <a:pt x="132327" y="439445"/>
                  <a:pt x="125653" y="412750"/>
                </a:cubicBezTo>
                <a:cubicBezTo>
                  <a:pt x="112332" y="359467"/>
                  <a:pt x="128944" y="418109"/>
                  <a:pt x="100253" y="349250"/>
                </a:cubicBezTo>
                <a:cubicBezTo>
                  <a:pt x="95104" y="336893"/>
                  <a:pt x="87553" y="311150"/>
                  <a:pt x="87553" y="311150"/>
                </a:cubicBezTo>
                <a:cubicBezTo>
                  <a:pt x="85195" y="294645"/>
                  <a:pt x="80159" y="253521"/>
                  <a:pt x="74853" y="234950"/>
                </a:cubicBezTo>
                <a:cubicBezTo>
                  <a:pt x="69336" y="215642"/>
                  <a:pt x="60673" y="197281"/>
                  <a:pt x="55803" y="177800"/>
                </a:cubicBezTo>
                <a:cubicBezTo>
                  <a:pt x="53686" y="169333"/>
                  <a:pt x="52517" y="160572"/>
                  <a:pt x="49453" y="152400"/>
                </a:cubicBezTo>
                <a:cubicBezTo>
                  <a:pt x="46129" y="143537"/>
                  <a:pt x="40077" y="135863"/>
                  <a:pt x="36753" y="127000"/>
                </a:cubicBezTo>
                <a:cubicBezTo>
                  <a:pt x="33689" y="118828"/>
                  <a:pt x="32801" y="109991"/>
                  <a:pt x="30403" y="101600"/>
                </a:cubicBezTo>
                <a:cubicBezTo>
                  <a:pt x="28564" y="95164"/>
                  <a:pt x="26170" y="88900"/>
                  <a:pt x="24053" y="82550"/>
                </a:cubicBezTo>
                <a:cubicBezTo>
                  <a:pt x="-7877" y="103836"/>
                  <a:pt x="-3546" y="92803"/>
                  <a:pt x="11353" y="152400"/>
                </a:cubicBezTo>
                <a:cubicBezTo>
                  <a:pt x="13204" y="159804"/>
                  <a:pt x="19617" y="165240"/>
                  <a:pt x="24053" y="171450"/>
                </a:cubicBezTo>
                <a:cubicBezTo>
                  <a:pt x="30204" y="180062"/>
                  <a:pt x="37232" y="188044"/>
                  <a:pt x="43103" y="196850"/>
                </a:cubicBezTo>
                <a:cubicBezTo>
                  <a:pt x="49949" y="207119"/>
                  <a:pt x="55307" y="218331"/>
                  <a:pt x="62153" y="228600"/>
                </a:cubicBezTo>
                <a:cubicBezTo>
                  <a:pt x="68024" y="237406"/>
                  <a:pt x="75332" y="245194"/>
                  <a:pt x="81203" y="254000"/>
                </a:cubicBezTo>
                <a:cubicBezTo>
                  <a:pt x="108741" y="295308"/>
                  <a:pt x="90879" y="278379"/>
                  <a:pt x="125653" y="317500"/>
                </a:cubicBezTo>
                <a:cubicBezTo>
                  <a:pt x="151975" y="347112"/>
                  <a:pt x="153673" y="344647"/>
                  <a:pt x="189153" y="368300"/>
                </a:cubicBezTo>
                <a:lnTo>
                  <a:pt x="208203" y="381000"/>
                </a:lnTo>
                <a:cubicBezTo>
                  <a:pt x="212436" y="389467"/>
                  <a:pt x="216033" y="398283"/>
                  <a:pt x="220903" y="406400"/>
                </a:cubicBezTo>
                <a:cubicBezTo>
                  <a:pt x="228756" y="419488"/>
                  <a:pt x="240634" y="430328"/>
                  <a:pt x="246303" y="444500"/>
                </a:cubicBezTo>
                <a:cubicBezTo>
                  <a:pt x="250536" y="455083"/>
                  <a:pt x="255169" y="465515"/>
                  <a:pt x="259003" y="476250"/>
                </a:cubicBezTo>
                <a:cubicBezTo>
                  <a:pt x="265757" y="495161"/>
                  <a:pt x="278053" y="533400"/>
                  <a:pt x="278053" y="533400"/>
                </a:cubicBezTo>
                <a:cubicBezTo>
                  <a:pt x="273820" y="546100"/>
                  <a:pt x="271854" y="559798"/>
                  <a:pt x="265353" y="571500"/>
                </a:cubicBezTo>
                <a:cubicBezTo>
                  <a:pt x="260992" y="579350"/>
                  <a:pt x="253202" y="584801"/>
                  <a:pt x="246303" y="590550"/>
                </a:cubicBezTo>
                <a:cubicBezTo>
                  <a:pt x="229890" y="604227"/>
                  <a:pt x="227296" y="603236"/>
                  <a:pt x="208203" y="609600"/>
                </a:cubicBezTo>
                <a:cubicBezTo>
                  <a:pt x="170103" y="607483"/>
                  <a:pt x="131790" y="607796"/>
                  <a:pt x="93903" y="603250"/>
                </a:cubicBezTo>
                <a:cubicBezTo>
                  <a:pt x="78603" y="601414"/>
                  <a:pt x="34453" y="594079"/>
                  <a:pt x="49453" y="590550"/>
                </a:cubicBezTo>
                <a:cubicBezTo>
                  <a:pt x="99074" y="578874"/>
                  <a:pt x="151114" y="582760"/>
                  <a:pt x="201853" y="577850"/>
                </a:cubicBezTo>
                <a:cubicBezTo>
                  <a:pt x="216750" y="576408"/>
                  <a:pt x="231486" y="573617"/>
                  <a:pt x="246303" y="571500"/>
                </a:cubicBezTo>
                <a:cubicBezTo>
                  <a:pt x="254770" y="567267"/>
                  <a:pt x="263827" y="564051"/>
                  <a:pt x="271703" y="558800"/>
                </a:cubicBezTo>
                <a:cubicBezTo>
                  <a:pt x="289315" y="547059"/>
                  <a:pt x="322503" y="520700"/>
                  <a:pt x="322503" y="520700"/>
                </a:cubicBezTo>
                <a:cubicBezTo>
                  <a:pt x="336251" y="465707"/>
                  <a:pt x="319416" y="525243"/>
                  <a:pt x="341553" y="469900"/>
                </a:cubicBezTo>
                <a:cubicBezTo>
                  <a:pt x="346525" y="457471"/>
                  <a:pt x="350020" y="444500"/>
                  <a:pt x="354253" y="431800"/>
                </a:cubicBezTo>
                <a:lnTo>
                  <a:pt x="360603" y="412750"/>
                </a:lnTo>
                <a:lnTo>
                  <a:pt x="366953" y="393700"/>
                </a:lnTo>
                <a:cubicBezTo>
                  <a:pt x="371186" y="400050"/>
                  <a:pt x="372021" y="412750"/>
                  <a:pt x="379653" y="412750"/>
                </a:cubicBezTo>
                <a:cubicBezTo>
                  <a:pt x="395756" y="412750"/>
                  <a:pt x="409339" y="367627"/>
                  <a:pt x="411403" y="361950"/>
                </a:cubicBezTo>
                <a:cubicBezTo>
                  <a:pt x="415978" y="349369"/>
                  <a:pt x="424103" y="323850"/>
                  <a:pt x="424103" y="323850"/>
                </a:cubicBezTo>
                <a:cubicBezTo>
                  <a:pt x="426220" y="332317"/>
                  <a:pt x="422350" y="346009"/>
                  <a:pt x="430453" y="349250"/>
                </a:cubicBezTo>
                <a:cubicBezTo>
                  <a:pt x="439242" y="352766"/>
                  <a:pt x="449793" y="343822"/>
                  <a:pt x="455853" y="336550"/>
                </a:cubicBezTo>
                <a:cubicBezTo>
                  <a:pt x="461440" y="329846"/>
                  <a:pt x="459805" y="319541"/>
                  <a:pt x="462203" y="311150"/>
                </a:cubicBezTo>
                <a:cubicBezTo>
                  <a:pt x="464042" y="304714"/>
                  <a:pt x="466436" y="298450"/>
                  <a:pt x="468553" y="292100"/>
                </a:cubicBezTo>
                <a:cubicBezTo>
                  <a:pt x="470670" y="298450"/>
                  <a:pt x="473280" y="304656"/>
                  <a:pt x="474903" y="311150"/>
                </a:cubicBezTo>
                <a:cubicBezTo>
                  <a:pt x="477521" y="321621"/>
                  <a:pt x="470670" y="340783"/>
                  <a:pt x="481253" y="342900"/>
                </a:cubicBezTo>
                <a:cubicBezTo>
                  <a:pt x="492994" y="345248"/>
                  <a:pt x="498186" y="325967"/>
                  <a:pt x="506653" y="317500"/>
                </a:cubicBezTo>
                <a:cubicBezTo>
                  <a:pt x="521257" y="259085"/>
                  <a:pt x="499838" y="329767"/>
                  <a:pt x="538403" y="260350"/>
                </a:cubicBezTo>
                <a:cubicBezTo>
                  <a:pt x="542641" y="252721"/>
                  <a:pt x="541689" y="243122"/>
                  <a:pt x="544753" y="234950"/>
                </a:cubicBezTo>
                <a:cubicBezTo>
                  <a:pt x="548077" y="226087"/>
                  <a:pt x="554129" y="218413"/>
                  <a:pt x="557453" y="209550"/>
                </a:cubicBezTo>
                <a:cubicBezTo>
                  <a:pt x="560517" y="201378"/>
                  <a:pt x="562091" y="192708"/>
                  <a:pt x="563803" y="184150"/>
                </a:cubicBezTo>
                <a:cubicBezTo>
                  <a:pt x="568208" y="162124"/>
                  <a:pt x="573453" y="122948"/>
                  <a:pt x="576503" y="101600"/>
                </a:cubicBezTo>
                <a:cubicBezTo>
                  <a:pt x="538460" y="-50574"/>
                  <a:pt x="543541" y="-38436"/>
                  <a:pt x="576503" y="488950"/>
                </a:cubicBezTo>
                <a:cubicBezTo>
                  <a:pt x="578763" y="525111"/>
                  <a:pt x="584970" y="416983"/>
                  <a:pt x="589203" y="381000"/>
                </a:cubicBezTo>
                <a:cubicBezTo>
                  <a:pt x="577548" y="159551"/>
                  <a:pt x="597707" y="338817"/>
                  <a:pt x="563803" y="203200"/>
                </a:cubicBezTo>
                <a:cubicBezTo>
                  <a:pt x="560173" y="188680"/>
                  <a:pt x="559914" y="173513"/>
                  <a:pt x="557453" y="158750"/>
                </a:cubicBezTo>
                <a:cubicBezTo>
                  <a:pt x="552345" y="128099"/>
                  <a:pt x="552932" y="132487"/>
                  <a:pt x="544753" y="107950"/>
                </a:cubicBezTo>
                <a:cubicBezTo>
                  <a:pt x="546870" y="133350"/>
                  <a:pt x="536487" y="163269"/>
                  <a:pt x="551103" y="184150"/>
                </a:cubicBezTo>
                <a:cubicBezTo>
                  <a:pt x="558780" y="195117"/>
                  <a:pt x="578636" y="179669"/>
                  <a:pt x="589203" y="171450"/>
                </a:cubicBezTo>
                <a:cubicBezTo>
                  <a:pt x="598945" y="163873"/>
                  <a:pt x="600848" y="149574"/>
                  <a:pt x="608253" y="139700"/>
                </a:cubicBezTo>
                <a:cubicBezTo>
                  <a:pt x="648808" y="85627"/>
                  <a:pt x="605122" y="164490"/>
                  <a:pt x="646353" y="88900"/>
                </a:cubicBezTo>
                <a:cubicBezTo>
                  <a:pt x="653152" y="76435"/>
                  <a:pt x="659527" y="63726"/>
                  <a:pt x="665403" y="50800"/>
                </a:cubicBezTo>
                <a:cubicBezTo>
                  <a:pt x="670120" y="40423"/>
                  <a:pt x="672062" y="28716"/>
                  <a:pt x="678103" y="19050"/>
                </a:cubicBezTo>
                <a:cubicBezTo>
                  <a:pt x="682863" y="11435"/>
                  <a:pt x="690803" y="6350"/>
                  <a:pt x="697153" y="0"/>
                </a:cubicBezTo>
                <a:cubicBezTo>
                  <a:pt x="714086" y="-50800"/>
                  <a:pt x="705620" y="-50800"/>
                  <a:pt x="722553" y="0"/>
                </a:cubicBezTo>
                <a:cubicBezTo>
                  <a:pt x="724670" y="48683"/>
                  <a:pt x="723317" y="97642"/>
                  <a:pt x="728903" y="146050"/>
                </a:cubicBezTo>
                <a:cubicBezTo>
                  <a:pt x="729778" y="153631"/>
                  <a:pt x="735644" y="160332"/>
                  <a:pt x="741603" y="165100"/>
                </a:cubicBezTo>
                <a:cubicBezTo>
                  <a:pt x="750377" y="172119"/>
                  <a:pt x="757844" y="171450"/>
                  <a:pt x="767003" y="171450"/>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5" descr="C:\Users\dkennedy\AppData\Local\Microsoft\Windows\Temporary Internet Files\Content.IE5\M4ZYTICG\MC900290933[1].wmf"/>
          <p:cNvPicPr>
            <a:picLocks noChangeAspect="1" noChangeArrowheads="1"/>
          </p:cNvPicPr>
          <p:nvPr/>
        </p:nvPicPr>
        <p:blipFill>
          <a:blip r:embed="rId4" cstate="print"/>
          <a:srcRect/>
          <a:stretch>
            <a:fillRect/>
          </a:stretch>
        </p:blipFill>
        <p:spPr bwMode="auto">
          <a:xfrm>
            <a:off x="5105400" y="4876800"/>
            <a:ext cx="1018515" cy="1689980"/>
          </a:xfrm>
          <a:prstGeom prst="rect">
            <a:avLst/>
          </a:prstGeom>
          <a:noFill/>
        </p:spPr>
      </p:pic>
      <p:pic>
        <p:nvPicPr>
          <p:cNvPr id="2050" name="Picture 2" descr="C:\Users\dkennedy\AppData\Local\Microsoft\Windows\Temporary Internet Files\Content.IE5\VZA6HI2A\MC900237837[1].wmf"/>
          <p:cNvPicPr>
            <a:picLocks noChangeAspect="1" noChangeArrowheads="1"/>
          </p:cNvPicPr>
          <p:nvPr/>
        </p:nvPicPr>
        <p:blipFill>
          <a:blip r:embed="rId5" cstate="print"/>
          <a:srcRect/>
          <a:stretch>
            <a:fillRect/>
          </a:stretch>
        </p:blipFill>
        <p:spPr bwMode="auto">
          <a:xfrm>
            <a:off x="6019800" y="4648200"/>
            <a:ext cx="2889564" cy="1943477"/>
          </a:xfrm>
          <a:prstGeom prst="rect">
            <a:avLst/>
          </a:prstGeom>
          <a:noFill/>
        </p:spPr>
      </p:pic>
      <p:sp>
        <p:nvSpPr>
          <p:cNvPr id="18" name="Rectangle 17"/>
          <p:cNvSpPr/>
          <p:nvPr/>
        </p:nvSpPr>
        <p:spPr>
          <a:xfrm rot="18932155">
            <a:off x="7010400" y="22860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0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500"/>
                            </p:stCondLst>
                            <p:childTnLst>
                              <p:par>
                                <p:cTn id="21" presetID="26" presetClass="emph" presetSubtype="0" repeatCount="3000" fill="hold" grpId="1"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childTnLst>
                          </p:cTn>
                        </p:par>
                        <p:par>
                          <p:cTn id="24" fill="hold">
                            <p:stCondLst>
                              <p:cond delay="3000"/>
                            </p:stCondLst>
                            <p:childTnLst>
                              <p:par>
                                <p:cTn id="25" presetID="1" presetClass="exit" presetSubtype="0" fill="hold" grpId="2" nodeType="after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371600"/>
            <a:ext cx="7924800" cy="1828799"/>
          </a:xfrm>
        </p:spPr>
        <p:txBody>
          <a:bodyPr/>
          <a:lstStyle/>
          <a:p>
            <a:r>
              <a:rPr lang="en-US" dirty="0" smtClean="0"/>
              <a:t>Sign and date each page before the next page is started.</a:t>
            </a:r>
          </a:p>
          <a:p>
            <a:r>
              <a:rPr lang="en-US" dirty="0" smtClean="0"/>
              <a:t>A colleague or mentor should corroborate the events and facts on each page and sign as a witness.</a:t>
            </a:r>
          </a:p>
          <a:p>
            <a:endParaRPr lang="en-US" dirty="0"/>
          </a:p>
          <a:p>
            <a:endParaRPr lang="en-US" dirty="0" smtClean="0"/>
          </a:p>
          <a:p>
            <a:endParaRPr lang="en-US" dirty="0" smtClean="0"/>
          </a:p>
          <a:p>
            <a:r>
              <a:rPr lang="en-US" dirty="0" smtClean="0"/>
              <a:t>Store the notebook in a safe location.</a:t>
            </a:r>
          </a:p>
        </p:txBody>
      </p:sp>
      <p:pic>
        <p:nvPicPr>
          <p:cNvPr id="1026" name="Picture 2"/>
          <p:cNvPicPr>
            <a:picLocks noChangeAspect="1" noChangeArrowheads="1"/>
          </p:cNvPicPr>
          <p:nvPr/>
        </p:nvPicPr>
        <p:blipFill>
          <a:blip r:embed="rId3" cstate="print"/>
          <a:srcRect/>
          <a:stretch>
            <a:fillRect/>
          </a:stretch>
        </p:blipFill>
        <p:spPr bwMode="auto">
          <a:xfrm>
            <a:off x="1676400" y="4267200"/>
            <a:ext cx="5486400" cy="1295400"/>
          </a:xfrm>
          <a:prstGeom prst="rect">
            <a:avLst/>
          </a:prstGeom>
          <a:noFill/>
          <a:ln w="9525">
            <a:noFill/>
            <a:miter lim="800000"/>
            <a:headEnd/>
            <a:tailEnd/>
          </a:ln>
        </p:spPr>
      </p:pic>
    </p:spTree>
    <p:extLst>
      <p:ext uri="{BB962C8B-B14F-4D97-AF65-F5344CB8AC3E}">
        <p14:creationId xmlns:p14="http://schemas.microsoft.com/office/powerpoint/2010/main" val="95509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371600"/>
            <a:ext cx="4495800" cy="1828800"/>
          </a:xfrm>
        </p:spPr>
        <p:txBody>
          <a:bodyPr/>
          <a:lstStyle/>
          <a:p>
            <a:r>
              <a:rPr lang="en-US" dirty="0" smtClean="0"/>
              <a:t>Sketches</a:t>
            </a:r>
          </a:p>
          <a:p>
            <a:pPr lvl="1"/>
            <a:r>
              <a:rPr lang="en-US" dirty="0" smtClean="0"/>
              <a:t>Label all parts of the sketch</a:t>
            </a:r>
          </a:p>
          <a:p>
            <a:pPr lvl="1"/>
            <a:r>
              <a:rPr lang="en-US" dirty="0" smtClean="0"/>
              <a:t>Describe each sketch </a:t>
            </a:r>
          </a:p>
        </p:txBody>
      </p:sp>
      <p:grpSp>
        <p:nvGrpSpPr>
          <p:cNvPr id="4" name="Group 3"/>
          <p:cNvGrpSpPr/>
          <p:nvPr/>
        </p:nvGrpSpPr>
        <p:grpSpPr>
          <a:xfrm>
            <a:off x="5105400" y="11430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8288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5" descr="notebook2j2"/>
          <p:cNvPicPr>
            <a:picLocks noChangeAspect="1" noChangeArrowheads="1"/>
          </p:cNvPicPr>
          <p:nvPr/>
        </p:nvPicPr>
        <p:blipFill rotWithShape="1">
          <a:blip r:embed="rId3" cstate="print"/>
          <a:srcRect l="4241" t="52971" r="41814" b="25758"/>
          <a:stretch/>
        </p:blipFill>
        <p:spPr bwMode="auto">
          <a:xfrm>
            <a:off x="354175" y="4320381"/>
            <a:ext cx="4409118" cy="2309019"/>
          </a:xfrm>
          <a:prstGeom prst="rect">
            <a:avLst/>
          </a:prstGeom>
          <a:noFill/>
        </p:spPr>
      </p:pic>
      <p:pic>
        <p:nvPicPr>
          <p:cNvPr id="13" name="Picture 25" descr="notebook2j2"/>
          <p:cNvPicPr>
            <a:picLocks noChangeAspect="1" noChangeArrowheads="1"/>
          </p:cNvPicPr>
          <p:nvPr/>
        </p:nvPicPr>
        <p:blipFill rotWithShape="1">
          <a:blip r:embed="rId3" cstate="print"/>
          <a:srcRect t="9766" r="56800" b="80847"/>
          <a:stretch/>
        </p:blipFill>
        <p:spPr bwMode="auto">
          <a:xfrm>
            <a:off x="162002" y="2911078"/>
            <a:ext cx="3907003" cy="1127522"/>
          </a:xfrm>
          <a:prstGeom prst="rect">
            <a:avLst/>
          </a:prstGeom>
          <a:noFill/>
        </p:spPr>
      </p:pic>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257175" y="1295400"/>
            <a:ext cx="4495800" cy="1139825"/>
          </a:xfrm>
        </p:spPr>
        <p:txBody>
          <a:bodyPr/>
          <a:lstStyle/>
          <a:p>
            <a:r>
              <a:rPr lang="en-US" dirty="0" smtClean="0"/>
              <a:t>Calculations and figures are clearly labeled.</a:t>
            </a:r>
          </a:p>
        </p:txBody>
      </p:sp>
      <p:pic>
        <p:nvPicPr>
          <p:cNvPr id="8" name="Picture 25" descr="notebook2j2"/>
          <p:cNvPicPr>
            <a:picLocks noChangeAspect="1" noChangeArrowheads="1"/>
          </p:cNvPicPr>
          <p:nvPr/>
        </p:nvPicPr>
        <p:blipFill>
          <a:blip r:embed="rId3" cstate="print"/>
          <a:srcRect/>
          <a:stretch>
            <a:fillRect/>
          </a:stretch>
        </p:blipFill>
        <p:spPr bwMode="auto">
          <a:xfrm>
            <a:off x="5019675" y="1066800"/>
            <a:ext cx="3781872" cy="5022850"/>
          </a:xfrm>
          <a:prstGeom prst="rect">
            <a:avLst/>
          </a:prstGeom>
          <a:noFill/>
        </p:spPr>
      </p:pic>
      <p:sp>
        <p:nvSpPr>
          <p:cNvPr id="9" name="Rectangle 8"/>
          <p:cNvSpPr/>
          <p:nvPr/>
        </p:nvSpPr>
        <p:spPr>
          <a:xfrm>
            <a:off x="5181600" y="1600200"/>
            <a:ext cx="1371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p:cNvCxnSpPr>
          <p:nvPr/>
        </p:nvCxnSpPr>
        <p:spPr>
          <a:xfrm flipH="1">
            <a:off x="3838575" y="1828800"/>
            <a:ext cx="1343025" cy="141208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911078"/>
            <a:ext cx="3228975" cy="120372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81600" y="3763962"/>
            <a:ext cx="1981200" cy="1265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1"/>
            <a:endCxn id="22" idx="3"/>
          </p:cNvCxnSpPr>
          <p:nvPr/>
        </p:nvCxnSpPr>
        <p:spPr>
          <a:xfrm flipH="1">
            <a:off x="4763294" y="4396581"/>
            <a:ext cx="418306" cy="103167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4176" y="4320381"/>
            <a:ext cx="4409118" cy="221575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371600"/>
            <a:ext cx="4572000" cy="3048000"/>
          </a:xfrm>
        </p:spPr>
        <p:txBody>
          <a:bodyPr/>
          <a:lstStyle/>
          <a:p>
            <a:r>
              <a:rPr lang="en-US" dirty="0" smtClean="0"/>
              <a:t>Progress Entries</a:t>
            </a:r>
          </a:p>
          <a:p>
            <a:pPr lvl="1"/>
            <a:r>
              <a:rPr lang="en-US" dirty="0" smtClean="0"/>
              <a:t>Reflect on tasks accomplished, successes, and failures</a:t>
            </a:r>
          </a:p>
          <a:p>
            <a:pPr lvl="1"/>
            <a:r>
              <a:rPr lang="en-US" dirty="0" smtClean="0"/>
              <a:t>Reflect on future needs and tasks to be completed</a:t>
            </a:r>
            <a:endParaRPr lang="en-US" dirty="0"/>
          </a:p>
        </p:txBody>
      </p:sp>
      <p:grpSp>
        <p:nvGrpSpPr>
          <p:cNvPr id="4" name="Group 3"/>
          <p:cNvGrpSpPr/>
          <p:nvPr/>
        </p:nvGrpSpPr>
        <p:grpSpPr>
          <a:xfrm>
            <a:off x="5105400" y="11430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7864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838200" y="1752601"/>
            <a:ext cx="6858000" cy="4571999"/>
          </a:xfrm>
        </p:spPr>
        <p:txBody>
          <a:bodyPr/>
          <a:lstStyle/>
          <a:p>
            <a:pPr algn="ctr">
              <a:buNone/>
            </a:pPr>
            <a:r>
              <a:rPr lang="en-US" sz="4800" dirty="0" smtClean="0"/>
              <a:t>Be</a:t>
            </a:r>
            <a:r>
              <a:rPr lang="en-US" sz="4800" dirty="0" smtClean="0">
                <a:solidFill>
                  <a:srgbClr val="C00000"/>
                </a:solidFill>
              </a:rPr>
              <a:t> </a:t>
            </a:r>
            <a:r>
              <a:rPr lang="en-US" sz="4800" b="1" cap="small" dirty="0" smtClean="0">
                <a:solidFill>
                  <a:srgbClr val="C00000"/>
                </a:solidFill>
              </a:rPr>
              <a:t>Neat</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Accurate</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Legible</a:t>
            </a:r>
            <a:r>
              <a:rPr lang="en-US" sz="4800" dirty="0" smtClean="0">
                <a:solidFill>
                  <a:srgbClr val="C00000"/>
                </a:solidFill>
              </a:rPr>
              <a:t>, </a:t>
            </a:r>
          </a:p>
          <a:p>
            <a:pPr algn="ctr">
              <a:buNone/>
            </a:pPr>
            <a:r>
              <a:rPr lang="en-US" sz="4800" dirty="0" smtClean="0"/>
              <a:t>and be </a:t>
            </a:r>
            <a:r>
              <a:rPr lang="en-US" sz="4800" b="1" cap="small" dirty="0" smtClean="0">
                <a:solidFill>
                  <a:srgbClr val="C00000"/>
                </a:solidFill>
              </a:rPr>
              <a:t>Thorough</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3729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Examples</a:t>
            </a:r>
            <a:endParaRPr lang="en-US" dirty="0"/>
          </a:p>
        </p:txBody>
      </p:sp>
      <p:sp>
        <p:nvSpPr>
          <p:cNvPr id="3" name="Content Placeholder 2"/>
          <p:cNvSpPr>
            <a:spLocks noGrp="1"/>
          </p:cNvSpPr>
          <p:nvPr>
            <p:ph idx="1"/>
          </p:nvPr>
        </p:nvSpPr>
        <p:spPr>
          <a:xfrm>
            <a:off x="381000" y="1066800"/>
            <a:ext cx="4572000" cy="3048000"/>
          </a:xfrm>
        </p:spPr>
        <p:txBody>
          <a:bodyPr/>
          <a:lstStyle/>
          <a:p>
            <a:r>
              <a:rPr lang="en-US" sz="2400" dirty="0" smtClean="0"/>
              <a:t>Page from Earl Silas Tupper’s  (1907 -1983) “</a:t>
            </a:r>
            <a:r>
              <a:rPr lang="en-US" sz="2400" dirty="0"/>
              <a:t>Invention Diary and </a:t>
            </a:r>
            <a:r>
              <a:rPr lang="en-US" sz="2400" dirty="0" smtClean="0"/>
              <a:t>Sketchbook”</a:t>
            </a:r>
          </a:p>
          <a:p>
            <a:pPr marL="0" indent="0">
              <a:buNone/>
            </a:pPr>
            <a:endParaRPr lang="en-US" sz="2400" dirty="0"/>
          </a:p>
          <a:p>
            <a:r>
              <a:rPr lang="en-US" dirty="0" smtClean="0"/>
              <a:t>Mr. Tupper developed a wide range of inventions, including Tupperware</a:t>
            </a:r>
            <a:r>
              <a:rPr lang="en-US" dirty="0"/>
              <a:t/>
            </a:r>
            <a:br>
              <a:rPr lang="en-US" dirty="0"/>
            </a:br>
            <a:endParaRPr lang="en-US" dirty="0"/>
          </a:p>
        </p:txBody>
      </p:sp>
      <p:pic>
        <p:nvPicPr>
          <p:cNvPr id="2050" name="Picture 2" descr="http://www.sil.si.edu/exhibitions/doodles/fullsize/doodles-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33400"/>
            <a:ext cx="3668550" cy="5722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70650" y="6248400"/>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4"/>
              </a:rPr>
              <a:t>http://sil.si.exhibitions\doodles</a:t>
            </a:r>
            <a:r>
              <a:rPr lang="en-US" sz="900" dirty="0" smtClean="0"/>
              <a:t> </a:t>
            </a:r>
            <a:endParaRPr lang="en-US" sz="900" dirty="0"/>
          </a:p>
        </p:txBody>
      </p:sp>
    </p:spTree>
    <p:extLst>
      <p:ext uri="{BB962C8B-B14F-4D97-AF65-F5344CB8AC3E}">
        <p14:creationId xmlns:p14="http://schemas.microsoft.com/office/powerpoint/2010/main" val="291148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Notebook</a:t>
            </a:r>
            <a:endParaRPr lang="en-US" dirty="0"/>
          </a:p>
        </p:txBody>
      </p:sp>
      <p:sp>
        <p:nvSpPr>
          <p:cNvPr id="3" name="Content Placeholder 2"/>
          <p:cNvSpPr>
            <a:spLocks noGrp="1"/>
          </p:cNvSpPr>
          <p:nvPr>
            <p:ph idx="1"/>
          </p:nvPr>
        </p:nvSpPr>
        <p:spPr/>
        <p:txBody>
          <a:bodyPr/>
          <a:lstStyle/>
          <a:p>
            <a:r>
              <a:rPr lang="en-US" dirty="0" smtClean="0"/>
              <a:t>What Is an Engineering Notebook?</a:t>
            </a:r>
          </a:p>
          <a:p>
            <a:r>
              <a:rPr lang="en-US" dirty="0" smtClean="0"/>
              <a:t>Why Keep an Engineering Notebook?</a:t>
            </a:r>
          </a:p>
          <a:p>
            <a:r>
              <a:rPr lang="en-US" dirty="0" smtClean="0"/>
              <a:t>Who Keeps an Engineering Notebook?</a:t>
            </a:r>
          </a:p>
          <a:p>
            <a:r>
              <a:rPr lang="en-US" dirty="0" smtClean="0"/>
              <a:t>Contents</a:t>
            </a:r>
          </a:p>
          <a:p>
            <a:r>
              <a:rPr lang="en-US" dirty="0" smtClean="0"/>
              <a:t>Engineering Notebook Sections</a:t>
            </a:r>
          </a:p>
          <a:p>
            <a:r>
              <a:rPr lang="en-US" dirty="0" smtClean="0"/>
              <a:t>Standard Page Layout</a:t>
            </a:r>
          </a:p>
          <a:p>
            <a:r>
              <a:rPr lang="en-US" dirty="0" smtClean="0"/>
              <a:t>Best Practices</a:t>
            </a:r>
          </a:p>
          <a:p>
            <a:r>
              <a:rPr lang="en-US" dirty="0" smtClean="0"/>
              <a:t>Historical Example</a:t>
            </a:r>
            <a:endParaRPr lang="en-US" dirty="0"/>
          </a:p>
        </p:txBody>
      </p:sp>
    </p:spTree>
    <p:extLst>
      <p:ext uri="{BB962C8B-B14F-4D97-AF65-F5344CB8AC3E}">
        <p14:creationId xmlns:p14="http://schemas.microsoft.com/office/powerpoint/2010/main" val="203550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Example</a:t>
            </a:r>
            <a:endParaRPr lang="en-US" dirty="0"/>
          </a:p>
        </p:txBody>
      </p:sp>
      <p:sp>
        <p:nvSpPr>
          <p:cNvPr id="3" name="Content Placeholder 2"/>
          <p:cNvSpPr>
            <a:spLocks noGrp="1"/>
          </p:cNvSpPr>
          <p:nvPr>
            <p:ph idx="1"/>
          </p:nvPr>
        </p:nvSpPr>
        <p:spPr>
          <a:xfrm>
            <a:off x="381000" y="1066800"/>
            <a:ext cx="4572000" cy="3048000"/>
          </a:xfrm>
        </p:spPr>
        <p:txBody>
          <a:bodyPr/>
          <a:lstStyle/>
          <a:p>
            <a:r>
              <a:rPr lang="en-US" sz="2400" dirty="0" smtClean="0"/>
              <a:t>Everett </a:t>
            </a:r>
            <a:r>
              <a:rPr lang="en-US" sz="2400" dirty="0" err="1" smtClean="0"/>
              <a:t>Huckel</a:t>
            </a:r>
            <a:r>
              <a:rPr lang="en-US" sz="2400" dirty="0" smtClean="0"/>
              <a:t> </a:t>
            </a:r>
            <a:r>
              <a:rPr lang="en-US" sz="2400" dirty="0" err="1" smtClean="0"/>
              <a:t>Bickley</a:t>
            </a:r>
            <a:r>
              <a:rPr lang="en-US" sz="2400" dirty="0" smtClean="0"/>
              <a:t> (1888-1972) original design notes, for an electro-mechanical fly catcher, 1943</a:t>
            </a:r>
          </a:p>
          <a:p>
            <a:pPr marL="0" indent="0">
              <a:buNone/>
            </a:pPr>
            <a:endParaRPr lang="en-US" sz="2400" dirty="0"/>
          </a:p>
          <a:p>
            <a:r>
              <a:rPr lang="en-US" sz="2400" dirty="0" smtClean="0"/>
              <a:t>Mr. </a:t>
            </a:r>
            <a:r>
              <a:rPr lang="en-US" sz="2400" dirty="0" err="1" smtClean="0"/>
              <a:t>Bickley</a:t>
            </a:r>
            <a:r>
              <a:rPr lang="en-US" sz="2400" dirty="0" smtClean="0"/>
              <a:t> developed dozens of inventions. His most lucrative invention was a bean-sorting machine that separated good beans from bad.</a:t>
            </a:r>
            <a:endParaRPr lang="en-US" sz="2400" dirty="0"/>
          </a:p>
        </p:txBody>
      </p:sp>
      <p:sp>
        <p:nvSpPr>
          <p:cNvPr id="8" name="TextBox 7"/>
          <p:cNvSpPr txBox="1"/>
          <p:nvPr/>
        </p:nvSpPr>
        <p:spPr>
          <a:xfrm>
            <a:off x="5170650" y="6248400"/>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1026" name="Picture 2" descr="http://www.sil.si.edu/exhibitions/doodles/fullsize/doodles-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133" y="609600"/>
            <a:ext cx="366603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0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Example</a:t>
            </a:r>
            <a:endParaRPr lang="en-US" dirty="0"/>
          </a:p>
        </p:txBody>
      </p:sp>
      <p:sp>
        <p:nvSpPr>
          <p:cNvPr id="3" name="Content Placeholder 2"/>
          <p:cNvSpPr>
            <a:spLocks noGrp="1"/>
          </p:cNvSpPr>
          <p:nvPr>
            <p:ph idx="1"/>
          </p:nvPr>
        </p:nvSpPr>
        <p:spPr>
          <a:xfrm>
            <a:off x="381000" y="1066800"/>
            <a:ext cx="8458200" cy="1645514"/>
          </a:xfrm>
        </p:spPr>
        <p:txBody>
          <a:bodyPr/>
          <a:lstStyle/>
          <a:p>
            <a:r>
              <a:rPr lang="en-US" sz="2400" dirty="0" smtClean="0"/>
              <a:t>Howard Head (1914 – 1991) original design for an over-sized tennis racket, 1974</a:t>
            </a:r>
            <a:endParaRPr lang="en-US" sz="2400" dirty="0"/>
          </a:p>
          <a:p>
            <a:r>
              <a:rPr lang="en-US" sz="2400" dirty="0" smtClean="0"/>
              <a:t>The larger racket more than doubled the sweet spot of the traditional racket</a:t>
            </a:r>
          </a:p>
        </p:txBody>
      </p:sp>
      <p:sp>
        <p:nvSpPr>
          <p:cNvPr id="8" name="TextBox 7"/>
          <p:cNvSpPr txBox="1"/>
          <p:nvPr/>
        </p:nvSpPr>
        <p:spPr>
          <a:xfrm>
            <a:off x="2621837" y="6550968"/>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2050" name="Picture 2" descr="http://www.sil.si.edu/exhibitions/doodles/fullsize/doodles-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712314"/>
            <a:ext cx="5462979" cy="383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10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Notebook</a:t>
            </a:r>
            <a:endParaRPr lang="en-US" dirty="0"/>
          </a:p>
        </p:txBody>
      </p:sp>
      <p:sp>
        <p:nvSpPr>
          <p:cNvPr id="3" name="Content Placeholder 2"/>
          <p:cNvSpPr>
            <a:spLocks noGrp="1"/>
          </p:cNvSpPr>
          <p:nvPr>
            <p:ph idx="1"/>
          </p:nvPr>
        </p:nvSpPr>
        <p:spPr/>
        <p:txBody>
          <a:bodyPr/>
          <a:lstStyle/>
          <a:p>
            <a:r>
              <a:rPr lang="en-US" dirty="0" smtClean="0"/>
              <a:t>What Is an Engineering Notebook?</a:t>
            </a:r>
          </a:p>
          <a:p>
            <a:r>
              <a:rPr lang="en-US" dirty="0" smtClean="0"/>
              <a:t>Why Keep an Engineering Notebook?</a:t>
            </a:r>
          </a:p>
          <a:p>
            <a:r>
              <a:rPr lang="en-US" dirty="0" smtClean="0"/>
              <a:t>Who Keeps an Engineering Notebook?</a:t>
            </a:r>
          </a:p>
          <a:p>
            <a:r>
              <a:rPr lang="en-US" dirty="0" smtClean="0"/>
              <a:t>Contents</a:t>
            </a:r>
          </a:p>
          <a:p>
            <a:r>
              <a:rPr lang="en-US" dirty="0" smtClean="0"/>
              <a:t>Engineering Notebook Sections</a:t>
            </a:r>
          </a:p>
          <a:p>
            <a:r>
              <a:rPr lang="en-US" dirty="0" smtClean="0"/>
              <a:t>Standard Page Layout</a:t>
            </a:r>
          </a:p>
          <a:p>
            <a:r>
              <a:rPr lang="en-US" dirty="0" smtClean="0"/>
              <a:t>Best Practices</a:t>
            </a:r>
          </a:p>
          <a:p>
            <a:r>
              <a:rPr lang="en-US" dirty="0" smtClean="0"/>
              <a:t>Historical Example</a:t>
            </a:r>
            <a:endParaRPr lang="en-US" dirty="0"/>
          </a:p>
        </p:txBody>
      </p:sp>
    </p:spTree>
    <p:extLst>
      <p:ext uri="{BB962C8B-B14F-4D97-AF65-F5344CB8AC3E}">
        <p14:creationId xmlns:p14="http://schemas.microsoft.com/office/powerpoint/2010/main" val="2934579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457200" y="1295400"/>
            <a:ext cx="8229600" cy="4495799"/>
          </a:xfrm>
        </p:spPr>
        <p:txBody>
          <a:bodyPr/>
          <a:lstStyle/>
          <a:p>
            <a:pPr>
              <a:buNone/>
            </a:pPr>
            <a:r>
              <a:rPr lang="en-US" sz="2400" dirty="0" smtClean="0"/>
              <a:t>Tupper, E. S. (1939). </a:t>
            </a:r>
            <a:r>
              <a:rPr lang="en-US" sz="2400" i="1" dirty="0" smtClean="0"/>
              <a:t>Invention diary and sketchbook</a:t>
            </a:r>
            <a:r>
              <a:rPr lang="en-US" sz="2400" dirty="0" smtClean="0"/>
              <a:t>. Retrieved from Smithsonian Institute website: http://www.sil.si.edu/exhibitions/doodles </a:t>
            </a:r>
            <a:r>
              <a:rPr lang="en-US" dirty="0" smtClean="0"/>
              <a:t> </a:t>
            </a:r>
          </a:p>
          <a:p>
            <a:pPr>
              <a:buNone/>
            </a:pPr>
            <a:r>
              <a:rPr lang="en-US" sz="2400" dirty="0" err="1" smtClean="0"/>
              <a:t>Bickley</a:t>
            </a:r>
            <a:r>
              <a:rPr lang="en-US" sz="2400" dirty="0" smtClean="0"/>
              <a:t>, E. H. (1943). </a:t>
            </a:r>
            <a:r>
              <a:rPr lang="en-US" sz="2400" i="1" dirty="0" smtClean="0"/>
              <a:t>Design notes</a:t>
            </a:r>
            <a:r>
              <a:rPr lang="en-US" sz="2400" dirty="0" smtClean="0"/>
              <a:t>. Retrieved from Smithsonian Institute website: </a:t>
            </a:r>
            <a:r>
              <a:rPr lang="en-US" sz="2400" dirty="0"/>
              <a:t>http://</a:t>
            </a:r>
            <a:r>
              <a:rPr lang="en-US" sz="2400" dirty="0" smtClean="0"/>
              <a:t>www.sil.si.edu/exhibitions/doodles</a:t>
            </a:r>
          </a:p>
          <a:p>
            <a:pPr>
              <a:buNone/>
            </a:pPr>
            <a:r>
              <a:rPr lang="en-US" sz="2400" dirty="0" smtClean="0"/>
              <a:t>Head, H. (1974). </a:t>
            </a:r>
            <a:r>
              <a:rPr lang="en-US" sz="2400" i="1" dirty="0" smtClean="0"/>
              <a:t>Design drawing</a:t>
            </a:r>
            <a:r>
              <a:rPr lang="en-US" sz="2400" dirty="0" smtClean="0"/>
              <a:t>. Retrieved from Smithsonian Institute website: </a:t>
            </a:r>
            <a:r>
              <a:rPr lang="en-US" sz="2400" dirty="0"/>
              <a:t>http://</a:t>
            </a:r>
            <a:r>
              <a:rPr lang="en-US" sz="2400" dirty="0" smtClean="0"/>
              <a:t>www.sil.si.edu/exhibitions/doodles</a:t>
            </a:r>
            <a:endParaRPr lang="en-US" sz="2400" dirty="0"/>
          </a:p>
        </p:txBody>
      </p:sp>
    </p:spTree>
    <p:extLst>
      <p:ext uri="{BB962C8B-B14F-4D97-AF65-F5344CB8AC3E}">
        <p14:creationId xmlns:p14="http://schemas.microsoft.com/office/powerpoint/2010/main" val="397079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Engineering Notebook?</a:t>
            </a:r>
            <a:endParaRPr lang="en-US" dirty="0"/>
          </a:p>
        </p:txBody>
      </p:sp>
      <p:sp>
        <p:nvSpPr>
          <p:cNvPr id="3" name="Content Placeholder 2"/>
          <p:cNvSpPr>
            <a:spLocks noGrp="1"/>
          </p:cNvSpPr>
          <p:nvPr>
            <p:ph idx="1"/>
          </p:nvPr>
        </p:nvSpPr>
        <p:spPr>
          <a:xfrm>
            <a:off x="457200" y="1295401"/>
            <a:ext cx="8382000" cy="1828800"/>
          </a:xfrm>
        </p:spPr>
        <p:txBody>
          <a:bodyPr/>
          <a:lstStyle/>
          <a:p>
            <a:pPr marL="0" lvl="1" indent="0">
              <a:buNone/>
            </a:pPr>
            <a:r>
              <a:rPr lang="en-US" sz="2800" i="1" dirty="0" smtClean="0">
                <a:solidFill>
                  <a:srgbClr val="C00000"/>
                </a:solidFill>
                <a:latin typeface="Arial" charset="0"/>
              </a:rPr>
              <a:t>An engineering notebook is a book in which an engineer will formally document, in chronological order, all of his/her work that is associated with a specific design project. </a:t>
            </a:r>
          </a:p>
          <a:p>
            <a:pPr marL="0" lvl="1" indent="0">
              <a:buNone/>
            </a:pPr>
            <a:endParaRPr lang="en-US" i="1" dirty="0" smtClean="0">
              <a:solidFill>
                <a:srgbClr val="C00000"/>
              </a:solidFill>
              <a:latin typeface="Arial" charset="0"/>
            </a:endParaRPr>
          </a:p>
        </p:txBody>
      </p:sp>
      <p:sp>
        <p:nvSpPr>
          <p:cNvPr id="29" name="TextBox 28"/>
          <p:cNvSpPr txBox="1"/>
          <p:nvPr/>
        </p:nvSpPr>
        <p:spPr>
          <a:xfrm>
            <a:off x="381000" y="3505200"/>
            <a:ext cx="4191000" cy="3046988"/>
          </a:xfrm>
          <a:prstGeom prst="rect">
            <a:avLst/>
          </a:prstGeom>
          <a:noFill/>
        </p:spPr>
        <p:txBody>
          <a:bodyPr wrap="square" rtlCol="0">
            <a:spAutoFit/>
          </a:bodyPr>
          <a:lstStyle/>
          <a:p>
            <a:pPr marL="342900" lvl="1" indent="-342900">
              <a:buFontTx/>
              <a:buChar char="•"/>
            </a:pPr>
            <a:r>
              <a:rPr lang="en-US" sz="2400" dirty="0" smtClean="0"/>
              <a:t>Clear and detailed description of your design process</a:t>
            </a:r>
          </a:p>
          <a:p>
            <a:pPr marL="342900" lvl="1" indent="-342900">
              <a:buFontTx/>
              <a:buChar char="•"/>
            </a:pPr>
            <a:r>
              <a:rPr lang="en-US" sz="2400" dirty="0" smtClean="0"/>
              <a:t>Someone unfamiliar with work could take over project without additional information</a:t>
            </a:r>
          </a:p>
          <a:p>
            <a:pPr marL="342900" lvl="1" indent="-342900">
              <a:buFontTx/>
              <a:buChar char="•"/>
            </a:pPr>
            <a:endParaRPr lang="en-US" sz="2400" dirty="0" smtClean="0"/>
          </a:p>
        </p:txBody>
      </p:sp>
      <p:grpSp>
        <p:nvGrpSpPr>
          <p:cNvPr id="31" name="Group 30"/>
          <p:cNvGrpSpPr/>
          <p:nvPr/>
        </p:nvGrpSpPr>
        <p:grpSpPr>
          <a:xfrm>
            <a:off x="4724400" y="32766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Tree>
    <p:extLst>
      <p:ext uri="{BB962C8B-B14F-4D97-AF65-F5344CB8AC3E}">
        <p14:creationId xmlns:p14="http://schemas.microsoft.com/office/powerpoint/2010/main" val="2861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Keep an Engineering Notebook?</a:t>
            </a:r>
            <a:endParaRPr lang="en-US" dirty="0"/>
          </a:p>
        </p:txBody>
      </p:sp>
      <p:grpSp>
        <p:nvGrpSpPr>
          <p:cNvPr id="4" name="Group 30"/>
          <p:cNvGrpSpPr/>
          <p:nvPr/>
        </p:nvGrpSpPr>
        <p:grpSpPr>
          <a:xfrm>
            <a:off x="4800600" y="30480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8" name="Text Box 3"/>
          <p:cNvSpPr txBox="1">
            <a:spLocks noChangeArrowheads="1"/>
          </p:cNvSpPr>
          <p:nvPr/>
        </p:nvSpPr>
        <p:spPr bwMode="auto">
          <a:xfrm>
            <a:off x="381000" y="1524000"/>
            <a:ext cx="8548688" cy="954107"/>
          </a:xfrm>
          <a:prstGeom prst="rect">
            <a:avLst/>
          </a:prstGeom>
          <a:noFill/>
          <a:ln w="9525">
            <a:noFill/>
            <a:miter lim="800000"/>
            <a:headEnd/>
            <a:tailEnd/>
          </a:ln>
        </p:spPr>
        <p:txBody>
          <a:bodyPr>
            <a:spAutoFit/>
          </a:bodyPr>
          <a:lstStyle/>
          <a:p>
            <a:pPr>
              <a:spcBef>
                <a:spcPct val="50000"/>
              </a:spcBef>
            </a:pPr>
            <a:r>
              <a:rPr lang="en-US" sz="2800" b="0" dirty="0" smtClean="0">
                <a:solidFill>
                  <a:srgbClr val="C00000"/>
                </a:solidFill>
                <a:latin typeface="Arial" charset="0"/>
              </a:rPr>
              <a:t>An engineer</a:t>
            </a:r>
            <a:r>
              <a:rPr lang="en-US" sz="2800" dirty="0" smtClean="0">
                <a:solidFill>
                  <a:srgbClr val="C00000"/>
                </a:solidFill>
              </a:rPr>
              <a:t>ing</a:t>
            </a:r>
            <a:r>
              <a:rPr lang="en-US" sz="2800" b="0" dirty="0" smtClean="0">
                <a:solidFill>
                  <a:srgbClr val="C00000"/>
                </a:solidFill>
                <a:latin typeface="Arial" charset="0"/>
              </a:rPr>
              <a:t> </a:t>
            </a:r>
            <a:r>
              <a:rPr lang="en-US" sz="2800" b="0" dirty="0">
                <a:solidFill>
                  <a:srgbClr val="C00000"/>
                </a:solidFill>
                <a:latin typeface="Arial" charset="0"/>
              </a:rPr>
              <a:t>notebook is recognized as a</a:t>
            </a:r>
            <a:r>
              <a:rPr lang="en-US" sz="2800" b="0" i="1" dirty="0">
                <a:solidFill>
                  <a:srgbClr val="C00000"/>
                </a:solidFill>
                <a:latin typeface="Arial" charset="0"/>
              </a:rPr>
              <a:t> legal document</a:t>
            </a:r>
            <a:r>
              <a:rPr lang="en-US" sz="2800" b="0" dirty="0">
                <a:solidFill>
                  <a:srgbClr val="C00000"/>
                </a:solidFill>
                <a:latin typeface="Arial" charset="0"/>
              </a:rPr>
              <a:t> that is used in patent activities to…</a:t>
            </a:r>
          </a:p>
        </p:txBody>
      </p:sp>
      <p:sp>
        <p:nvSpPr>
          <p:cNvPr id="10" name="Text Box 4"/>
          <p:cNvSpPr txBox="1">
            <a:spLocks noChangeArrowheads="1"/>
          </p:cNvSpPr>
          <p:nvPr/>
        </p:nvSpPr>
        <p:spPr bwMode="auto">
          <a:xfrm>
            <a:off x="228600" y="2819400"/>
            <a:ext cx="4419600" cy="3637919"/>
          </a:xfrm>
          <a:prstGeom prst="rect">
            <a:avLst/>
          </a:prstGeom>
          <a:noFill/>
          <a:ln w="9525">
            <a:noFill/>
            <a:miter lim="800000"/>
            <a:headEnd/>
            <a:tailEnd/>
          </a:ln>
        </p:spPr>
        <p:txBody>
          <a:bodyPr wrap="square">
            <a:spAutoFit/>
          </a:bodyPr>
          <a:lstStyle/>
          <a:p>
            <a:pPr marL="233363" indent="-233363">
              <a:spcAft>
                <a:spcPct val="20000"/>
              </a:spcAft>
              <a:buFontTx/>
              <a:buChar char="•"/>
            </a:pPr>
            <a:r>
              <a:rPr lang="en-US" sz="2400" b="0" dirty="0">
                <a:solidFill>
                  <a:schemeClr val="tx1"/>
                </a:solidFill>
                <a:latin typeface="Arial" charset="0"/>
              </a:rPr>
              <a:t>Prove the origin of an idea that led to a </a:t>
            </a:r>
            <a:r>
              <a:rPr lang="en-US" sz="2400" b="0" dirty="0" smtClean="0">
                <a:solidFill>
                  <a:schemeClr val="tx1"/>
                </a:solidFill>
                <a:latin typeface="Arial" charset="0"/>
              </a:rPr>
              <a:t>solution</a:t>
            </a:r>
          </a:p>
          <a:p>
            <a:pPr marL="233363" indent="-233363">
              <a:spcAft>
                <a:spcPct val="20000"/>
              </a:spcAft>
              <a:buFontTx/>
              <a:buChar char="•"/>
            </a:pPr>
            <a:r>
              <a:rPr lang="en-US" sz="2400" dirty="0" smtClean="0"/>
              <a:t>Prove when events or ideas occurred</a:t>
            </a:r>
            <a:endParaRPr lang="en-US" sz="2400" b="0" dirty="0">
              <a:solidFill>
                <a:schemeClr val="tx1"/>
              </a:solidFill>
              <a:latin typeface="Arial" charset="0"/>
            </a:endParaRPr>
          </a:p>
          <a:p>
            <a:pPr marL="233363" indent="-233363">
              <a:spcAft>
                <a:spcPct val="20000"/>
              </a:spcAft>
              <a:buFontTx/>
              <a:buChar char="•"/>
            </a:pPr>
            <a:r>
              <a:rPr lang="en-US" sz="2400" b="0" dirty="0">
                <a:solidFill>
                  <a:schemeClr val="tx1"/>
                </a:solidFill>
                <a:latin typeface="Arial" charset="0"/>
              </a:rPr>
              <a:t>Prove diligence in turning the idea into a solution</a:t>
            </a:r>
          </a:p>
          <a:p>
            <a:pPr marL="233363" indent="-233363">
              <a:spcAft>
                <a:spcPct val="20000"/>
              </a:spcAft>
              <a:buFontTx/>
              <a:buChar char="•"/>
            </a:pPr>
            <a:r>
              <a:rPr lang="en-US" sz="2400" b="0" dirty="0">
                <a:solidFill>
                  <a:schemeClr val="tx1"/>
                </a:solidFill>
                <a:latin typeface="Arial" charset="0"/>
              </a:rPr>
              <a:t>Prove when an idea became a working solution (“reduced to practice</a:t>
            </a:r>
            <a:r>
              <a:rPr lang="en-US" sz="2400" b="0" dirty="0" smtClean="0">
                <a:solidFill>
                  <a:schemeClr val="tx1"/>
                </a:solidFill>
                <a:latin typeface="Arial" charset="0"/>
              </a:rPr>
              <a:t>”)</a:t>
            </a:r>
            <a:endParaRPr lang="en-US" sz="2400" b="0" dirty="0">
              <a:solidFill>
                <a:schemeClr val="tx1"/>
              </a:solidFill>
              <a:latin typeface="Arial" charset="0"/>
            </a:endParaRPr>
          </a:p>
        </p:txBody>
      </p:sp>
    </p:spTree>
    <p:extLst>
      <p:ext uri="{BB962C8B-B14F-4D97-AF65-F5344CB8AC3E}">
        <p14:creationId xmlns:p14="http://schemas.microsoft.com/office/powerpoint/2010/main" val="20541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Keeps an Engineering Notebook?</a:t>
            </a:r>
            <a:endParaRPr lang="en-US" dirty="0"/>
          </a:p>
        </p:txBody>
      </p:sp>
      <p:grpSp>
        <p:nvGrpSpPr>
          <p:cNvPr id="3" name="Group 30"/>
          <p:cNvGrpSpPr/>
          <p:nvPr/>
        </p:nvGrpSpPr>
        <p:grpSpPr>
          <a:xfrm>
            <a:off x="5638800" y="3810000"/>
            <a:ext cx="3124200" cy="213360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11" name="Content Placeholder 2"/>
          <p:cNvSpPr>
            <a:spLocks noGrp="1"/>
          </p:cNvSpPr>
          <p:nvPr>
            <p:ph idx="1"/>
          </p:nvPr>
        </p:nvSpPr>
        <p:spPr>
          <a:xfrm>
            <a:off x="609600" y="2895600"/>
            <a:ext cx="4876800" cy="2743200"/>
          </a:xfrm>
        </p:spPr>
        <p:txBody>
          <a:bodyPr/>
          <a:lstStyle/>
          <a:p>
            <a:pPr>
              <a:buNone/>
            </a:pPr>
            <a:r>
              <a:rPr lang="en-US" dirty="0" smtClean="0"/>
              <a:t>College engineering students</a:t>
            </a:r>
          </a:p>
          <a:p>
            <a:r>
              <a:rPr lang="en-US" sz="2400" dirty="0" smtClean="0"/>
              <a:t>Develop time management skills</a:t>
            </a:r>
          </a:p>
          <a:p>
            <a:r>
              <a:rPr lang="en-US" sz="2400" dirty="0" smtClean="0"/>
              <a:t>Improve research, documentation, and communication skills</a:t>
            </a:r>
          </a:p>
          <a:p>
            <a:r>
              <a:rPr lang="en-US" sz="2400" dirty="0" smtClean="0"/>
              <a:t>Basis for professional presentation of work</a:t>
            </a:r>
          </a:p>
          <a:p>
            <a:endParaRPr lang="en-US" sz="2400" dirty="0"/>
          </a:p>
        </p:txBody>
      </p:sp>
      <p:sp>
        <p:nvSpPr>
          <p:cNvPr id="12" name="Content Placeholder 2"/>
          <p:cNvSpPr txBox="1">
            <a:spLocks/>
          </p:cNvSpPr>
          <p:nvPr/>
        </p:nvSpPr>
        <p:spPr bwMode="auto">
          <a:xfrm>
            <a:off x="685800" y="1143001"/>
            <a:ext cx="77724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Engineers </a:t>
            </a:r>
            <a:r>
              <a:rPr lang="en-US" sz="2800" kern="0" dirty="0" smtClean="0">
                <a:latin typeface="+mn-lt"/>
              </a:rPr>
              <a:t>that work on </a:t>
            </a:r>
            <a:r>
              <a:rPr kumimoji="0" lang="en-US" sz="2800" b="0" i="0" u="none" strike="noStrike" kern="0" cap="none" spc="0" normalizeH="0" baseline="0" noProof="0" dirty="0" smtClean="0">
                <a:ln>
                  <a:noFill/>
                </a:ln>
                <a:solidFill>
                  <a:schemeClr val="tx1"/>
                </a:solidFill>
                <a:effectLst/>
                <a:uLnTx/>
                <a:uFillTx/>
                <a:latin typeface="+mn-lt"/>
                <a:ea typeface="+mn-ea"/>
                <a:cs typeface="+mn-cs"/>
              </a:rPr>
              <a:t>R</a:t>
            </a:r>
            <a:r>
              <a:rPr kumimoji="0" lang="en-US" sz="2800" b="0" i="0" u="none" strike="noStrike" kern="0" cap="none" spc="0" normalizeH="0" noProof="0" dirty="0" smtClean="0">
                <a:ln>
                  <a:noFill/>
                </a:ln>
                <a:solidFill>
                  <a:schemeClr val="tx1"/>
                </a:solidFill>
                <a:effectLst/>
                <a:uLnTx/>
                <a:uFillTx/>
                <a:latin typeface="+mn-lt"/>
                <a:ea typeface="+mn-ea"/>
                <a:cs typeface="+mn-cs"/>
              </a:rPr>
              <a:t> &amp; D</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Legal documentation of work</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lang="en-US" sz="2400" kern="0" dirty="0" smtClean="0">
                <a:latin typeface="+mn-lt"/>
              </a:rPr>
              <a:t>Continuity in projects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34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p:cTn id="3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p:cTn id="4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 calcmode="lin" valueType="num">
                                      <p:cBhvr>
                                        <p:cTn id="49"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6045391"/>
              </p:ext>
            </p:extLst>
          </p:nvPr>
        </p:nvGraphicFramePr>
        <p:xfrm>
          <a:off x="609600" y="1447800"/>
          <a:ext cx="8001000" cy="4480560"/>
        </p:xfrm>
        <a:graphic>
          <a:graphicData uri="http://schemas.openxmlformats.org/drawingml/2006/table">
            <a:tbl>
              <a:tblPr firstRow="1" bandRow="1">
                <a:tableStyleId>{5C22544A-7EE6-4342-B048-85BDC9FD1C3A}</a:tableStyleId>
              </a:tblPr>
              <a:tblGrid>
                <a:gridCol w="4000500"/>
                <a:gridCol w="4000500"/>
              </a:tblGrid>
              <a:tr h="3276600">
                <a:tc>
                  <a:txBody>
                    <a:bodyPr/>
                    <a:lstStyle/>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Discovering the problem</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Research</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Sketches with labels and descriptions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Brainstorming</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Calculations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Your daily thoughts and ideas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Pictures</a:t>
                      </a:r>
                    </a:p>
                    <a:p>
                      <a:endParaRPr lang="en-US" sz="2400" dirty="0"/>
                    </a:p>
                  </a:txBody>
                  <a:tcPr>
                    <a:noFill/>
                  </a:tcPr>
                </a:tc>
                <a:tc>
                  <a:txBody>
                    <a:bodyPr/>
                    <a:lstStyle/>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Expert input (names, positions, contact info, details of conversations)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Work session and meeting summaries </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Test procedures, results, and conclusions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Digital technical drawings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Design modifications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endParaRPr lang="en-US" sz="2400" dirty="0"/>
                    </a:p>
                  </a:txBody>
                  <a:tcPr>
                    <a:noFill/>
                  </a:tcPr>
                </a:tc>
              </a:tr>
            </a:tbl>
          </a:graphicData>
        </a:graphic>
      </p:graphicFrame>
      <p:sp>
        <p:nvSpPr>
          <p:cNvPr id="6" name="TextBox 5"/>
          <p:cNvSpPr txBox="1"/>
          <p:nvPr/>
        </p:nvSpPr>
        <p:spPr>
          <a:xfrm>
            <a:off x="434502" y="5862935"/>
            <a:ext cx="8610600" cy="461665"/>
          </a:xfrm>
          <a:prstGeom prst="rect">
            <a:avLst/>
          </a:prstGeom>
          <a:noFill/>
        </p:spPr>
        <p:txBody>
          <a:bodyPr wrap="square" rtlCol="0">
            <a:spAutoFit/>
          </a:bodyPr>
          <a:lstStyle/>
          <a:p>
            <a:pPr marL="342900" lvl="0" indent="-342900">
              <a:spcBef>
                <a:spcPct val="20000"/>
              </a:spcBef>
              <a:buClr>
                <a:srgbClr val="C00000"/>
              </a:buClr>
            </a:pPr>
            <a:r>
              <a:rPr lang="en-US" sz="2400" b="1" kern="0" dirty="0">
                <a:solidFill>
                  <a:srgbClr val="C00000"/>
                </a:solidFill>
                <a:latin typeface="Arial"/>
              </a:rPr>
              <a:t>Everything</a:t>
            </a:r>
            <a:r>
              <a:rPr lang="en-US" sz="2400" kern="0" dirty="0">
                <a:solidFill>
                  <a:srgbClr val="C00000"/>
                </a:solidFill>
                <a:latin typeface="Arial"/>
              </a:rPr>
              <a:t> you do/think related to a specific design project</a:t>
            </a:r>
            <a:endParaRPr lang="en-US" sz="2000" kern="0" dirty="0">
              <a:solidFill>
                <a:srgbClr val="000000"/>
              </a:solidFill>
              <a:latin typeface="Arial"/>
            </a:endParaRPr>
          </a:p>
        </p:txBody>
      </p:sp>
    </p:spTree>
    <p:extLst>
      <p:ext uri="{BB962C8B-B14F-4D97-AF65-F5344CB8AC3E}">
        <p14:creationId xmlns:p14="http://schemas.microsoft.com/office/powerpoint/2010/main" val="274686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Notebook Sections</a:t>
            </a:r>
            <a:endParaRPr lang="en-US" dirty="0"/>
          </a:p>
        </p:txBody>
      </p:sp>
      <p:sp>
        <p:nvSpPr>
          <p:cNvPr id="3" name="Content Placeholder 2"/>
          <p:cNvSpPr>
            <a:spLocks noGrp="1"/>
          </p:cNvSpPr>
          <p:nvPr>
            <p:ph idx="1"/>
          </p:nvPr>
        </p:nvSpPr>
        <p:spPr>
          <a:xfrm>
            <a:off x="457200" y="1600200"/>
            <a:ext cx="4876800" cy="4830763"/>
          </a:xfrm>
        </p:spPr>
        <p:txBody>
          <a:bodyPr/>
          <a:lstStyle/>
          <a:p>
            <a:r>
              <a:rPr lang="en-US" dirty="0" smtClean="0"/>
              <a:t>Title Page </a:t>
            </a:r>
          </a:p>
          <a:p>
            <a:r>
              <a:rPr lang="en-US" dirty="0" smtClean="0"/>
              <a:t>Table of Contents</a:t>
            </a:r>
          </a:p>
          <a:p>
            <a:r>
              <a:rPr lang="en-US" dirty="0" smtClean="0"/>
              <a:t>General Chronological Entries</a:t>
            </a:r>
          </a:p>
          <a:p>
            <a:r>
              <a:rPr lang="en-US" dirty="0" smtClean="0"/>
              <a:t>References</a:t>
            </a:r>
          </a:p>
          <a:p>
            <a:r>
              <a:rPr lang="en-US" dirty="0" smtClean="0"/>
              <a:t>Business/Expert Contacts</a:t>
            </a:r>
          </a:p>
          <a:p>
            <a:endParaRPr lang="en-US" dirty="0"/>
          </a:p>
        </p:txBody>
      </p:sp>
      <p:pic>
        <p:nvPicPr>
          <p:cNvPr id="6" name="Picture 5"/>
          <p:cNvPicPr>
            <a:picLocks noChangeAspect="1"/>
          </p:cNvPicPr>
          <p:nvPr/>
        </p:nvPicPr>
        <p:blipFill>
          <a:blip r:embed="rId3" cstate="print">
            <a:lum bright="16000"/>
            <a:extLst>
              <a:ext uri="{28A0092B-C50C-407E-A947-70E740481C1C}">
                <a14:useLocalDpi xmlns:a14="http://schemas.microsoft.com/office/drawing/2010/main" val="0"/>
              </a:ext>
            </a:extLst>
          </a:blip>
          <a:stretch>
            <a:fillRect/>
          </a:stretch>
        </p:blipFill>
        <p:spPr>
          <a:xfrm>
            <a:off x="5483352" y="1371600"/>
            <a:ext cx="3520440" cy="4622800"/>
          </a:xfrm>
          <a:prstGeom prst="rect">
            <a:avLst/>
          </a:prstGeom>
        </p:spPr>
      </p:pic>
    </p:spTree>
    <p:extLst>
      <p:ext uri="{BB962C8B-B14F-4D97-AF65-F5344CB8AC3E}">
        <p14:creationId xmlns:p14="http://schemas.microsoft.com/office/powerpoint/2010/main" val="159521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Page Layout</a:t>
            </a:r>
            <a:endParaRPr lang="en-US" dirty="0"/>
          </a:p>
        </p:txBody>
      </p:sp>
      <p:sp>
        <p:nvSpPr>
          <p:cNvPr id="3" name="Content Placeholder 2"/>
          <p:cNvSpPr>
            <a:spLocks noGrp="1"/>
          </p:cNvSpPr>
          <p:nvPr>
            <p:ph idx="1"/>
          </p:nvPr>
        </p:nvSpPr>
        <p:spPr>
          <a:xfrm>
            <a:off x="457200" y="1295400"/>
            <a:ext cx="4648200" cy="4830763"/>
          </a:xfrm>
        </p:spPr>
        <p:txBody>
          <a:bodyPr/>
          <a:lstStyle/>
          <a:p>
            <a:r>
              <a:rPr lang="en-US" dirty="0" smtClean="0"/>
              <a:t>Quad ruled paper</a:t>
            </a:r>
          </a:p>
          <a:p>
            <a:r>
              <a:rPr lang="en-US" dirty="0" smtClean="0"/>
              <a:t>All pages are</a:t>
            </a:r>
          </a:p>
          <a:p>
            <a:pPr lvl="1"/>
            <a:r>
              <a:rPr lang="en-US" dirty="0" smtClean="0"/>
              <a:t>Numbered</a:t>
            </a:r>
          </a:p>
          <a:p>
            <a:pPr lvl="1"/>
            <a:r>
              <a:rPr lang="en-US" dirty="0" smtClean="0"/>
              <a:t>Dated</a:t>
            </a:r>
          </a:p>
          <a:p>
            <a:pPr lvl="1"/>
            <a:r>
              <a:rPr lang="en-US" dirty="0" smtClean="0"/>
              <a:t>Signed by the designer</a:t>
            </a:r>
          </a:p>
          <a:p>
            <a:pPr lvl="1"/>
            <a:r>
              <a:rPr lang="en-US" dirty="0" smtClean="0"/>
              <a:t>Signed by a witness</a:t>
            </a:r>
          </a:p>
          <a:p>
            <a:pPr lvl="1"/>
            <a:r>
              <a:rPr lang="en-US" dirty="0" smtClean="0"/>
              <a:t>Include a statement of the proprietary nature of notebook</a:t>
            </a:r>
            <a:endParaRPr lang="en-US" dirty="0"/>
          </a:p>
        </p:txBody>
      </p:sp>
      <p:pic>
        <p:nvPicPr>
          <p:cNvPr id="5" name="Picture 30" descr="notebook2g"/>
          <p:cNvPicPr>
            <a:picLocks noChangeAspect="1" noChangeArrowheads="1"/>
          </p:cNvPicPr>
          <p:nvPr/>
        </p:nvPicPr>
        <p:blipFill>
          <a:blip r:embed="rId3" cstate="print"/>
          <a:srcRect/>
          <a:stretch>
            <a:fillRect/>
          </a:stretch>
        </p:blipFill>
        <p:spPr bwMode="auto">
          <a:xfrm>
            <a:off x="5181600" y="1447800"/>
            <a:ext cx="3671888" cy="4875213"/>
          </a:xfrm>
          <a:prstGeom prst="rect">
            <a:avLst/>
          </a:prstGeom>
          <a:noFill/>
          <a:ln w="9525">
            <a:noFill/>
            <a:miter lim="800000"/>
            <a:headEnd/>
            <a:tailEnd/>
          </a:ln>
        </p:spPr>
      </p:pic>
      <p:pic>
        <p:nvPicPr>
          <p:cNvPr id="9" name="Picture 8"/>
          <p:cNvPicPr>
            <a:picLocks noChangeAspect="1"/>
          </p:cNvPicPr>
          <p:nvPr/>
        </p:nvPicPr>
        <p:blipFill>
          <a:blip r:embed="rId4" cstate="print">
            <a:lum bright="23000" contrast="35000"/>
            <a:extLst>
              <a:ext uri="{28A0092B-C50C-407E-A947-70E740481C1C}">
                <a14:useLocalDpi xmlns:a14="http://schemas.microsoft.com/office/drawing/2010/main" val="0"/>
              </a:ext>
            </a:extLst>
          </a:blip>
          <a:stretch>
            <a:fillRect/>
          </a:stretch>
        </p:blipFill>
        <p:spPr>
          <a:xfrm>
            <a:off x="5205859" y="1447800"/>
            <a:ext cx="3938141" cy="5029200"/>
          </a:xfrm>
          <a:prstGeom prst="rect">
            <a:avLst/>
          </a:prstGeom>
        </p:spPr>
      </p:pic>
    </p:spTree>
    <p:extLst>
      <p:ext uri="{BB962C8B-B14F-4D97-AF65-F5344CB8AC3E}">
        <p14:creationId xmlns:p14="http://schemas.microsoft.com/office/powerpoint/2010/main" val="503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16" name="Picture 15"/>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t="1181" r="36797" b="71017"/>
          <a:stretch/>
        </p:blipFill>
        <p:spPr>
          <a:xfrm>
            <a:off x="4800600" y="990601"/>
            <a:ext cx="4191000" cy="2369624"/>
          </a:xfrm>
          <a:prstGeom prst="rect">
            <a:avLst/>
          </a:prstGeom>
        </p:spPr>
      </p:pic>
      <p:sp>
        <p:nvSpPr>
          <p:cNvPr id="17" name="Rectangle 16"/>
          <p:cNvSpPr/>
          <p:nvPr/>
        </p:nvSpPr>
        <p:spPr>
          <a:xfrm>
            <a:off x="4918075" y="1030288"/>
            <a:ext cx="877855" cy="5598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304800" y="1447800"/>
            <a:ext cx="5029200" cy="4419600"/>
          </a:xfrm>
        </p:spPr>
        <p:txBody>
          <a:bodyPr/>
          <a:lstStyle/>
          <a:p>
            <a:r>
              <a:rPr lang="en-US" dirty="0" smtClean="0">
                <a:latin typeface="Arial" charset="0"/>
              </a:rPr>
              <a:t>All work is in pen.</a:t>
            </a:r>
          </a:p>
          <a:p>
            <a:r>
              <a:rPr lang="en-US" dirty="0" smtClean="0">
                <a:latin typeface="Arial" charset="0"/>
              </a:rPr>
              <a:t>Markers that bleed through the paper are not used.</a:t>
            </a:r>
          </a:p>
          <a:p>
            <a:r>
              <a:rPr lang="en-US" dirty="0" smtClean="0">
                <a:latin typeface="Arial" charset="0"/>
              </a:rPr>
              <a:t>Pages </a:t>
            </a:r>
            <a:r>
              <a:rPr lang="en-US" dirty="0">
                <a:latin typeface="Arial" charset="0"/>
              </a:rPr>
              <a:t>are sequentially numbered in ink on the top outside edge.</a:t>
            </a:r>
          </a:p>
          <a:p>
            <a:r>
              <a:rPr lang="en-US" dirty="0" smtClean="0">
                <a:latin typeface="Arial" charset="0"/>
              </a:rPr>
              <a:t>Notebooks </a:t>
            </a:r>
            <a:r>
              <a:rPr lang="en-US" dirty="0">
                <a:latin typeface="Arial" charset="0"/>
              </a:rPr>
              <a:t>are bound</a:t>
            </a:r>
            <a:r>
              <a:rPr lang="en-US" dirty="0" smtClean="0">
                <a:latin typeface="Arial" charset="0"/>
              </a:rPr>
              <a:t>.</a:t>
            </a:r>
          </a:p>
          <a:p>
            <a:pPr lvl="1"/>
            <a:r>
              <a:rPr lang="en-US" dirty="0" smtClean="0">
                <a:latin typeface="Arial" charset="0"/>
              </a:rPr>
              <a:t>Cannot add pages</a:t>
            </a:r>
          </a:p>
          <a:p>
            <a:pPr lvl="1"/>
            <a:r>
              <a:rPr lang="en-US" dirty="0" smtClean="0">
                <a:latin typeface="Arial" charset="0"/>
              </a:rPr>
              <a:t>Cannot remove pages</a:t>
            </a:r>
            <a:endParaRPr lang="en-US" dirty="0">
              <a:latin typeface="Arial" charset="0"/>
            </a:endParaRPr>
          </a:p>
        </p:txBody>
      </p:sp>
    </p:spTree>
    <p:extLst>
      <p:ext uri="{BB962C8B-B14F-4D97-AF65-F5344CB8AC3E}">
        <p14:creationId xmlns:p14="http://schemas.microsoft.com/office/powerpoint/2010/main" val="38761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1324</TotalTime>
  <Words>1764</Words>
  <Application>Microsoft Office PowerPoint</Application>
  <PresentationFormat>On-screen Show (4:3)</PresentationFormat>
  <Paragraphs>235</Paragraphs>
  <Slides>23</Slides>
  <Notes>20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PowerPointTemplateAE_2009_1217_NEW NEW Template</vt:lpstr>
      <vt:lpstr>1_Custom Design</vt:lpstr>
      <vt:lpstr>Engineering Notebook</vt:lpstr>
      <vt:lpstr>Engineering Notebook</vt:lpstr>
      <vt:lpstr>What Is an Engineering Notebook?</vt:lpstr>
      <vt:lpstr>Why Keep an Engineering Notebook?</vt:lpstr>
      <vt:lpstr>Who Keeps an Engineering Notebook?</vt:lpstr>
      <vt:lpstr>Contents</vt:lpstr>
      <vt:lpstr>Engineering Notebook Sections</vt:lpstr>
      <vt:lpstr>Standard Page Layout</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Historical Examples</vt:lpstr>
      <vt:lpstr>Historical Example</vt:lpstr>
      <vt:lpstr>Historical Example</vt:lpstr>
      <vt:lpstr>Engineering Notebook</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Engineering Notebook</dc:title>
  <dc:subject>IED - Lesson x.y - Lesson title</dc:subject>
  <dc:creator>IED Curriculum Team</dc:creator>
  <cp:lastModifiedBy>Gerald Holt</cp:lastModifiedBy>
  <cp:revision>28</cp:revision>
  <dcterms:created xsi:type="dcterms:W3CDTF">2010-01-04T14:07:12Z</dcterms:created>
  <dcterms:modified xsi:type="dcterms:W3CDTF">2012-05-18T15:20:24Z</dcterms:modified>
</cp:coreProperties>
</file>