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2"/>
  </p:notesMasterIdLst>
  <p:handoutMasterIdLst>
    <p:handoutMasterId r:id="rId23"/>
  </p:handoutMasterIdLst>
  <p:sldIdLst>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4" autoAdjust="0"/>
    <p:restoredTop sz="94660"/>
  </p:normalViewPr>
  <p:slideViewPr>
    <p:cSldViewPr>
      <p:cViewPr varScale="1">
        <p:scale>
          <a:sx n="112" d="100"/>
          <a:sy n="112" d="100"/>
        </p:scale>
        <p:origin x="-978"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Brainstorming is a way to generate a large quantity of ideas to solve a problem.</a:t>
            </a:r>
          </a:p>
          <a:p>
            <a:endParaRPr lang="en-US" smtClean="0"/>
          </a:p>
          <a:p>
            <a:r>
              <a:rPr lang="en-US" smtClean="0"/>
              <a:t>Several </a:t>
            </a:r>
            <a:r>
              <a:rPr lang="en-US" baseline="0" smtClean="0"/>
              <a:t>different techniques are used during brainstorming. Brainstorming can be done individually or in groups. It can be structured or free form. It can be timed or untimed.</a:t>
            </a:r>
          </a:p>
          <a:p>
            <a:endParaRPr lang="en-US" baseline="0" dirty="0" smtClean="0"/>
          </a:p>
          <a:p>
            <a:r>
              <a:rPr lang="en-US" baseline="0" dirty="0" smtClean="0"/>
              <a:t>The following slides present a few techniques that you can try when brainstorming possible solutions to a problem.</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mind map is a graphical representation that can be used to generate, visualize, and organize ideas to solve a problem. The ideas are arranged in a branching fashion according to relative importance, with the major ideas branching directly from the center main idea. Other ideas that are triggered by or related to the major ideas are then connected to major ideas.</a:t>
            </a:r>
          </a:p>
          <a:p>
            <a:endParaRPr lang="en-US" baseline="0" dirty="0" smtClean="0"/>
          </a:p>
          <a:p>
            <a:r>
              <a:rPr lang="en-US" baseline="0" dirty="0" smtClean="0"/>
              <a:t>Colors are often used to distinguish between major ideas.  </a:t>
            </a:r>
          </a:p>
          <a:p>
            <a:endParaRPr lang="en-US" baseline="0" dirty="0" smtClean="0"/>
          </a:p>
          <a:p>
            <a:r>
              <a:rPr lang="en-US" baseline="0" dirty="0" smtClean="0"/>
              <a:t>[click] Additional connections can also be added to indicate relationships among different elements.</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DC9F8D-C6CD-4909-9B49-D9B7DAD71175}" type="slidenum">
              <a:rPr lang="en-US"/>
              <a:pPr/>
              <a:t>13</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This mind map illustrates ways </a:t>
            </a:r>
            <a:r>
              <a:rPr lang="en-US" baseline="0" dirty="0" smtClean="0"/>
              <a:t>to help solve global warming.</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278F-C82F-4750-8012-F119C56767A9}" type="slidenum">
              <a:rPr lang="en-US"/>
              <a:pPr/>
              <a:t>4</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6387" name="Rectangle 12"/>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6388" name="Rectangle 13"/>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6389" name="Rectangle 14"/>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EA425D5A-8EDB-43EE-A82D-309E633F9511}" type="slidenum">
              <a:rPr lang="en-US" sz="1200" b="0">
                <a:solidFill>
                  <a:schemeClr val="tx1"/>
                </a:solidFill>
                <a:latin typeface="Arial" charset="0"/>
              </a:rPr>
              <a:pPr/>
              <a:t>5</a:t>
            </a:fld>
            <a:endParaRPr lang="en-US" sz="1200" b="0">
              <a:solidFill>
                <a:schemeClr val="tx1"/>
              </a:solidFill>
              <a:latin typeface="Arial" charset="0"/>
            </a:endParaRPr>
          </a:p>
        </p:txBody>
      </p:sp>
      <p:sp>
        <p:nvSpPr>
          <p:cNvPr id="16390" name="Rectangle 2"/>
          <p:cNvSpPr>
            <a:spLocks noGrp="1" noRot="1" noChangeAspect="1" noChangeArrowheads="1" noTextEdit="1"/>
          </p:cNvSpPr>
          <p:nvPr>
            <p:ph type="sldImg"/>
          </p:nvPr>
        </p:nvSpPr>
        <p:spPr>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Reiterate the</a:t>
            </a:r>
            <a:r>
              <a:rPr lang="en-US" baseline="0" dirty="0" smtClean="0"/>
              <a:t> need to avoid </a:t>
            </a:r>
            <a:r>
              <a:rPr lang="en-US" dirty="0" smtClean="0"/>
              <a:t>criticism. Often times if this happens, not everyone in the group will share their ideas with the rest of the group.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74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74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74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74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4A507F8C-B676-4A27-ADA1-CF52D1C05F8E}" type="slidenum">
              <a:rPr lang="en-US" sz="1200" b="0">
                <a:solidFill>
                  <a:schemeClr val="tx1"/>
                </a:solidFill>
                <a:latin typeface="Arial" charset="0"/>
              </a:rPr>
              <a:pPr/>
              <a:t>6</a:t>
            </a:fld>
            <a:endParaRPr lang="en-US" sz="1200" b="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4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843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84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C646A335-17B0-4CDE-B40C-825F0548D9C4}" type="slidenum">
              <a:rPr lang="en-US" sz="1200" b="0">
                <a:solidFill>
                  <a:schemeClr val="tx1"/>
                </a:solidFill>
                <a:latin typeface="Arial" charset="0"/>
              </a:rPr>
              <a:pPr/>
              <a:t>7</a:t>
            </a:fld>
            <a:endParaRPr lang="en-US" sz="1200" b="0">
              <a:solidFill>
                <a:schemeClr val="tx1"/>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Rules for Brainstorming</a:t>
            </a:r>
          </a:p>
        </p:txBody>
      </p:sp>
      <p:sp>
        <p:nvSpPr>
          <p:cNvPr id="194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Introduction to Engineering Design</a:t>
            </a:r>
            <a:r>
              <a:rPr lang="en-US" sz="1000" b="0" baseline="30000">
                <a:solidFill>
                  <a:schemeClr val="tx1"/>
                </a:solidFill>
                <a:latin typeface="Arial" charset="0"/>
              </a:rPr>
              <a:t>TM</a:t>
            </a:r>
            <a:endParaRPr lang="en-US" sz="1000" b="0">
              <a:solidFill>
                <a:schemeClr val="tx1"/>
              </a:solidFill>
              <a:latin typeface="Arial" charset="0"/>
            </a:endParaRPr>
          </a:p>
          <a:p>
            <a:r>
              <a:rPr lang="en-US" sz="1000" b="0">
                <a:solidFill>
                  <a:schemeClr val="tx1"/>
                </a:solidFill>
                <a:latin typeface="Arial" charset="0"/>
              </a:rPr>
              <a:t>Unit 1 – Lesson 1.1 – Introduction to Design Process</a:t>
            </a:r>
          </a:p>
        </p:txBody>
      </p:sp>
      <p:sp>
        <p:nvSpPr>
          <p:cNvPr id="194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r>
              <a:rPr lang="en-US" sz="1000" b="0">
                <a:solidFill>
                  <a:schemeClr val="tx1"/>
                </a:solidFill>
                <a:latin typeface="Arial" charset="0"/>
              </a:rPr>
              <a:t>Project Lead The Way, Inc.</a:t>
            </a:r>
            <a:endParaRPr lang="en-US" sz="1000" b="0" baseline="30000">
              <a:solidFill>
                <a:schemeClr val="tx1"/>
              </a:solidFill>
              <a:latin typeface="Arial" charset="0"/>
            </a:endParaRPr>
          </a:p>
          <a:p>
            <a:r>
              <a:rPr lang="en-US" sz="1000" b="0">
                <a:solidFill>
                  <a:schemeClr val="tx1"/>
                </a:solidFill>
                <a:latin typeface="Arial" charset="0"/>
              </a:rPr>
              <a:t>Copyright 2007</a:t>
            </a:r>
          </a:p>
          <a:p>
            <a:endParaRPr lang="en-US" sz="1000" b="0">
              <a:solidFill>
                <a:schemeClr val="tx1"/>
              </a:solidFill>
              <a:latin typeface="Arial" charset="0"/>
            </a:endParaRPr>
          </a:p>
        </p:txBody>
      </p:sp>
      <p:sp>
        <p:nvSpPr>
          <p:cNvPr id="194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fld id="{38104CF1-ED51-49D0-9500-1D48B5F0894B}" type="slidenum">
              <a:rPr lang="en-US" sz="1200" b="0">
                <a:solidFill>
                  <a:schemeClr val="tx1"/>
                </a:solidFill>
                <a:latin typeface="Arial" charset="0"/>
              </a:rPr>
              <a:pPr/>
              <a:t>8</a:t>
            </a:fld>
            <a:endParaRPr lang="en-US" sz="1200" b="0">
              <a:solidFill>
                <a:schemeClr val="tx1"/>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D278F-C82F-4750-8012-F119C56767A9}" type="slidenum">
              <a:rPr lang="en-US"/>
              <a:pPr/>
              <a:t>9</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ideas by choosing a seemingly unrelated object and forcing</a:t>
            </a:r>
            <a:r>
              <a:rPr lang="en-US" baseline="0" dirty="0" smtClean="0"/>
              <a:t> yourself to somehow combine the two ideas. </a:t>
            </a:r>
          </a:p>
          <a:p>
            <a:endParaRPr lang="en-US" baseline="0" dirty="0" smtClean="0"/>
          </a:p>
          <a:p>
            <a:r>
              <a:rPr lang="en-US" baseline="0" dirty="0" smtClean="0"/>
              <a:t>For example, let’s say that you are brainstorming ideas to eliminate speeding on freeways. Choose a provocative stimulus that seems unrelated, such as a cell phone. Now think of ways that a cell phone could help you solve the problem.</a:t>
            </a:r>
          </a:p>
          <a:p>
            <a:endParaRPr lang="en-US" baseline="0" dirty="0" smtClean="0"/>
          </a:p>
          <a:p>
            <a:r>
              <a:rPr lang="en-US" baseline="0" dirty="0" smtClean="0"/>
              <a:t>Maybe you could offer rewards for people who report speeders using their cell phones. Maybe you could use the GPS capabilities of the phones to track car speeds. Maybe . . . </a:t>
            </a:r>
            <a:endParaRPr lang="en-US" dirty="0"/>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Michael Michalko, the author of </a:t>
            </a:r>
            <a:r>
              <a:rPr lang="en-US" i="1" dirty="0" smtClean="0"/>
              <a:t>Cracking Creativity,  </a:t>
            </a:r>
            <a:r>
              <a:rPr lang="en-US" i="0" dirty="0" smtClean="0"/>
              <a:t>suggests</a:t>
            </a:r>
            <a:r>
              <a:rPr lang="en-US" i="0" baseline="0" dirty="0" smtClean="0"/>
              <a:t> a more structured approach to brainstorming. In the SCAMMPERR technique, you start with a current solution that somehow addresses the problem that you are investigating. Then try to generate new and different ideas or approaches by using each of the principles listed. For example, if you are trying to design a single-person motor vehicle to be used in a heavily congested urban environment, start with a moped.  </a:t>
            </a:r>
          </a:p>
          <a:p>
            <a:endParaRPr lang="en-US" i="0" baseline="0" dirty="0" smtClean="0"/>
          </a:p>
          <a:p>
            <a:r>
              <a:rPr lang="en-US" i="0" baseline="0" dirty="0" smtClean="0"/>
              <a:t>Substitute something – perhaps substitute the large front wheel with a small wheel.  </a:t>
            </a:r>
          </a:p>
          <a:p>
            <a:endParaRPr lang="en-US" i="0" baseline="0" dirty="0" smtClean="0"/>
          </a:p>
          <a:p>
            <a:r>
              <a:rPr lang="en-US" i="0" baseline="0" dirty="0" smtClean="0"/>
              <a:t>Combine it with something else – maybe combine the moped with a shopping cart.</a:t>
            </a:r>
          </a:p>
        </p:txBody>
      </p:sp>
      <p:sp>
        <p:nvSpPr>
          <p:cNvPr id="4" name="Header Placeholder 3"/>
          <p:cNvSpPr>
            <a:spLocks noGrp="1"/>
          </p:cNvSpPr>
          <p:nvPr>
            <p:ph type="hdr" sz="quarter" idx="10"/>
          </p:nvPr>
        </p:nvSpPr>
        <p:spPr>
          <a:xfrm>
            <a:off x="66675" y="77788"/>
            <a:ext cx="3038475" cy="465137"/>
          </a:xfrm>
          <a:prstGeom prst="rect">
            <a:avLst/>
          </a:prstGeom>
        </p:spPr>
        <p:txBody>
          <a:bodyPr/>
          <a:lstStyle/>
          <a:p>
            <a:r>
              <a:rPr lang="en-US" dirty="0" smtClean="0"/>
              <a:t>Presentation Name</a:t>
            </a:r>
            <a:endParaRPr lang="en-US" dirty="0"/>
          </a:p>
        </p:txBody>
      </p:sp>
      <p:sp>
        <p:nvSpPr>
          <p:cNvPr id="5" name="Date Placeholder 4"/>
          <p:cNvSpPr>
            <a:spLocks noGrp="1"/>
          </p:cNvSpPr>
          <p:nvPr>
            <p:ph type="dt" sz="quarter" idx="11"/>
          </p:nvPr>
        </p:nvSpPr>
        <p:spPr>
          <a:xfrm>
            <a:off x="3759200" y="77788"/>
            <a:ext cx="3038475" cy="650875"/>
          </a:xfrm>
          <a:prstGeom prst="rect">
            <a:avLst/>
          </a:prstGeom>
        </p:spPr>
        <p:txBody>
          <a:bodyPr/>
          <a:lstStyle/>
          <a:p>
            <a:r>
              <a:rPr lang="en-US" dirty="0" smtClean="0"/>
              <a:t>Course Name</a:t>
            </a:r>
            <a:endParaRPr lang="en-US" baseline="30000" dirty="0" smtClean="0"/>
          </a:p>
          <a:p>
            <a:r>
              <a:rPr lang="en-US" dirty="0"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a:t>Brainstorming Solutions</a:t>
            </a:r>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Techniques</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Forced Association</a:t>
            </a:r>
            <a:endParaRPr lang="en-US" dirty="0" smtClean="0">
              <a:solidFill>
                <a:srgbClr val="FF0000"/>
              </a:solidFill>
            </a:endParaRPr>
          </a:p>
          <a:p>
            <a:pPr indent="3175">
              <a:buFont typeface="Wingdings" charset="2"/>
              <a:buNone/>
            </a:pPr>
            <a:r>
              <a:rPr lang="en-US" sz="2400" dirty="0" smtClean="0"/>
              <a:t>Ideas created by mentally forcing the association of two seemingly unrelated items</a:t>
            </a:r>
          </a:p>
          <a:p>
            <a:pPr indent="3175">
              <a:buFont typeface="Wingdings" charset="2"/>
              <a:buNone/>
            </a:pPr>
            <a:endParaRPr lang="en-US" sz="2400" b="1" dirty="0" smtClean="0"/>
          </a:p>
          <a:p>
            <a:pPr indent="3175">
              <a:buFont typeface="Wingdings" charset="2"/>
              <a:buNone/>
            </a:pPr>
            <a:r>
              <a:rPr lang="en-US" sz="2400" dirty="0" smtClean="0">
                <a:solidFill>
                  <a:srgbClr val="C00000"/>
                </a:solidFill>
              </a:rPr>
              <a:t>Johan Gutenberg</a:t>
            </a:r>
          </a:p>
          <a:p>
            <a:pPr marL="746125" lvl="1">
              <a:buFontTx/>
              <a:buNone/>
            </a:pPr>
            <a:r>
              <a:rPr lang="en-US" dirty="0" smtClean="0"/>
              <a:t>	Wine press + coin stamp = </a:t>
            </a:r>
            <a:r>
              <a:rPr lang="en-US" i="1" dirty="0" smtClean="0"/>
              <a:t>Moveable type press</a:t>
            </a:r>
            <a:endParaRPr lang="en-US" i="1" dirty="0"/>
          </a:p>
        </p:txBody>
      </p:sp>
    </p:spTree>
    <p:extLst>
      <p:ext uri="{BB962C8B-B14F-4D97-AF65-F5344CB8AC3E}">
        <p14:creationId xmlns:p14="http://schemas.microsoft.com/office/powerpoint/2010/main" val="887487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Brainstorming </a:t>
            </a:r>
            <a:r>
              <a:rPr lang="en-US" dirty="0" smtClean="0"/>
              <a:t>Techniques</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SCAMMPERR</a:t>
            </a:r>
            <a:endParaRPr lang="en-US" dirty="0">
              <a:solidFill>
                <a:srgbClr val="C00000"/>
              </a:solidFill>
            </a:endParaRPr>
          </a:p>
        </p:txBody>
      </p:sp>
      <p:graphicFrame>
        <p:nvGraphicFramePr>
          <p:cNvPr id="4" name="Group 94"/>
          <p:cNvGraphicFramePr>
            <a:graphicFrameLocks/>
          </p:cNvGraphicFramePr>
          <p:nvPr>
            <p:extLst>
              <p:ext uri="{D42A27DB-BD31-4B8C-83A1-F6EECF244321}">
                <p14:modId xmlns:p14="http://schemas.microsoft.com/office/powerpoint/2010/main" val="2475552767"/>
              </p:ext>
            </p:extLst>
          </p:nvPr>
        </p:nvGraphicFramePr>
        <p:xfrm>
          <a:off x="1219200" y="2057400"/>
          <a:ext cx="6858000" cy="4600578"/>
        </p:xfrm>
        <a:graphic>
          <a:graphicData uri="http://schemas.openxmlformats.org/drawingml/2006/table">
            <a:tbl>
              <a:tblPr/>
              <a:tblGrid>
                <a:gridCol w="832037"/>
                <a:gridCol w="6025963"/>
              </a:tblGrid>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Substitute something .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Combine it with something else .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Adapt something to it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Magnify or add to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Modify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rPr>
                        <a:t>Put it to some other use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Eliminate something . . .</a:t>
                      </a:r>
                      <a:endParaRPr kumimoji="0" lang="en-US" sz="24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3937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Rearrange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076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charset="2"/>
                        <a:buNone/>
                        <a:tabLst/>
                      </a:pPr>
                      <a:r>
                        <a:rPr kumimoji="0" lang="en-US" sz="2400" b="0" i="0" u="none" strike="noStrike" cap="none" normalizeH="0" baseline="0" dirty="0" smtClean="0">
                          <a:ln>
                            <a:noFill/>
                          </a:ln>
                          <a:solidFill>
                            <a:schemeClr val="tx1"/>
                          </a:solidFill>
                          <a:effectLst/>
                          <a:latin typeface="+mn-lt"/>
                          <a:cs typeface="Times New Roman" charset="0"/>
                        </a:rPr>
                        <a:t>Reverse it . . .</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0484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 Mapping</a:t>
            </a:r>
          </a:p>
        </p:txBody>
      </p:sp>
      <p:sp>
        <p:nvSpPr>
          <p:cNvPr id="4" name="Rectangle 5"/>
          <p:cNvSpPr>
            <a:spLocks noChangeArrowheads="1"/>
          </p:cNvSpPr>
          <p:nvPr/>
        </p:nvSpPr>
        <p:spPr bwMode="auto">
          <a:xfrm>
            <a:off x="5486400" y="2590800"/>
            <a:ext cx="1219200" cy="533400"/>
          </a:xfrm>
          <a:prstGeom prst="rect">
            <a:avLst/>
          </a:prstGeom>
          <a:solidFill>
            <a:schemeClr val="accent1">
              <a:lumMod val="75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5" name="Rectangle 7"/>
          <p:cNvSpPr>
            <a:spLocks noChangeArrowheads="1"/>
          </p:cNvSpPr>
          <p:nvPr/>
        </p:nvSpPr>
        <p:spPr bwMode="auto">
          <a:xfrm>
            <a:off x="5791200" y="3810000"/>
            <a:ext cx="1295400" cy="457200"/>
          </a:xfrm>
          <a:prstGeom prst="rect">
            <a:avLst/>
          </a:prstGeom>
          <a:solidFill>
            <a:schemeClr val="bg2">
              <a:lumMod val="60000"/>
              <a:lumOff val="40000"/>
            </a:schemeClr>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6" name="Rectangle 8"/>
          <p:cNvSpPr>
            <a:spLocks noChangeArrowheads="1"/>
          </p:cNvSpPr>
          <p:nvPr/>
        </p:nvSpPr>
        <p:spPr bwMode="auto">
          <a:xfrm>
            <a:off x="3429000" y="2743200"/>
            <a:ext cx="1295400" cy="533400"/>
          </a:xfrm>
          <a:prstGeom prst="rect">
            <a:avLst/>
          </a:prstGeom>
          <a:solidFill>
            <a:srgbClr val="FFFF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7" name="Rectangle 9"/>
          <p:cNvSpPr>
            <a:spLocks noChangeArrowheads="1"/>
          </p:cNvSpPr>
          <p:nvPr/>
        </p:nvSpPr>
        <p:spPr bwMode="auto">
          <a:xfrm>
            <a:off x="1600200" y="3886200"/>
            <a:ext cx="1219200" cy="533400"/>
          </a:xfrm>
          <a:prstGeom prst="rect">
            <a:avLst/>
          </a:prstGeom>
          <a:solidFill>
            <a:srgbClr val="E60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8" name="Rectangle 10"/>
          <p:cNvSpPr>
            <a:spLocks noChangeArrowheads="1"/>
          </p:cNvSpPr>
          <p:nvPr/>
        </p:nvSpPr>
        <p:spPr bwMode="auto">
          <a:xfrm>
            <a:off x="4495800" y="4724400"/>
            <a:ext cx="1295400" cy="533400"/>
          </a:xfrm>
          <a:prstGeom prst="rect">
            <a:avLst/>
          </a:prstGeom>
          <a:solidFill>
            <a:srgbClr val="FFC000"/>
          </a:solidFill>
          <a:ln w="9525">
            <a:solidFill>
              <a:schemeClr val="tx1"/>
            </a:solidFill>
            <a:miter lim="800000"/>
            <a:headEnd/>
            <a:tailEnd/>
          </a:ln>
          <a:effectLst/>
        </p:spPr>
        <p:txBody>
          <a:bodyPr wrap="none" anchor="ctr"/>
          <a:lstStyle/>
          <a:p>
            <a:r>
              <a:rPr lang="en-US" sz="1800" dirty="0" smtClean="0"/>
              <a:t>Major Idea</a:t>
            </a:r>
            <a:endParaRPr lang="en-US" sz="1800" dirty="0"/>
          </a:p>
        </p:txBody>
      </p:sp>
      <p:sp>
        <p:nvSpPr>
          <p:cNvPr id="9" name="AutoShape 12"/>
          <p:cNvSpPr>
            <a:spLocks noChangeArrowheads="1"/>
          </p:cNvSpPr>
          <p:nvPr/>
        </p:nvSpPr>
        <p:spPr bwMode="auto">
          <a:xfrm>
            <a:off x="4114800" y="54102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0" name="AutoShape 13"/>
          <p:cNvSpPr>
            <a:spLocks noChangeArrowheads="1"/>
          </p:cNvSpPr>
          <p:nvPr/>
        </p:nvSpPr>
        <p:spPr bwMode="auto">
          <a:xfrm>
            <a:off x="5562600" y="5334000"/>
            <a:ext cx="533400" cy="609600"/>
          </a:xfrm>
          <a:prstGeom prst="triangle">
            <a:avLst>
              <a:gd name="adj" fmla="val 50000"/>
            </a:avLst>
          </a:prstGeom>
          <a:solidFill>
            <a:srgbClr val="FFCC99"/>
          </a:solidFill>
          <a:ln w="9525">
            <a:solidFill>
              <a:schemeClr val="tx1"/>
            </a:solidFill>
            <a:miter lim="800000"/>
            <a:headEnd/>
            <a:tailEnd/>
          </a:ln>
          <a:effectLst/>
        </p:spPr>
        <p:txBody>
          <a:bodyPr wrap="none" anchor="ctr"/>
          <a:lstStyle/>
          <a:p>
            <a:endParaRPr lang="en-US" dirty="0"/>
          </a:p>
        </p:txBody>
      </p:sp>
      <p:sp>
        <p:nvSpPr>
          <p:cNvPr id="11" name="AutoShape 14"/>
          <p:cNvSpPr>
            <a:spLocks noChangeArrowheads="1"/>
          </p:cNvSpPr>
          <p:nvPr/>
        </p:nvSpPr>
        <p:spPr bwMode="auto">
          <a:xfrm>
            <a:off x="54102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2" name="AutoShape 15"/>
          <p:cNvSpPr>
            <a:spLocks noChangeArrowheads="1"/>
          </p:cNvSpPr>
          <p:nvPr/>
        </p:nvSpPr>
        <p:spPr bwMode="auto">
          <a:xfrm>
            <a:off x="6858000" y="1828800"/>
            <a:ext cx="533400" cy="609600"/>
          </a:xfrm>
          <a:prstGeom prst="triangle">
            <a:avLst>
              <a:gd name="adj" fmla="val 50000"/>
            </a:avLst>
          </a:prstGeom>
          <a:solidFill>
            <a:schemeClr val="accent1">
              <a:lumMod val="60000"/>
              <a:lumOff val="40000"/>
            </a:schemeClr>
          </a:solidFill>
          <a:ln w="9525">
            <a:solidFill>
              <a:schemeClr val="tx1"/>
            </a:solidFill>
            <a:miter lim="800000"/>
            <a:headEnd/>
            <a:tailEnd/>
          </a:ln>
          <a:effectLst/>
        </p:spPr>
        <p:txBody>
          <a:bodyPr wrap="none" anchor="ctr"/>
          <a:lstStyle/>
          <a:p>
            <a:endParaRPr lang="en-US" dirty="0"/>
          </a:p>
        </p:txBody>
      </p:sp>
      <p:sp>
        <p:nvSpPr>
          <p:cNvPr id="13" name="AutoShape 16"/>
          <p:cNvSpPr>
            <a:spLocks noChangeArrowheads="1"/>
          </p:cNvSpPr>
          <p:nvPr/>
        </p:nvSpPr>
        <p:spPr bwMode="auto">
          <a:xfrm>
            <a:off x="2514600" y="48006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4" name="AutoShape 17"/>
          <p:cNvSpPr>
            <a:spLocks noChangeArrowheads="1"/>
          </p:cNvSpPr>
          <p:nvPr/>
        </p:nvSpPr>
        <p:spPr bwMode="auto">
          <a:xfrm>
            <a:off x="7162800" y="47244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15" name="AutoShape 18"/>
          <p:cNvSpPr>
            <a:spLocks noChangeArrowheads="1"/>
          </p:cNvSpPr>
          <p:nvPr/>
        </p:nvSpPr>
        <p:spPr bwMode="auto">
          <a:xfrm>
            <a:off x="4038600" y="18288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6" name="AutoShape 19"/>
          <p:cNvSpPr>
            <a:spLocks noChangeArrowheads="1"/>
          </p:cNvSpPr>
          <p:nvPr/>
        </p:nvSpPr>
        <p:spPr bwMode="auto">
          <a:xfrm>
            <a:off x="3048000" y="1905000"/>
            <a:ext cx="533400" cy="609600"/>
          </a:xfrm>
          <a:prstGeom prst="triangle">
            <a:avLst>
              <a:gd name="adj" fmla="val 50000"/>
            </a:avLst>
          </a:prstGeom>
          <a:solidFill>
            <a:srgbClr val="FFFF99"/>
          </a:solidFill>
          <a:ln w="9525">
            <a:solidFill>
              <a:schemeClr val="tx1"/>
            </a:solidFill>
            <a:miter lim="800000"/>
            <a:headEnd/>
            <a:tailEnd/>
          </a:ln>
          <a:effectLst/>
        </p:spPr>
        <p:txBody>
          <a:bodyPr wrap="none" anchor="ctr"/>
          <a:lstStyle/>
          <a:p>
            <a:endParaRPr lang="en-US" dirty="0"/>
          </a:p>
        </p:txBody>
      </p:sp>
      <p:sp>
        <p:nvSpPr>
          <p:cNvPr id="17" name="AutoShape 20"/>
          <p:cNvSpPr>
            <a:spLocks noChangeArrowheads="1"/>
          </p:cNvSpPr>
          <p:nvPr/>
        </p:nvSpPr>
        <p:spPr bwMode="auto">
          <a:xfrm>
            <a:off x="1752600" y="5257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8" name="AutoShape 21"/>
          <p:cNvSpPr>
            <a:spLocks noChangeArrowheads="1"/>
          </p:cNvSpPr>
          <p:nvPr/>
        </p:nvSpPr>
        <p:spPr bwMode="auto">
          <a:xfrm>
            <a:off x="2133600" y="29718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19" name="AutoShape 22"/>
          <p:cNvSpPr>
            <a:spLocks noChangeArrowheads="1"/>
          </p:cNvSpPr>
          <p:nvPr/>
        </p:nvSpPr>
        <p:spPr bwMode="auto">
          <a:xfrm>
            <a:off x="1143000" y="30480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0" name="AutoShape 23"/>
          <p:cNvSpPr>
            <a:spLocks noChangeArrowheads="1"/>
          </p:cNvSpPr>
          <p:nvPr/>
        </p:nvSpPr>
        <p:spPr bwMode="auto">
          <a:xfrm>
            <a:off x="1066800" y="4648200"/>
            <a:ext cx="533400" cy="609600"/>
          </a:xfrm>
          <a:prstGeom prst="triangle">
            <a:avLst>
              <a:gd name="adj" fmla="val 50000"/>
            </a:avLst>
          </a:prstGeom>
          <a:solidFill>
            <a:srgbClr val="FFCCCC"/>
          </a:solidFill>
          <a:ln w="9525">
            <a:solidFill>
              <a:schemeClr val="tx1"/>
            </a:solidFill>
            <a:miter lim="800000"/>
            <a:headEnd/>
            <a:tailEnd/>
          </a:ln>
          <a:effectLst/>
        </p:spPr>
        <p:txBody>
          <a:bodyPr wrap="none" anchor="ctr"/>
          <a:lstStyle/>
          <a:p>
            <a:endParaRPr lang="en-US" dirty="0"/>
          </a:p>
        </p:txBody>
      </p:sp>
      <p:sp>
        <p:nvSpPr>
          <p:cNvPr id="21" name="Line 24"/>
          <p:cNvSpPr>
            <a:spLocks noChangeShapeType="1"/>
          </p:cNvSpPr>
          <p:nvPr/>
        </p:nvSpPr>
        <p:spPr bwMode="auto">
          <a:xfrm flipH="1">
            <a:off x="2819400" y="4114800"/>
            <a:ext cx="2286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2" name="Line 25"/>
          <p:cNvSpPr>
            <a:spLocks noChangeShapeType="1"/>
          </p:cNvSpPr>
          <p:nvPr/>
        </p:nvSpPr>
        <p:spPr bwMode="auto">
          <a:xfrm flipV="1">
            <a:off x="3810000" y="3276600"/>
            <a:ext cx="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3" name="Line 26"/>
          <p:cNvSpPr>
            <a:spLocks noChangeShapeType="1"/>
          </p:cNvSpPr>
          <p:nvPr/>
        </p:nvSpPr>
        <p:spPr bwMode="auto">
          <a:xfrm flipV="1">
            <a:off x="4419600" y="3124200"/>
            <a:ext cx="10668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4" name="Line 27"/>
          <p:cNvSpPr>
            <a:spLocks noChangeShapeType="1"/>
          </p:cNvSpPr>
          <p:nvPr/>
        </p:nvSpPr>
        <p:spPr bwMode="auto">
          <a:xfrm>
            <a:off x="4572000" y="4114800"/>
            <a:ext cx="12192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5" name="Line 28"/>
          <p:cNvSpPr>
            <a:spLocks noChangeShapeType="1"/>
          </p:cNvSpPr>
          <p:nvPr/>
        </p:nvSpPr>
        <p:spPr bwMode="auto">
          <a:xfrm>
            <a:off x="4114800" y="4495800"/>
            <a:ext cx="3810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6" name="Oval 4"/>
          <p:cNvSpPr>
            <a:spLocks noChangeArrowheads="1"/>
          </p:cNvSpPr>
          <p:nvPr/>
        </p:nvSpPr>
        <p:spPr bwMode="auto">
          <a:xfrm>
            <a:off x="3048000" y="3657600"/>
            <a:ext cx="1524000" cy="838200"/>
          </a:xfrm>
          <a:prstGeom prst="ellipse">
            <a:avLst/>
          </a:prstGeom>
          <a:solidFill>
            <a:schemeClr val="folHlink"/>
          </a:solidFill>
          <a:ln w="9525">
            <a:solidFill>
              <a:schemeClr val="tx1"/>
            </a:solidFill>
            <a:miter lim="800000"/>
            <a:headEnd/>
            <a:tailEnd/>
          </a:ln>
          <a:effectLst/>
        </p:spPr>
        <p:txBody>
          <a:bodyPr wrap="none" anchor="ctr"/>
          <a:lstStyle/>
          <a:p>
            <a:pPr algn="ctr"/>
            <a:r>
              <a:rPr lang="en-US" dirty="0" smtClean="0"/>
              <a:t>Main Idea</a:t>
            </a:r>
            <a:endParaRPr lang="en-US" dirty="0"/>
          </a:p>
        </p:txBody>
      </p:sp>
      <p:sp>
        <p:nvSpPr>
          <p:cNvPr id="27" name="Line 29"/>
          <p:cNvSpPr>
            <a:spLocks noChangeShapeType="1"/>
          </p:cNvSpPr>
          <p:nvPr/>
        </p:nvSpPr>
        <p:spPr bwMode="auto">
          <a:xfrm flipH="1" flipV="1">
            <a:off x="1447800" y="3657600"/>
            <a:ext cx="4572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8" name="Line 30"/>
          <p:cNvSpPr>
            <a:spLocks noChangeShapeType="1"/>
          </p:cNvSpPr>
          <p:nvPr/>
        </p:nvSpPr>
        <p:spPr bwMode="auto">
          <a:xfrm flipV="1">
            <a:off x="1905000" y="3581400"/>
            <a:ext cx="4572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29" name="Line 31"/>
          <p:cNvSpPr>
            <a:spLocks noChangeShapeType="1"/>
          </p:cNvSpPr>
          <p:nvPr/>
        </p:nvSpPr>
        <p:spPr bwMode="auto">
          <a:xfrm flipH="1">
            <a:off x="1524000" y="4419600"/>
            <a:ext cx="381000" cy="533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0" name="Line 32"/>
          <p:cNvSpPr>
            <a:spLocks noChangeShapeType="1"/>
          </p:cNvSpPr>
          <p:nvPr/>
        </p:nvSpPr>
        <p:spPr bwMode="auto">
          <a:xfrm>
            <a:off x="1905000" y="4419600"/>
            <a:ext cx="762000" cy="609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1" name="Line 33"/>
          <p:cNvSpPr>
            <a:spLocks noChangeShapeType="1"/>
          </p:cNvSpPr>
          <p:nvPr/>
        </p:nvSpPr>
        <p:spPr bwMode="auto">
          <a:xfrm>
            <a:off x="1905000" y="4495800"/>
            <a:ext cx="76200" cy="762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2" name="Line 34"/>
          <p:cNvSpPr>
            <a:spLocks noChangeShapeType="1"/>
          </p:cNvSpPr>
          <p:nvPr/>
        </p:nvSpPr>
        <p:spPr bwMode="auto">
          <a:xfrm flipV="1">
            <a:off x="6553199" y="2351315"/>
            <a:ext cx="373743" cy="239485"/>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3" name="Line 35"/>
          <p:cNvSpPr>
            <a:spLocks noChangeShapeType="1"/>
          </p:cNvSpPr>
          <p:nvPr/>
        </p:nvSpPr>
        <p:spPr bwMode="auto">
          <a:xfrm flipH="1" flipV="1">
            <a:off x="5638800" y="2438400"/>
            <a:ext cx="76200" cy="1524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4" name="Line 36"/>
          <p:cNvSpPr>
            <a:spLocks noChangeShapeType="1"/>
          </p:cNvSpPr>
          <p:nvPr/>
        </p:nvSpPr>
        <p:spPr bwMode="auto">
          <a:xfrm flipV="1">
            <a:off x="4038600" y="2438400"/>
            <a:ext cx="228600" cy="304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5" name="Line 37"/>
          <p:cNvSpPr>
            <a:spLocks noChangeShapeType="1"/>
          </p:cNvSpPr>
          <p:nvPr/>
        </p:nvSpPr>
        <p:spPr bwMode="auto">
          <a:xfrm flipH="1" flipV="1">
            <a:off x="3505200" y="2514600"/>
            <a:ext cx="533400" cy="2286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6" name="Line 38"/>
          <p:cNvSpPr>
            <a:spLocks noChangeShapeType="1"/>
          </p:cNvSpPr>
          <p:nvPr/>
        </p:nvSpPr>
        <p:spPr bwMode="auto">
          <a:xfrm>
            <a:off x="6934200" y="4114800"/>
            <a:ext cx="762000" cy="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7" name="Line 39"/>
          <p:cNvSpPr>
            <a:spLocks noChangeShapeType="1"/>
          </p:cNvSpPr>
          <p:nvPr/>
        </p:nvSpPr>
        <p:spPr bwMode="auto">
          <a:xfrm>
            <a:off x="6934200" y="4267200"/>
            <a:ext cx="381000" cy="6858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8" name="Line 40"/>
          <p:cNvSpPr>
            <a:spLocks noChangeShapeType="1"/>
          </p:cNvSpPr>
          <p:nvPr/>
        </p:nvSpPr>
        <p:spPr bwMode="auto">
          <a:xfrm flipH="1">
            <a:off x="4572000" y="5257800"/>
            <a:ext cx="381000" cy="4572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39" name="Line 41"/>
          <p:cNvSpPr>
            <a:spLocks noChangeShapeType="1"/>
          </p:cNvSpPr>
          <p:nvPr/>
        </p:nvSpPr>
        <p:spPr bwMode="auto">
          <a:xfrm>
            <a:off x="4953000" y="5257800"/>
            <a:ext cx="685800" cy="381000"/>
          </a:xfrm>
          <a:prstGeom prst="line">
            <a:avLst/>
          </a:prstGeom>
          <a:noFill/>
          <a:ln w="9525">
            <a:solidFill>
              <a:schemeClr val="tx1"/>
            </a:solidFill>
            <a:miter lim="800000"/>
            <a:headEnd/>
            <a:tailEnd type="triangle" w="med" len="med"/>
          </a:ln>
          <a:effectLst/>
        </p:spPr>
        <p:txBody>
          <a:bodyPr wrap="none"/>
          <a:lstStyle/>
          <a:p>
            <a:endParaRPr lang="en-US" dirty="0"/>
          </a:p>
        </p:txBody>
      </p:sp>
      <p:sp>
        <p:nvSpPr>
          <p:cNvPr id="40" name="AutoShape 11"/>
          <p:cNvSpPr>
            <a:spLocks noChangeArrowheads="1"/>
          </p:cNvSpPr>
          <p:nvPr/>
        </p:nvSpPr>
        <p:spPr bwMode="auto">
          <a:xfrm>
            <a:off x="7620000" y="3733800"/>
            <a:ext cx="533400" cy="609600"/>
          </a:xfrm>
          <a:prstGeom prst="triangle">
            <a:avLst>
              <a:gd name="adj" fmla="val 50000"/>
            </a:avLst>
          </a:prstGeom>
          <a:solidFill>
            <a:schemeClr val="bg2">
              <a:lumMod val="20000"/>
              <a:lumOff val="80000"/>
            </a:schemeClr>
          </a:solidFill>
          <a:ln w="9525">
            <a:solidFill>
              <a:schemeClr val="tx1"/>
            </a:solidFill>
            <a:miter lim="800000"/>
            <a:headEnd/>
            <a:tailEnd/>
          </a:ln>
          <a:effectLst/>
        </p:spPr>
        <p:txBody>
          <a:bodyPr wrap="none" anchor="ctr"/>
          <a:lstStyle/>
          <a:p>
            <a:endParaRPr lang="en-US" dirty="0"/>
          </a:p>
        </p:txBody>
      </p:sp>
      <p:sp>
        <p:nvSpPr>
          <p:cNvPr id="42" name="Freeform 41"/>
          <p:cNvSpPr/>
          <p:nvPr/>
        </p:nvSpPr>
        <p:spPr>
          <a:xfrm>
            <a:off x="6076950" y="4305300"/>
            <a:ext cx="667794" cy="1543050"/>
          </a:xfrm>
          <a:custGeom>
            <a:avLst/>
            <a:gdLst>
              <a:gd name="connsiteX0" fmla="*/ 495300 w 667794"/>
              <a:gd name="connsiteY0" fmla="*/ 0 h 1543050"/>
              <a:gd name="connsiteX1" fmla="*/ 571500 w 667794"/>
              <a:gd name="connsiteY1" fmla="*/ 114300 h 1543050"/>
              <a:gd name="connsiteX2" fmla="*/ 590550 w 667794"/>
              <a:gd name="connsiteY2" fmla="*/ 171450 h 1543050"/>
              <a:gd name="connsiteX3" fmla="*/ 609600 w 667794"/>
              <a:gd name="connsiteY3" fmla="*/ 247650 h 1543050"/>
              <a:gd name="connsiteX4" fmla="*/ 647700 w 667794"/>
              <a:gd name="connsiteY4" fmla="*/ 323850 h 1543050"/>
              <a:gd name="connsiteX5" fmla="*/ 666750 w 667794"/>
              <a:gd name="connsiteY5" fmla="*/ 438150 h 1543050"/>
              <a:gd name="connsiteX6" fmla="*/ 628650 w 667794"/>
              <a:gd name="connsiteY6" fmla="*/ 1028700 h 1543050"/>
              <a:gd name="connsiteX7" fmla="*/ 533400 w 667794"/>
              <a:gd name="connsiteY7" fmla="*/ 1200150 h 1543050"/>
              <a:gd name="connsiteX8" fmla="*/ 457200 w 667794"/>
              <a:gd name="connsiteY8" fmla="*/ 1276350 h 1543050"/>
              <a:gd name="connsiteX9" fmla="*/ 381000 w 667794"/>
              <a:gd name="connsiteY9" fmla="*/ 1314450 h 1543050"/>
              <a:gd name="connsiteX10" fmla="*/ 228600 w 667794"/>
              <a:gd name="connsiteY10" fmla="*/ 1428750 h 1543050"/>
              <a:gd name="connsiteX11" fmla="*/ 152400 w 667794"/>
              <a:gd name="connsiteY11" fmla="*/ 1466850 h 1543050"/>
              <a:gd name="connsiteX12" fmla="*/ 95250 w 667794"/>
              <a:gd name="connsiteY12" fmla="*/ 1504950 h 1543050"/>
              <a:gd name="connsiteX13" fmla="*/ 38100 w 667794"/>
              <a:gd name="connsiteY13" fmla="*/ 1524000 h 1543050"/>
              <a:gd name="connsiteX14" fmla="*/ 0 w 667794"/>
              <a:gd name="connsiteY14" fmla="*/ 1543050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7794" h="1543050">
                <a:moveTo>
                  <a:pt x="495300" y="0"/>
                </a:moveTo>
                <a:cubicBezTo>
                  <a:pt x="520700" y="38100"/>
                  <a:pt x="557020" y="70859"/>
                  <a:pt x="571500" y="114300"/>
                </a:cubicBezTo>
                <a:cubicBezTo>
                  <a:pt x="577850" y="133350"/>
                  <a:pt x="585033" y="152142"/>
                  <a:pt x="590550" y="171450"/>
                </a:cubicBezTo>
                <a:cubicBezTo>
                  <a:pt x="597743" y="196624"/>
                  <a:pt x="600407" y="223135"/>
                  <a:pt x="609600" y="247650"/>
                </a:cubicBezTo>
                <a:cubicBezTo>
                  <a:pt x="619571" y="274240"/>
                  <a:pt x="635000" y="298450"/>
                  <a:pt x="647700" y="323850"/>
                </a:cubicBezTo>
                <a:cubicBezTo>
                  <a:pt x="654050" y="361950"/>
                  <a:pt x="667794" y="399539"/>
                  <a:pt x="666750" y="438150"/>
                </a:cubicBezTo>
                <a:cubicBezTo>
                  <a:pt x="661421" y="635337"/>
                  <a:pt x="650434" y="832647"/>
                  <a:pt x="628650" y="1028700"/>
                </a:cubicBezTo>
                <a:cubicBezTo>
                  <a:pt x="622060" y="1088008"/>
                  <a:pt x="570863" y="1157336"/>
                  <a:pt x="533400" y="1200150"/>
                </a:cubicBezTo>
                <a:cubicBezTo>
                  <a:pt x="509746" y="1227183"/>
                  <a:pt x="485937" y="1254797"/>
                  <a:pt x="457200" y="1276350"/>
                </a:cubicBezTo>
                <a:cubicBezTo>
                  <a:pt x="434482" y="1293389"/>
                  <a:pt x="404629" y="1298698"/>
                  <a:pt x="381000" y="1314450"/>
                </a:cubicBezTo>
                <a:cubicBezTo>
                  <a:pt x="328165" y="1349673"/>
                  <a:pt x="285396" y="1400352"/>
                  <a:pt x="228600" y="1428750"/>
                </a:cubicBezTo>
                <a:cubicBezTo>
                  <a:pt x="203200" y="1441450"/>
                  <a:pt x="177056" y="1452761"/>
                  <a:pt x="152400" y="1466850"/>
                </a:cubicBezTo>
                <a:cubicBezTo>
                  <a:pt x="132521" y="1478209"/>
                  <a:pt x="115728" y="1494711"/>
                  <a:pt x="95250" y="1504950"/>
                </a:cubicBezTo>
                <a:cubicBezTo>
                  <a:pt x="77289" y="1513930"/>
                  <a:pt x="56744" y="1516542"/>
                  <a:pt x="38100" y="1524000"/>
                </a:cubicBezTo>
                <a:cubicBezTo>
                  <a:pt x="24917" y="1529273"/>
                  <a:pt x="12700" y="1536700"/>
                  <a:pt x="0" y="15430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42"/>
          <p:cNvSpPr/>
          <p:nvPr/>
        </p:nvSpPr>
        <p:spPr>
          <a:xfrm>
            <a:off x="1419726" y="1925053"/>
            <a:ext cx="1780674" cy="1203158"/>
          </a:xfrm>
          <a:custGeom>
            <a:avLst/>
            <a:gdLst>
              <a:gd name="connsiteX0" fmla="*/ 0 w 1780674"/>
              <a:gd name="connsiteY0" fmla="*/ 1203158 h 1203158"/>
              <a:gd name="connsiteX1" fmla="*/ 48127 w 1780674"/>
              <a:gd name="connsiteY1" fmla="*/ 890336 h 1203158"/>
              <a:gd name="connsiteX2" fmla="*/ 96253 w 1780674"/>
              <a:gd name="connsiteY2" fmla="*/ 601579 h 1203158"/>
              <a:gd name="connsiteX3" fmla="*/ 144379 w 1780674"/>
              <a:gd name="connsiteY3" fmla="*/ 553452 h 1203158"/>
              <a:gd name="connsiteX4" fmla="*/ 288758 w 1780674"/>
              <a:gd name="connsiteY4" fmla="*/ 336884 h 1203158"/>
              <a:gd name="connsiteX5" fmla="*/ 409074 w 1780674"/>
              <a:gd name="connsiteY5" fmla="*/ 192505 h 1203158"/>
              <a:gd name="connsiteX6" fmla="*/ 505327 w 1780674"/>
              <a:gd name="connsiteY6" fmla="*/ 96252 h 1203158"/>
              <a:gd name="connsiteX7" fmla="*/ 866274 w 1780674"/>
              <a:gd name="connsiteY7" fmla="*/ 0 h 1203158"/>
              <a:gd name="connsiteX8" fmla="*/ 1275348 w 1780674"/>
              <a:gd name="connsiteY8" fmla="*/ 24063 h 1203158"/>
              <a:gd name="connsiteX9" fmla="*/ 1419727 w 1780674"/>
              <a:gd name="connsiteY9" fmla="*/ 48126 h 1203158"/>
              <a:gd name="connsiteX10" fmla="*/ 1588169 w 1780674"/>
              <a:gd name="connsiteY10" fmla="*/ 72189 h 1203158"/>
              <a:gd name="connsiteX11" fmla="*/ 1732548 w 1780674"/>
              <a:gd name="connsiteY11" fmla="*/ 120315 h 1203158"/>
              <a:gd name="connsiteX12" fmla="*/ 1780674 w 1780674"/>
              <a:gd name="connsiteY12" fmla="*/ 168442 h 120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80674" h="1203158">
                <a:moveTo>
                  <a:pt x="0" y="1203158"/>
                </a:moveTo>
                <a:cubicBezTo>
                  <a:pt x="50948" y="1050311"/>
                  <a:pt x="17108" y="1169499"/>
                  <a:pt x="48127" y="890336"/>
                </a:cubicBezTo>
                <a:cubicBezTo>
                  <a:pt x="50063" y="872916"/>
                  <a:pt x="69920" y="654246"/>
                  <a:pt x="96253" y="601579"/>
                </a:cubicBezTo>
                <a:cubicBezTo>
                  <a:pt x="106399" y="581287"/>
                  <a:pt x="128337" y="569494"/>
                  <a:pt x="144379" y="553452"/>
                </a:cubicBezTo>
                <a:cubicBezTo>
                  <a:pt x="205188" y="371026"/>
                  <a:pt x="151922" y="439511"/>
                  <a:pt x="288758" y="336884"/>
                </a:cubicBezTo>
                <a:cubicBezTo>
                  <a:pt x="370913" y="172576"/>
                  <a:pt x="290032" y="294541"/>
                  <a:pt x="409074" y="192505"/>
                </a:cubicBezTo>
                <a:cubicBezTo>
                  <a:pt x="443525" y="162976"/>
                  <a:pt x="466419" y="119597"/>
                  <a:pt x="505327" y="96252"/>
                </a:cubicBezTo>
                <a:cubicBezTo>
                  <a:pt x="568425" y="58393"/>
                  <a:pt x="820939" y="10074"/>
                  <a:pt x="866274" y="0"/>
                </a:cubicBezTo>
                <a:cubicBezTo>
                  <a:pt x="1002632" y="8021"/>
                  <a:pt x="1139268" y="12230"/>
                  <a:pt x="1275348" y="24063"/>
                </a:cubicBezTo>
                <a:cubicBezTo>
                  <a:pt x="1323955" y="28290"/>
                  <a:pt x="1371504" y="40707"/>
                  <a:pt x="1419727" y="48126"/>
                </a:cubicBezTo>
                <a:cubicBezTo>
                  <a:pt x="1475785" y="56750"/>
                  <a:pt x="1532022" y="64168"/>
                  <a:pt x="1588169" y="72189"/>
                </a:cubicBezTo>
                <a:cubicBezTo>
                  <a:pt x="1636295" y="88231"/>
                  <a:pt x="1696677" y="84443"/>
                  <a:pt x="1732548" y="120315"/>
                </a:cubicBezTo>
                <a:lnTo>
                  <a:pt x="1780674" y="168442"/>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617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ea typeface="+mn-ea"/>
                <a:cs typeface="+mn-cs"/>
              </a:rPr>
              <a:t>Mind Mapping</a:t>
            </a:r>
          </a:p>
        </p:txBody>
      </p:sp>
      <p:pic>
        <p:nvPicPr>
          <p:cNvPr id="40" name="Picture 39" descr="mind map.bmp"/>
          <p:cNvPicPr>
            <a:picLocks noChangeAspect="1"/>
          </p:cNvPicPr>
          <p:nvPr/>
        </p:nvPicPr>
        <p:blipFill>
          <a:blip r:embed="rId3" cstate="print"/>
          <a:stretch>
            <a:fillRect/>
          </a:stretch>
        </p:blipFill>
        <p:spPr>
          <a:xfrm rot="5400000">
            <a:off x="2116769" y="584301"/>
            <a:ext cx="5079796" cy="6553201"/>
          </a:xfrm>
          <a:prstGeom prst="rect">
            <a:avLst/>
          </a:prstGeom>
        </p:spPr>
      </p:pic>
    </p:spTree>
    <p:extLst>
      <p:ext uri="{BB962C8B-B14F-4D97-AF65-F5344CB8AC3E}">
        <p14:creationId xmlns:p14="http://schemas.microsoft.com/office/powerpoint/2010/main" val="2997143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Documentation</a:t>
            </a:r>
            <a:endParaRPr lang="en-US" dirty="0"/>
          </a:p>
        </p:txBody>
      </p:sp>
      <p:sp>
        <p:nvSpPr>
          <p:cNvPr id="3" name="Content Placeholder 2"/>
          <p:cNvSpPr>
            <a:spLocks noGrp="1"/>
          </p:cNvSpPr>
          <p:nvPr>
            <p:ph idx="1"/>
          </p:nvPr>
        </p:nvSpPr>
        <p:spPr/>
        <p:txBody>
          <a:bodyPr/>
          <a:lstStyle/>
          <a:p>
            <a:pPr>
              <a:buNone/>
            </a:pPr>
            <a:r>
              <a:rPr lang="en-US" dirty="0" smtClean="0"/>
              <a:t>All ideas should be captured</a:t>
            </a:r>
          </a:p>
          <a:p>
            <a:pPr lvl="1">
              <a:buFont typeface="Arial" pitchFamily="34" charset="0"/>
              <a:buChar char="•"/>
            </a:pPr>
            <a:r>
              <a:rPr lang="en-US" dirty="0" smtClean="0"/>
              <a:t>Have a note taker</a:t>
            </a:r>
          </a:p>
          <a:p>
            <a:pPr lvl="1">
              <a:buFont typeface="Arial" pitchFamily="34" charset="0"/>
              <a:buChar char="•"/>
            </a:pPr>
            <a:r>
              <a:rPr lang="en-US" dirty="0" smtClean="0"/>
              <a:t>Take photographs </a:t>
            </a:r>
          </a:p>
          <a:p>
            <a:pPr lvl="1">
              <a:buFont typeface="Arial" pitchFamily="34" charset="0"/>
              <a:buChar char="•"/>
            </a:pPr>
            <a:r>
              <a:rPr lang="en-US" dirty="0" smtClean="0"/>
              <a:t>Compile ideas after the session</a:t>
            </a:r>
            <a:endParaRPr lang="en-US" dirty="0"/>
          </a:p>
        </p:txBody>
      </p:sp>
      <p:pic>
        <p:nvPicPr>
          <p:cNvPr id="4" name="Picture 17" descr="C:\Documents and Settings\dkennedy\Local Settings\Temporary Internet Files\Content.IE5\S33P4HHB\MPj04230660000[1].jpg"/>
          <p:cNvPicPr>
            <a:picLocks noChangeAspect="1" noChangeArrowheads="1"/>
          </p:cNvPicPr>
          <p:nvPr/>
        </p:nvPicPr>
        <p:blipFill>
          <a:blip r:embed="rId2" cstate="print"/>
          <a:srcRect b="60000"/>
          <a:stretch>
            <a:fillRect/>
          </a:stretch>
        </p:blipFill>
        <p:spPr bwMode="auto">
          <a:xfrm>
            <a:off x="2743200" y="4038600"/>
            <a:ext cx="5792986" cy="2340046"/>
          </a:xfrm>
          <a:prstGeom prst="rect">
            <a:avLst/>
          </a:prstGeom>
          <a:noFill/>
        </p:spPr>
      </p:pic>
    </p:spTree>
    <p:extLst>
      <p:ext uri="{BB962C8B-B14F-4D97-AF65-F5344CB8AC3E}">
        <p14:creationId xmlns:p14="http://schemas.microsoft.com/office/powerpoint/2010/main" val="3717750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Generation Dysfunctions</a:t>
            </a:r>
            <a:endParaRPr lang="en-US" dirty="0"/>
          </a:p>
        </p:txBody>
      </p:sp>
      <p:sp>
        <p:nvSpPr>
          <p:cNvPr id="3" name="Content Placeholder 2"/>
          <p:cNvSpPr>
            <a:spLocks noGrp="1"/>
          </p:cNvSpPr>
          <p:nvPr>
            <p:ph idx="1"/>
          </p:nvPr>
        </p:nvSpPr>
        <p:spPr/>
        <p:txBody>
          <a:bodyPr/>
          <a:lstStyle/>
          <a:p>
            <a:r>
              <a:rPr lang="en-US" dirty="0" smtClean="0"/>
              <a:t>Utilizing a poor design brief</a:t>
            </a:r>
          </a:p>
          <a:p>
            <a:r>
              <a:rPr lang="en-US" dirty="0" smtClean="0"/>
              <a:t>Assuming there is only ONE right answer</a:t>
            </a:r>
          </a:p>
          <a:p>
            <a:r>
              <a:rPr lang="en-US" dirty="0" smtClean="0"/>
              <a:t>Getting hooked on the FIRST solution</a:t>
            </a:r>
          </a:p>
          <a:p>
            <a:r>
              <a:rPr lang="en-US" dirty="0" smtClean="0"/>
              <a:t>Considering the ideas from only one or two team members</a:t>
            </a:r>
          </a:p>
        </p:txBody>
      </p:sp>
    </p:spTree>
    <p:extLst>
      <p:ext uri="{BB962C8B-B14F-4D97-AF65-F5344CB8AC3E}">
        <p14:creationId xmlns:p14="http://schemas.microsoft.com/office/powerpoint/2010/main" val="2116933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Concept Generation Dysfunctions</a:t>
            </a:r>
            <a:endParaRPr lang="en-US" dirty="0"/>
          </a:p>
        </p:txBody>
      </p:sp>
      <p:sp>
        <p:nvSpPr>
          <p:cNvPr id="3" name="Content Placeholder 2"/>
          <p:cNvSpPr>
            <a:spLocks noGrp="1"/>
          </p:cNvSpPr>
          <p:nvPr>
            <p:ph idx="1"/>
          </p:nvPr>
        </p:nvSpPr>
        <p:spPr/>
        <p:txBody>
          <a:bodyPr/>
          <a:lstStyle/>
          <a:p>
            <a:r>
              <a:rPr lang="en-US" dirty="0" smtClean="0"/>
              <a:t>Feeling too anxious to finish</a:t>
            </a:r>
          </a:p>
          <a:p>
            <a:r>
              <a:rPr lang="en-US" dirty="0" smtClean="0"/>
              <a:t>Becoming frustrated by the lack of success</a:t>
            </a:r>
          </a:p>
          <a:p>
            <a:r>
              <a:rPr lang="en-US" dirty="0" smtClean="0"/>
              <a:t>Getting hooked on a solution that almost works</a:t>
            </a:r>
          </a:p>
          <a:p>
            <a:endParaRPr lang="en-US" dirty="0"/>
          </a:p>
        </p:txBody>
      </p:sp>
    </p:spTree>
    <p:extLst>
      <p:ext uri="{BB962C8B-B14F-4D97-AF65-F5344CB8AC3E}">
        <p14:creationId xmlns:p14="http://schemas.microsoft.com/office/powerpoint/2010/main" val="3281528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If You Get Stuck . . .</a:t>
            </a:r>
            <a:endParaRPr lang="en-US" dirty="0"/>
          </a:p>
        </p:txBody>
      </p:sp>
      <p:sp>
        <p:nvSpPr>
          <p:cNvPr id="3" name="Content Placeholder 2"/>
          <p:cNvSpPr>
            <a:spLocks noGrp="1"/>
          </p:cNvSpPr>
          <p:nvPr>
            <p:ph idx="1"/>
          </p:nvPr>
        </p:nvSpPr>
        <p:spPr/>
        <p:txBody>
          <a:bodyPr/>
          <a:lstStyle/>
          <a:p>
            <a:r>
              <a:rPr lang="en-US" dirty="0" smtClean="0"/>
              <a:t>Combine promising partial solutions</a:t>
            </a:r>
          </a:p>
          <a:p>
            <a:r>
              <a:rPr lang="en-US" dirty="0" smtClean="0"/>
              <a:t>Try a different brainstorming technique</a:t>
            </a:r>
          </a:p>
          <a:p>
            <a:r>
              <a:rPr lang="en-US" dirty="0" smtClean="0"/>
              <a:t>Try both individual and group brainstorming</a:t>
            </a:r>
          </a:p>
          <a:p>
            <a:r>
              <a:rPr lang="en-US" dirty="0" smtClean="0"/>
              <a:t>Do some more research</a:t>
            </a:r>
          </a:p>
          <a:p>
            <a:pPr lvl="1"/>
            <a:r>
              <a:rPr lang="en-US" dirty="0" smtClean="0"/>
              <a:t>Consider concepts used by other designs</a:t>
            </a:r>
          </a:p>
          <a:p>
            <a:pPr lvl="1"/>
            <a:r>
              <a:rPr lang="en-US" dirty="0" smtClean="0"/>
              <a:t>Consider concepts employed in unrelated products</a:t>
            </a:r>
          </a:p>
          <a:p>
            <a:endParaRPr lang="en-US" dirty="0" smtClean="0"/>
          </a:p>
          <a:p>
            <a:pPr>
              <a:buNone/>
            </a:pPr>
            <a:endParaRPr lang="en-US" dirty="0" smtClean="0"/>
          </a:p>
        </p:txBody>
      </p:sp>
    </p:spTree>
    <p:extLst>
      <p:ext uri="{BB962C8B-B14F-4D97-AF65-F5344CB8AC3E}">
        <p14:creationId xmlns:p14="http://schemas.microsoft.com/office/powerpoint/2010/main" val="459900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Rules for 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spTree>
    <p:extLst>
      <p:ext uri="{BB962C8B-B14F-4D97-AF65-F5344CB8AC3E}">
        <p14:creationId xmlns:p14="http://schemas.microsoft.com/office/powerpoint/2010/main" val="402782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Sources</a:t>
            </a:r>
            <a:endParaRPr lang="en-US" dirty="0"/>
          </a:p>
        </p:txBody>
      </p:sp>
      <p:sp>
        <p:nvSpPr>
          <p:cNvPr id="3" name="Content Placeholder 2"/>
          <p:cNvSpPr>
            <a:spLocks noGrp="1"/>
          </p:cNvSpPr>
          <p:nvPr>
            <p:ph idx="1"/>
          </p:nvPr>
        </p:nvSpPr>
        <p:spPr/>
        <p:txBody>
          <a:bodyPr/>
          <a:lstStyle/>
          <a:p>
            <a:pPr>
              <a:buNone/>
            </a:pPr>
            <a:r>
              <a:rPr lang="en-US" sz="2400" dirty="0" smtClean="0"/>
              <a:t>Microsoft, Inc. (2008). </a:t>
            </a:r>
            <a:r>
              <a:rPr lang="en-US" sz="2400" i="1" dirty="0" smtClean="0"/>
              <a:t>Clip art</a:t>
            </a:r>
            <a:r>
              <a:rPr lang="en-US" sz="2400" dirty="0" smtClean="0"/>
              <a:t>. Retrieved from http://office.microsoft.com/en-us/clipart/default.aspx </a:t>
            </a:r>
          </a:p>
          <a:p>
            <a:pPr>
              <a:buNone/>
            </a:pPr>
            <a:endParaRPr lang="en-US" sz="2400" dirty="0" smtClean="0"/>
          </a:p>
          <a:p>
            <a:pPr>
              <a:buNone/>
            </a:pPr>
            <a:endParaRPr lang="en-US" sz="2400" dirty="0"/>
          </a:p>
        </p:txBody>
      </p:sp>
    </p:spTree>
    <p:extLst>
      <p:ext uri="{BB962C8B-B14F-4D97-AF65-F5344CB8AC3E}">
        <p14:creationId xmlns:p14="http://schemas.microsoft.com/office/powerpoint/2010/main" val="4055128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Brainstorming Solutions</a:t>
            </a:r>
            <a:endParaRPr lang="en-US" dirty="0"/>
          </a:p>
        </p:txBody>
      </p:sp>
      <p:sp>
        <p:nvSpPr>
          <p:cNvPr id="5" name="Content Placeholder 4"/>
          <p:cNvSpPr>
            <a:spLocks noGrp="1"/>
          </p:cNvSpPr>
          <p:nvPr>
            <p:ph idx="1"/>
          </p:nvPr>
        </p:nvSpPr>
        <p:spPr/>
        <p:txBody>
          <a:bodyPr/>
          <a:lstStyle/>
          <a:p>
            <a:r>
              <a:rPr lang="en-US" dirty="0" smtClean="0"/>
              <a:t>Brainstorming</a:t>
            </a:r>
          </a:p>
          <a:p>
            <a:r>
              <a:rPr lang="en-US" dirty="0" smtClean="0"/>
              <a:t>Rules for Brainstorming</a:t>
            </a:r>
          </a:p>
          <a:p>
            <a:r>
              <a:rPr lang="en-US" dirty="0" smtClean="0"/>
              <a:t>Brainstorming Techniques</a:t>
            </a:r>
          </a:p>
          <a:p>
            <a:r>
              <a:rPr lang="en-US" dirty="0" smtClean="0"/>
              <a:t>Concept Generation Dysfunctions</a:t>
            </a:r>
          </a:p>
          <a:p>
            <a:r>
              <a:rPr lang="en-US" dirty="0" smtClean="0"/>
              <a:t>If You Get Stuck . . .</a:t>
            </a:r>
            <a:endParaRPr lang="en-US" dirty="0"/>
          </a:p>
        </p:txBody>
      </p:sp>
    </p:spTree>
    <p:extLst>
      <p:ext uri="{BB962C8B-B14F-4D97-AF65-F5344CB8AC3E}">
        <p14:creationId xmlns:p14="http://schemas.microsoft.com/office/powerpoint/2010/main" val="357392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a:t>
            </a:r>
            <a:endParaRPr lang="en-US" dirty="0"/>
          </a:p>
        </p:txBody>
      </p:sp>
      <p:sp>
        <p:nvSpPr>
          <p:cNvPr id="6" name="Content Placeholder 5"/>
          <p:cNvSpPr>
            <a:spLocks noGrp="1"/>
          </p:cNvSpPr>
          <p:nvPr>
            <p:ph idx="1"/>
          </p:nvPr>
        </p:nvSpPr>
        <p:spPr/>
        <p:txBody>
          <a:bodyPr/>
          <a:lstStyle/>
          <a:p>
            <a:endParaRPr lang="en-US" dirty="0"/>
          </a:p>
        </p:txBody>
      </p:sp>
      <p:pic>
        <p:nvPicPr>
          <p:cNvPr id="4" name="Picture 2" descr="C:\Documents and Settings\dkennedy\Local Settings\Temporary Internet Files\Content.IE5\PUSEWZUD\MPj04432250000[1].jpg"/>
          <p:cNvPicPr>
            <a:picLocks noChangeAspect="1" noChangeArrowheads="1"/>
          </p:cNvPicPr>
          <p:nvPr/>
        </p:nvPicPr>
        <p:blipFill>
          <a:blip r:embed="rId3" cstate="print"/>
          <a:srcRect/>
          <a:stretch>
            <a:fillRect/>
          </a:stretch>
        </p:blipFill>
        <p:spPr bwMode="auto">
          <a:xfrm>
            <a:off x="457200" y="990600"/>
            <a:ext cx="4538241" cy="3020149"/>
          </a:xfrm>
          <a:prstGeom prst="rect">
            <a:avLst/>
          </a:prstGeom>
          <a:noFill/>
        </p:spPr>
      </p:pic>
      <p:sp>
        <p:nvSpPr>
          <p:cNvPr id="3" name="TextBox 2"/>
          <p:cNvSpPr txBox="1"/>
          <p:nvPr/>
        </p:nvSpPr>
        <p:spPr>
          <a:xfrm>
            <a:off x="528638" y="5257800"/>
            <a:ext cx="7548562" cy="369332"/>
          </a:xfrm>
          <a:prstGeom prst="rect">
            <a:avLst/>
          </a:prstGeom>
          <a:noFill/>
        </p:spPr>
        <p:txBody>
          <a:bodyPr wrap="square" rtlCol="0">
            <a:spAutoFit/>
          </a:bodyPr>
          <a:lstStyle/>
          <a:p>
            <a:endParaRPr lang="en-US" dirty="0"/>
          </a:p>
        </p:txBody>
      </p:sp>
      <p:sp>
        <p:nvSpPr>
          <p:cNvPr id="5" name="Rectangle 4"/>
          <p:cNvSpPr>
            <a:spLocks noGrp="1" noChangeArrowheads="1"/>
          </p:cNvSpPr>
          <p:nvPr/>
        </p:nvSpPr>
        <p:spPr bwMode="auto">
          <a:xfrm>
            <a:off x="437909" y="4114800"/>
            <a:ext cx="8229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90000"/>
              </a:lnSpc>
              <a:buClr>
                <a:schemeClr val="tx1"/>
              </a:buClr>
              <a:buFontTx/>
              <a:buNone/>
            </a:pPr>
            <a:r>
              <a:rPr lang="en-US" dirty="0"/>
              <a:t>A group technique for solving problems, generating ideas, stimulating creative thinking, </a:t>
            </a:r>
            <a:r>
              <a:rPr lang="en-US" dirty="0" smtClean="0"/>
              <a:t>etc.</a:t>
            </a:r>
          </a:p>
          <a:p>
            <a:pPr marL="0" indent="0" eaLnBrk="1" hangingPunct="1">
              <a:lnSpc>
                <a:spcPct val="90000"/>
              </a:lnSpc>
              <a:buClr>
                <a:schemeClr val="tx1"/>
              </a:buClr>
              <a:buFontTx/>
              <a:buNone/>
            </a:pPr>
            <a:r>
              <a:rPr lang="en-US" dirty="0" smtClean="0"/>
              <a:t>It </a:t>
            </a:r>
            <a:r>
              <a:rPr lang="en-US" dirty="0" smtClean="0"/>
              <a:t>involves collecting ideas without regard to feasibility</a:t>
            </a:r>
            <a:r>
              <a:rPr lang="en-US" dirty="0"/>
              <a:t>.</a:t>
            </a:r>
            <a:endParaRPr lang="en-US" dirty="0" smtClean="0"/>
          </a:p>
        </p:txBody>
      </p:sp>
    </p:spTree>
    <p:extLst>
      <p:ext uri="{BB962C8B-B14F-4D97-AF65-F5344CB8AC3E}">
        <p14:creationId xmlns:p14="http://schemas.microsoft.com/office/powerpoint/2010/main" val="43805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for </a:t>
            </a:r>
            <a:r>
              <a:rPr lang="en-US" dirty="0" smtClean="0"/>
              <a:t>Brainstorming</a:t>
            </a:r>
            <a:endParaRPr lang="en-US" dirty="0"/>
          </a:p>
        </p:txBody>
      </p:sp>
      <p:sp>
        <p:nvSpPr>
          <p:cNvPr id="50179" name="Rectangle 3"/>
          <p:cNvSpPr>
            <a:spLocks noGrp="1" noChangeArrowheads="1"/>
          </p:cNvSpPr>
          <p:nvPr>
            <p:ph idx="1"/>
          </p:nvPr>
        </p:nvSpPr>
        <p:spPr/>
        <p:txBody>
          <a:bodyPr/>
          <a:lstStyle/>
          <a:p>
            <a:pPr marL="457200"/>
            <a:r>
              <a:rPr lang="en-US" dirty="0" smtClean="0"/>
              <a:t>No criticism allowed</a:t>
            </a:r>
          </a:p>
          <a:p>
            <a:pPr marL="457200"/>
            <a:r>
              <a:rPr lang="en-US" dirty="0" smtClean="0"/>
              <a:t>Work for quantity</a:t>
            </a:r>
          </a:p>
          <a:p>
            <a:pPr marL="457200"/>
            <a:r>
              <a:rPr lang="en-US" dirty="0" smtClean="0"/>
              <a:t>Welcome piling-on</a:t>
            </a:r>
          </a:p>
          <a:p>
            <a:pPr marL="457200"/>
            <a:r>
              <a:rPr lang="en-US" dirty="0" smtClean="0"/>
              <a:t>Allow free-for-all</a:t>
            </a:r>
          </a:p>
        </p:txBody>
      </p:sp>
      <p:pic>
        <p:nvPicPr>
          <p:cNvPr id="1034" name="Picture 10" descr="C:\Documents and Settings\dkennedy\Local Settings\Temporary Internet Files\Content.IE5\E8YAOSAE\MPj03994710000[1].jpg"/>
          <p:cNvPicPr>
            <a:picLocks noChangeAspect="1" noChangeArrowheads="1"/>
          </p:cNvPicPr>
          <p:nvPr/>
        </p:nvPicPr>
        <p:blipFill>
          <a:blip r:embed="rId3" cstate="print"/>
          <a:srcRect/>
          <a:stretch>
            <a:fillRect/>
          </a:stretch>
        </p:blipFill>
        <p:spPr bwMode="auto">
          <a:xfrm>
            <a:off x="4572000" y="2133600"/>
            <a:ext cx="4345097" cy="2895600"/>
          </a:xfrm>
          <a:prstGeom prst="rect">
            <a:avLst/>
          </a:prstGeom>
          <a:noFill/>
        </p:spPr>
      </p:pic>
    </p:spTree>
    <p:extLst>
      <p:ext uri="{BB962C8B-B14F-4D97-AF65-F5344CB8AC3E}">
        <p14:creationId xmlns:p14="http://schemas.microsoft.com/office/powerpoint/2010/main" val="326665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lIns="92075" tIns="46038" rIns="92075" bIns="46038"/>
          <a:lstStyle/>
          <a:p>
            <a:pPr eaLnBrk="1" hangingPunct="1"/>
            <a:r>
              <a:rPr lang="en-US" dirty="0" smtClean="0"/>
              <a:t>No Criticism Allowed</a:t>
            </a:r>
          </a:p>
        </p:txBody>
      </p:sp>
      <p:sp>
        <p:nvSpPr>
          <p:cNvPr id="7171" name="Rectangle 3"/>
          <p:cNvSpPr>
            <a:spLocks noGrp="1" noChangeArrowheads="1"/>
          </p:cNvSpPr>
          <p:nvPr>
            <p:ph idx="1"/>
          </p:nvPr>
        </p:nvSpPr>
        <p:spPr>
          <a:noFill/>
        </p:spPr>
        <p:txBody>
          <a:bodyPr lIns="92075" tIns="46038" rIns="92075" bIns="46038"/>
          <a:lstStyle/>
          <a:p>
            <a:pPr eaLnBrk="1" hangingPunct="1">
              <a:lnSpc>
                <a:spcPct val="90000"/>
              </a:lnSpc>
              <a:buClr>
                <a:schemeClr val="tx1"/>
              </a:buClr>
            </a:pPr>
            <a:r>
              <a:rPr lang="en-US" dirty="0" smtClean="0"/>
              <a:t>People automatically tend to evaluate each suggested idea - their own, as well as others</a:t>
            </a:r>
          </a:p>
          <a:p>
            <a:pPr eaLnBrk="1" hangingPunct="1">
              <a:lnSpc>
                <a:spcPct val="90000"/>
              </a:lnSpc>
              <a:buClr>
                <a:schemeClr val="tx1"/>
              </a:buClr>
            </a:pPr>
            <a:endParaRPr lang="en-US" sz="1200" dirty="0" smtClean="0"/>
          </a:p>
          <a:p>
            <a:pPr eaLnBrk="1" hangingPunct="1">
              <a:lnSpc>
                <a:spcPct val="90000"/>
              </a:lnSpc>
              <a:buClr>
                <a:schemeClr val="tx1"/>
              </a:buClr>
            </a:pPr>
            <a:r>
              <a:rPr lang="en-US" dirty="0" smtClean="0"/>
              <a:t>Allow all members to contribute</a:t>
            </a:r>
          </a:p>
        </p:txBody>
      </p:sp>
      <p:pic>
        <p:nvPicPr>
          <p:cNvPr id="7172" name="Picture 6" descr="j02860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6813" y="3276600"/>
            <a:ext cx="2085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48204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2075" tIns="46038" rIns="92075" bIns="46038"/>
          <a:lstStyle/>
          <a:p>
            <a:pPr eaLnBrk="1" hangingPunct="1"/>
            <a:r>
              <a:rPr lang="en-US" dirty="0" smtClean="0"/>
              <a:t>High Quantity Brainstorming</a:t>
            </a:r>
          </a:p>
        </p:txBody>
      </p:sp>
      <p:sp>
        <p:nvSpPr>
          <p:cNvPr id="8195" name="Rectangle 3"/>
          <p:cNvSpPr>
            <a:spLocks noGrp="1" noChangeArrowheads="1"/>
          </p:cNvSpPr>
          <p:nvPr>
            <p:ph idx="1"/>
          </p:nvPr>
        </p:nvSpPr>
        <p:spPr>
          <a:noFill/>
        </p:spPr>
        <p:txBody>
          <a:bodyPr lIns="92075" tIns="46038" rIns="92075" bIns="46038"/>
          <a:lstStyle/>
          <a:p>
            <a:pPr>
              <a:buClr>
                <a:schemeClr val="tx1"/>
              </a:buClr>
            </a:pPr>
            <a:r>
              <a:rPr lang="en-US" dirty="0" smtClean="0"/>
              <a:t>People must experience “brain-drain” before the innovative, creative ideas can surface.</a:t>
            </a:r>
          </a:p>
          <a:p>
            <a:pPr>
              <a:buClr>
                <a:schemeClr val="tx1"/>
              </a:buClr>
            </a:pPr>
            <a:endParaRPr lang="en-US" sz="1200" dirty="0" smtClean="0"/>
          </a:p>
          <a:p>
            <a:pPr>
              <a:buClr>
                <a:schemeClr val="tx1"/>
              </a:buClr>
            </a:pPr>
            <a:r>
              <a:rPr lang="en-US" dirty="0" smtClean="0"/>
              <a:t>Therefore, the more ideas, the more likely quality ideas will surface.</a:t>
            </a:r>
          </a:p>
        </p:txBody>
      </p:sp>
      <p:pic>
        <p:nvPicPr>
          <p:cNvPr id="8196" name="Picture 5" descr="MCj01875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9638" y="4038600"/>
            <a:ext cx="19970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6157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6" descr="MMAG00489_0000[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288" y="1143000"/>
            <a:ext cx="189071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a:noFill/>
        </p:spPr>
        <p:txBody>
          <a:bodyPr lIns="92075" tIns="46038" rIns="92075" bIns="46038"/>
          <a:lstStyle/>
          <a:p>
            <a:pPr eaLnBrk="1" hangingPunct="1"/>
            <a:r>
              <a:rPr lang="en-US" dirty="0" smtClean="0"/>
              <a:t>Welcome Piling-On</a:t>
            </a:r>
          </a:p>
        </p:txBody>
      </p:sp>
      <p:sp>
        <p:nvSpPr>
          <p:cNvPr id="9220" name="Rectangle 3"/>
          <p:cNvSpPr>
            <a:spLocks noGrp="1" noChangeArrowheads="1"/>
          </p:cNvSpPr>
          <p:nvPr>
            <p:ph idx="1"/>
          </p:nvPr>
        </p:nvSpPr>
        <p:spPr>
          <a:noFill/>
        </p:spPr>
        <p:txBody>
          <a:bodyPr lIns="92075" tIns="46038" rIns="92075" bIns="46038"/>
          <a:lstStyle/>
          <a:p>
            <a:pPr>
              <a:buClr>
                <a:schemeClr val="tx1"/>
              </a:buClr>
            </a:pPr>
            <a:r>
              <a:rPr lang="en-US" dirty="0" smtClean="0"/>
              <a:t>Piling-on occurs when </a:t>
            </a:r>
            <a:r>
              <a:rPr lang="en-US" dirty="0" smtClean="0"/>
              <a:t>a member’s </a:t>
            </a:r>
            <a:r>
              <a:rPr lang="en-US" dirty="0" smtClean="0"/>
              <a:t>idea produces a similar idea or an enhanced idea.</a:t>
            </a:r>
          </a:p>
          <a:p>
            <a:pPr>
              <a:buClr>
                <a:schemeClr val="tx1"/>
              </a:buClr>
            </a:pPr>
            <a:r>
              <a:rPr lang="en-US" dirty="0" smtClean="0"/>
              <a:t>All </a:t>
            </a:r>
            <a:r>
              <a:rPr lang="en-US" dirty="0" smtClean="0"/>
              <a:t>ideas should be recorded.</a:t>
            </a:r>
          </a:p>
        </p:txBody>
      </p:sp>
    </p:spTree>
    <p:extLst>
      <p:ext uri="{BB962C8B-B14F-4D97-AF65-F5344CB8AC3E}">
        <p14:creationId xmlns:p14="http://schemas.microsoft.com/office/powerpoint/2010/main" val="388693011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lIns="92075" tIns="46038" rIns="92075" bIns="46038"/>
          <a:lstStyle/>
          <a:p>
            <a:pPr eaLnBrk="1" hangingPunct="1"/>
            <a:r>
              <a:rPr lang="en-US" dirty="0" smtClean="0"/>
              <a:t>Allow Free-for-All</a:t>
            </a:r>
          </a:p>
        </p:txBody>
      </p:sp>
      <p:sp>
        <p:nvSpPr>
          <p:cNvPr id="10243" name="Rectangle 3"/>
          <p:cNvSpPr>
            <a:spLocks noGrp="1" noChangeArrowheads="1"/>
          </p:cNvSpPr>
          <p:nvPr>
            <p:ph idx="1"/>
          </p:nvPr>
        </p:nvSpPr>
        <p:spPr>
          <a:noFill/>
        </p:spPr>
        <p:txBody>
          <a:bodyPr lIns="92075" tIns="46038" rIns="92075" bIns="46038"/>
          <a:lstStyle/>
          <a:p>
            <a:pPr>
              <a:lnSpc>
                <a:spcPct val="90000"/>
              </a:lnSpc>
              <a:buClr>
                <a:schemeClr val="tx1"/>
              </a:buClr>
            </a:pPr>
            <a:r>
              <a:rPr lang="en-US" dirty="0" smtClean="0"/>
              <a:t>Outrageous, humorous, and seemingly unimportant ideas should be recorded.</a:t>
            </a:r>
          </a:p>
          <a:p>
            <a:pPr>
              <a:lnSpc>
                <a:spcPct val="90000"/>
              </a:lnSpc>
              <a:buClr>
                <a:schemeClr val="tx1"/>
              </a:buClr>
            </a:pPr>
            <a:endParaRPr lang="en-US" sz="1200" dirty="0" smtClean="0"/>
          </a:p>
          <a:p>
            <a:pPr>
              <a:lnSpc>
                <a:spcPct val="90000"/>
              </a:lnSpc>
              <a:buClr>
                <a:schemeClr val="tx1"/>
              </a:buClr>
            </a:pPr>
            <a:r>
              <a:rPr lang="en-US" dirty="0" smtClean="0"/>
              <a:t>It is possible for the most off-the-wall idea to be one wherein lies the solution for the problem.</a:t>
            </a:r>
          </a:p>
          <a:p>
            <a:pPr>
              <a:lnSpc>
                <a:spcPct val="90000"/>
              </a:lnSpc>
              <a:buClr>
                <a:schemeClr val="tx1"/>
              </a:buClr>
            </a:pPr>
            <a:endParaRPr lang="en-US" sz="1200" dirty="0" smtClean="0"/>
          </a:p>
          <a:p>
            <a:pPr>
              <a:lnSpc>
                <a:spcPct val="90000"/>
              </a:lnSpc>
              <a:buClr>
                <a:schemeClr val="tx1"/>
              </a:buClr>
            </a:pPr>
            <a:r>
              <a:rPr lang="en-US" dirty="0" smtClean="0"/>
              <a:t>The sky is the limit.</a:t>
            </a:r>
          </a:p>
        </p:txBody>
      </p:sp>
      <p:pic>
        <p:nvPicPr>
          <p:cNvPr id="10244" name="Picture 6" descr="j0212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38600"/>
            <a:ext cx="1735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9140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GP3659.JPG"/>
          <p:cNvPicPr>
            <a:picLocks noChangeAspect="1"/>
          </p:cNvPicPr>
          <p:nvPr/>
        </p:nvPicPr>
        <p:blipFill>
          <a:blip r:embed="rId3" cstate="print">
            <a:lum contrast="30000"/>
          </a:blip>
          <a:srcRect l="2806" t="6122"/>
          <a:stretch>
            <a:fillRect/>
          </a:stretch>
        </p:blipFill>
        <p:spPr>
          <a:xfrm>
            <a:off x="5029200" y="1842796"/>
            <a:ext cx="3657600" cy="4710404"/>
          </a:xfrm>
          <a:prstGeom prst="rect">
            <a:avLst/>
          </a:prstGeom>
        </p:spPr>
      </p:pic>
      <p:pic>
        <p:nvPicPr>
          <p:cNvPr id="8" name="Picture 7" descr="IMGP3686.JPG"/>
          <p:cNvPicPr>
            <a:picLocks noChangeAspect="1"/>
          </p:cNvPicPr>
          <p:nvPr/>
        </p:nvPicPr>
        <p:blipFill>
          <a:blip r:embed="rId4" cstate="print"/>
          <a:srcRect l="10833" t="2222" r="14167" b="6667"/>
          <a:stretch>
            <a:fillRect/>
          </a:stretch>
        </p:blipFill>
        <p:spPr>
          <a:xfrm rot="5400000">
            <a:off x="4527395" y="2178205"/>
            <a:ext cx="4432610" cy="4038600"/>
          </a:xfrm>
          <a:prstGeom prst="rect">
            <a:avLst/>
          </a:prstGeom>
        </p:spPr>
      </p:pic>
      <p:sp>
        <p:nvSpPr>
          <p:cNvPr id="50179" name="Rectangle 3"/>
          <p:cNvSpPr>
            <a:spLocks noGrp="1" noChangeArrowheads="1"/>
          </p:cNvSpPr>
          <p:nvPr>
            <p:ph idx="1"/>
          </p:nvPr>
        </p:nvSpPr>
        <p:spPr/>
        <p:txBody>
          <a:bodyPr/>
          <a:lstStyle/>
          <a:p>
            <a:pPr marL="906463"/>
            <a:r>
              <a:rPr lang="en-US" sz="2400" dirty="0"/>
              <a:t>Post-It </a:t>
            </a:r>
            <a:r>
              <a:rPr lang="en-US" sz="2400" dirty="0" smtClean="0"/>
              <a:t>Notes</a:t>
            </a:r>
            <a:endParaRPr lang="en-US" sz="2400" dirty="0"/>
          </a:p>
          <a:p>
            <a:pPr marL="906463"/>
            <a:r>
              <a:rPr lang="en-US" sz="2400" dirty="0"/>
              <a:t>Free </a:t>
            </a:r>
            <a:r>
              <a:rPr lang="en-US" sz="2400" dirty="0" smtClean="0"/>
              <a:t>writing</a:t>
            </a:r>
            <a:endParaRPr lang="en-US" sz="2400" dirty="0"/>
          </a:p>
          <a:p>
            <a:pPr marL="906463"/>
            <a:r>
              <a:rPr lang="en-US" sz="2400" dirty="0"/>
              <a:t>“Blurting out”</a:t>
            </a:r>
          </a:p>
        </p:txBody>
      </p:sp>
      <p:sp>
        <p:nvSpPr>
          <p:cNvPr id="2" name="Title 1"/>
          <p:cNvSpPr>
            <a:spLocks noGrp="1"/>
          </p:cNvSpPr>
          <p:nvPr>
            <p:ph type="title"/>
          </p:nvPr>
        </p:nvSpPr>
        <p:spPr/>
        <p:txBody>
          <a:bodyPr/>
          <a:lstStyle/>
          <a:p>
            <a:r>
              <a:rPr lang="en-US" dirty="0"/>
              <a:t>Free Form </a:t>
            </a:r>
            <a:r>
              <a:rPr lang="en-US" dirty="0" err="1"/>
              <a:t>Brainstreaming</a:t>
            </a:r>
            <a:endParaRPr lang="en-US" dirty="0"/>
          </a:p>
        </p:txBody>
      </p:sp>
    </p:spTree>
    <p:extLst>
      <p:ext uri="{BB962C8B-B14F-4D97-AF65-F5344CB8AC3E}">
        <p14:creationId xmlns:p14="http://schemas.microsoft.com/office/powerpoint/2010/main" val="166833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0179">
                                            <p:txEl>
                                              <p:pRg st="1" end="1"/>
                                            </p:txEl>
                                          </p:spTgt>
                                        </p:tgtEl>
                                        <p:attrNameLst>
                                          <p:attrName>style.visibility</p:attrName>
                                        </p:attrNameLst>
                                      </p:cBhvr>
                                      <p:to>
                                        <p:strVal val="visible"/>
                                      </p:to>
                                    </p:set>
                                  </p:childTnLst>
                                </p:cTn>
                              </p:par>
                              <p:par>
                                <p:cTn id="17" presetID="53" presetClass="exit" presetSubtype="0" fill="hold" nodeType="with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0179">
                                            <p:txEl>
                                              <p:pRg st="2" end="2"/>
                                            </p:txEl>
                                          </p:spTgt>
                                        </p:tgtEl>
                                        <p:attrNameLst>
                                          <p:attrName>style.visibility</p:attrName>
                                        </p:attrNameLst>
                                      </p:cBhvr>
                                      <p:to>
                                        <p:strVal val="visible"/>
                                      </p:to>
                                    </p:set>
                                  </p:childTnLst>
                                </p:cTn>
                              </p:par>
                              <p:par>
                                <p:cTn id="32" presetID="53" presetClass="exit" presetSubtype="0" fill="hold" nodeType="withEffect">
                                  <p:stCondLst>
                                    <p:cond delay="0"/>
                                  </p:stCondLst>
                                  <p:childTnLst>
                                    <p:anim calcmode="lin" valueType="num">
                                      <p:cBhvr>
                                        <p:cTn id="33" dur="500"/>
                                        <p:tgtEl>
                                          <p:spTgt spid="8"/>
                                        </p:tgtEl>
                                        <p:attrNameLst>
                                          <p:attrName>ppt_w</p:attrName>
                                        </p:attrNameLst>
                                      </p:cBhvr>
                                      <p:tavLst>
                                        <p:tav tm="0">
                                          <p:val>
                                            <p:strVal val="ppt_w"/>
                                          </p:val>
                                        </p:tav>
                                        <p:tav tm="100000">
                                          <p:val>
                                            <p:fltVal val="0"/>
                                          </p:val>
                                        </p:tav>
                                      </p:tavLst>
                                    </p:anim>
                                    <p:anim calcmode="lin" valueType="num">
                                      <p:cBhvr>
                                        <p:cTn id="34" dur="500"/>
                                        <p:tgtEl>
                                          <p:spTgt spid="8"/>
                                        </p:tgtEl>
                                        <p:attrNameLst>
                                          <p:attrName>ppt_h</p:attrName>
                                        </p:attrNameLst>
                                      </p:cBhvr>
                                      <p:tavLst>
                                        <p:tav tm="0">
                                          <p:val>
                                            <p:strVal val="ppt_h"/>
                                          </p:val>
                                        </p:tav>
                                        <p:tav tm="100000">
                                          <p:val>
                                            <p:fltVal val="0"/>
                                          </p:val>
                                        </p:tav>
                                      </p:tavLst>
                                    </p:anim>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047&quot;&gt;&lt;property id=&quot;20148&quot; value=&quot;5&quot;/&gt;&lt;property id=&quot;20300&quot; value=&quot;Slide 2&quot;/&gt;&lt;property id=&quot;20307&quot; value=&quot;258&quot;/&gt;&lt;/object&gt;&lt;object type=&quot;3&quot; unique_id=&quot;10048&quot;&gt;&lt;property id=&quot;20148&quot; value=&quot;5&quot;/&gt;&lt;property id=&quot;20300&quot; value=&quot;Slide 3 - &amp;quot;References&amp;quot;&quot;/&gt;&lt;property id=&quot;20307&quot; value=&quot;25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505</TotalTime>
  <Words>1010</Words>
  <Application>Microsoft Office PowerPoint</Application>
  <PresentationFormat>On-screen Show (4:3)</PresentationFormat>
  <Paragraphs>164</Paragraphs>
  <Slides>19</Slides>
  <Notes>11</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PowerPointTemplateAE_2009_1217_NEW NEW Template</vt:lpstr>
      <vt:lpstr>1_Custom Design</vt:lpstr>
      <vt:lpstr>Brainstorming Solutions</vt:lpstr>
      <vt:lpstr>Brainstorming Solutions</vt:lpstr>
      <vt:lpstr>Brainstorming</vt:lpstr>
      <vt:lpstr>Rules for Brainstorming</vt:lpstr>
      <vt:lpstr>No Criticism Allowed</vt:lpstr>
      <vt:lpstr>High Quantity Brainstorming</vt:lpstr>
      <vt:lpstr>Welcome Piling-On</vt:lpstr>
      <vt:lpstr>Allow Free-for-All</vt:lpstr>
      <vt:lpstr>Free Form Brainstreaming</vt:lpstr>
      <vt:lpstr>Brainstorming Techniques</vt:lpstr>
      <vt:lpstr>Brainstorming Techniques</vt:lpstr>
      <vt:lpstr>Mind Mapping</vt:lpstr>
      <vt:lpstr>Mind Mapping</vt:lpstr>
      <vt:lpstr>Brainstorming Documentation</vt:lpstr>
      <vt:lpstr>Concept Generation Dysfunctions</vt:lpstr>
      <vt:lpstr>Concept Generation Dysfunctions</vt:lpstr>
      <vt:lpstr>If You Get Stuck . . .</vt:lpstr>
      <vt:lpstr>Brainstorming Solutions</vt:lpstr>
      <vt:lpstr>Image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U1 Brainstorming Solutions</dc:title>
  <dc:subject>IED - Lesson x.y - Lesson title</dc:subject>
  <dc:creator>IED Curriculum Team</dc:creator>
  <cp:lastModifiedBy>Gerald Holt</cp:lastModifiedBy>
  <cp:revision>25</cp:revision>
  <dcterms:created xsi:type="dcterms:W3CDTF">2010-01-04T14:07:12Z</dcterms:created>
  <dcterms:modified xsi:type="dcterms:W3CDTF">2012-05-18T14:29:12Z</dcterms:modified>
</cp:coreProperties>
</file>