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</p:sldMasterIdLst>
  <p:notesMasterIdLst>
    <p:notesMasterId r:id="rId68"/>
  </p:notesMasterIdLst>
  <p:handoutMasterIdLst>
    <p:handoutMasterId r:id="rId69"/>
  </p:handoutMasterIdLst>
  <p:sldIdLst>
    <p:sldId id="256" r:id="rId3"/>
    <p:sldId id="265" r:id="rId4"/>
    <p:sldId id="266" r:id="rId5"/>
    <p:sldId id="268" r:id="rId6"/>
    <p:sldId id="320" r:id="rId7"/>
    <p:sldId id="328" r:id="rId8"/>
    <p:sldId id="327" r:id="rId9"/>
    <p:sldId id="329" r:id="rId10"/>
    <p:sldId id="330" r:id="rId11"/>
    <p:sldId id="335" r:id="rId12"/>
    <p:sldId id="336" r:id="rId13"/>
    <p:sldId id="337" r:id="rId14"/>
    <p:sldId id="338" r:id="rId15"/>
    <p:sldId id="360" r:id="rId16"/>
    <p:sldId id="361" r:id="rId17"/>
    <p:sldId id="296" r:id="rId18"/>
    <p:sldId id="297" r:id="rId19"/>
    <p:sldId id="292" r:id="rId20"/>
    <p:sldId id="293" r:id="rId21"/>
    <p:sldId id="294" r:id="rId22"/>
    <p:sldId id="357" r:id="rId23"/>
    <p:sldId id="358" r:id="rId24"/>
    <p:sldId id="359" r:id="rId25"/>
    <p:sldId id="299" r:id="rId26"/>
    <p:sldId id="300" r:id="rId27"/>
    <p:sldId id="298" r:id="rId28"/>
    <p:sldId id="318" r:id="rId29"/>
    <p:sldId id="302" r:id="rId30"/>
    <p:sldId id="340" r:id="rId31"/>
    <p:sldId id="341" r:id="rId32"/>
    <p:sldId id="343" r:id="rId33"/>
    <p:sldId id="342" r:id="rId34"/>
    <p:sldId id="344" r:id="rId35"/>
    <p:sldId id="346" r:id="rId36"/>
    <p:sldId id="348" r:id="rId37"/>
    <p:sldId id="349" r:id="rId38"/>
    <p:sldId id="350" r:id="rId39"/>
    <p:sldId id="351" r:id="rId40"/>
    <p:sldId id="352" r:id="rId41"/>
    <p:sldId id="353" r:id="rId42"/>
    <p:sldId id="354" r:id="rId43"/>
    <p:sldId id="356" r:id="rId44"/>
    <p:sldId id="377" r:id="rId45"/>
    <p:sldId id="270" r:id="rId46"/>
    <p:sldId id="271" r:id="rId47"/>
    <p:sldId id="376" r:id="rId48"/>
    <p:sldId id="272" r:id="rId49"/>
    <p:sldId id="274" r:id="rId50"/>
    <p:sldId id="363" r:id="rId51"/>
    <p:sldId id="364" r:id="rId52"/>
    <p:sldId id="366" r:id="rId53"/>
    <p:sldId id="371" r:id="rId54"/>
    <p:sldId id="365" r:id="rId55"/>
    <p:sldId id="367" r:id="rId56"/>
    <p:sldId id="369" r:id="rId57"/>
    <p:sldId id="370" r:id="rId58"/>
    <p:sldId id="372" r:id="rId59"/>
    <p:sldId id="373" r:id="rId60"/>
    <p:sldId id="375" r:id="rId61"/>
    <p:sldId id="374" r:id="rId62"/>
    <p:sldId id="283" r:id="rId63"/>
    <p:sldId id="285" r:id="rId64"/>
    <p:sldId id="284" r:id="rId65"/>
    <p:sldId id="286" r:id="rId66"/>
    <p:sldId id="287" r:id="rId67"/>
  </p:sldIdLst>
  <p:sldSz cx="9144000" cy="6858000" type="screen4x3"/>
  <p:notesSz cx="6858000" cy="9144000"/>
  <p:custDataLst>
    <p:tags r:id="rId7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929"/>
    <a:srgbClr val="00386B"/>
    <a:srgbClr val="FFDDDD"/>
    <a:srgbClr val="FF9999"/>
    <a:srgbClr val="F6FBFC"/>
    <a:srgbClr val="E4F2F4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618" autoAdjust="0"/>
    <p:restoredTop sz="92027" autoAdjust="0"/>
  </p:normalViewPr>
  <p:slideViewPr>
    <p:cSldViewPr snapToGrid="0">
      <p:cViewPr varScale="1">
        <p:scale>
          <a:sx n="73" d="100"/>
          <a:sy n="73" d="100"/>
        </p:scale>
        <p:origin x="-4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-265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6675" y="77788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r>
              <a:rPr lang="en-US"/>
              <a:t>Presentation Name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59200" y="77788"/>
            <a:ext cx="30384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r>
              <a:rPr lang="en-US" dirty="0" smtClean="0"/>
              <a:t>Course Name</a:t>
            </a:r>
            <a:endParaRPr lang="en-US" baseline="30000" dirty="0"/>
          </a:p>
          <a:p>
            <a:r>
              <a:rPr lang="en-US" dirty="0"/>
              <a:t>Unit # – Lesson #.# – Lesson Name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7788" y="858520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cs typeface="Arial" charset="0"/>
              </a:defRPr>
            </a:lvl1pPr>
          </a:lstStyle>
          <a:p>
            <a:r>
              <a:rPr lang="en-US" dirty="0"/>
              <a:t>Project Lead The Way, Inc.</a:t>
            </a:r>
            <a:endParaRPr lang="en-US" baseline="30000" dirty="0"/>
          </a:p>
          <a:p>
            <a:r>
              <a:rPr lang="en-US" dirty="0"/>
              <a:t>Copyright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0" y="8678862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AA6F666A-3503-4EB4-9796-FFB36F66CA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895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6675" y="77788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r>
              <a:rPr lang="en-US"/>
              <a:t>Presentation Name</a:t>
            </a:r>
          </a:p>
        </p:txBody>
      </p:sp>
      <p:sp>
        <p:nvSpPr>
          <p:cNvPr id="10" name="Rectangle 8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59200" y="77788"/>
            <a:ext cx="30384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r>
              <a:rPr lang="en-US" dirty="0" smtClean="0"/>
              <a:t>Course Name</a:t>
            </a:r>
            <a:endParaRPr lang="en-US" baseline="30000" dirty="0"/>
          </a:p>
          <a:p>
            <a:r>
              <a:rPr lang="en-US" dirty="0"/>
              <a:t>Unit # – Lesson #.# – Lesson Name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7788" y="858520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cs typeface="Arial" charset="0"/>
              </a:defRPr>
            </a:lvl1pPr>
          </a:lstStyle>
          <a:p>
            <a:r>
              <a:rPr lang="en-US" dirty="0"/>
              <a:t>Project Lead The Way, Inc.</a:t>
            </a:r>
            <a:endParaRPr lang="en-US" baseline="30000" dirty="0"/>
          </a:p>
          <a:p>
            <a:r>
              <a:rPr lang="en-US" dirty="0"/>
              <a:t>Copyright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8678862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AA6F666A-3503-4EB4-9796-FFB36F66CA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681007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three different</a:t>
            </a:r>
            <a:r>
              <a:rPr lang="en-US" baseline="0" dirty="0" smtClean="0"/>
              <a:t> perspective representations (one-point, two-point, and three point).  The number refers to the number of vanishing points used in the construction of the </a:t>
            </a:r>
            <a:r>
              <a:rPr lang="en-US" baseline="0" dirty="0" smtClean="0"/>
              <a:t>drawing, as you will learn.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Presentation Name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Course Name</a:t>
            </a:r>
            <a:endParaRPr lang="en-US" baseline="30000" smtClean="0"/>
          </a:p>
          <a:p>
            <a:r>
              <a:rPr lang="en-US" smtClean="0"/>
              <a:t>Unit # – Lesson #.# – Lesson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933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Estimate the depth of the object to create proportions</a:t>
            </a:r>
            <a:r>
              <a:rPr lang="en-US" baseline="0" dirty="0" smtClean="0"/>
              <a:t> that produce a realistic appearance.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Presentation Name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Course Name</a:t>
            </a:r>
            <a:endParaRPr lang="en-US" baseline="30000" smtClean="0"/>
          </a:p>
          <a:p>
            <a:r>
              <a:rPr lang="en-US" smtClean="0"/>
              <a:t>Unit # – Lesson #.# – Lesson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95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method may be easier to follow when sketching perspective views of puzzle pieces, however, the box method</a:t>
            </a:r>
            <a:r>
              <a:rPr lang="en-US" baseline="0" dirty="0" smtClean="0"/>
              <a:t> may be more appropriate for more organic objects and consumer products.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Presentation Name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Course Name</a:t>
            </a:r>
            <a:endParaRPr lang="en-US" baseline="30000" smtClean="0"/>
          </a:p>
          <a:p>
            <a:r>
              <a:rPr lang="en-US" smtClean="0"/>
              <a:t>Unit # – Lesson #.# – Lesson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34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an example of a sketch of a tape dispenser in one-point perspective.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Presentation Name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Course Name</a:t>
            </a:r>
            <a:endParaRPr lang="en-US" baseline="30000" smtClean="0"/>
          </a:p>
          <a:p>
            <a:r>
              <a:rPr lang="en-US" smtClean="0"/>
              <a:t>Unit # – Lesson #.# – Lesson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09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Presentation Name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Course Name</a:t>
            </a:r>
            <a:endParaRPr lang="en-US" baseline="30000" smtClean="0"/>
          </a:p>
          <a:p>
            <a:r>
              <a:rPr lang="en-US" smtClean="0"/>
              <a:t>Unit # – Lesson #.# – Lesson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84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Which view is a perspective</a:t>
            </a:r>
            <a:r>
              <a:rPr lang="en-US" baseline="0" dirty="0" smtClean="0"/>
              <a:t> view and which is an isometric projection?  How can you tell? [click several times] </a:t>
            </a:r>
          </a:p>
          <a:p>
            <a:endParaRPr lang="en-US" baseline="0" smtClean="0"/>
          </a:p>
          <a:p>
            <a:r>
              <a:rPr lang="en-US" baseline="0" smtClean="0"/>
              <a:t>The </a:t>
            </a:r>
            <a:r>
              <a:rPr lang="en-US" baseline="0" dirty="0" smtClean="0"/>
              <a:t>depth lines recede to a single vanishing point and the width lines recede toward a vanishing point in the perspective view.  In the isometric projection, the depth lines are parallel and the width lines are parallel.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Presentation Name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Course Name</a:t>
            </a:r>
            <a:endParaRPr lang="en-US" baseline="30000" smtClean="0"/>
          </a:p>
          <a:p>
            <a:r>
              <a:rPr lang="en-US" smtClean="0"/>
              <a:t>Unit # – Lesson #.# – Lesson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977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0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PLTW_MT_L_3C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7800" y="381000"/>
            <a:ext cx="6246479" cy="2377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68B3C12-BC1A-4959-8182-8B391870C7D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7" r:id="rId4"/>
    <p:sldLayoutId id="2147483668" r:id="rId5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microsoft.com/office/2007/relationships/hdphoto" Target="../media/hdphoto3.wdp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3657601"/>
            <a:ext cx="7772400" cy="761999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Perspective Sketching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4876800"/>
            <a:ext cx="6400800" cy="83820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0"/>
          <a:stretch/>
        </p:blipFill>
        <p:spPr bwMode="auto">
          <a:xfrm>
            <a:off x="0" y="100013"/>
            <a:ext cx="8967537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684421" y="5422232"/>
            <a:ext cx="227797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684421" y="3769895"/>
            <a:ext cx="0" cy="16523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84420" y="3769895"/>
            <a:ext cx="227797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954378" y="3769895"/>
            <a:ext cx="0" cy="16523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 flipV="1">
            <a:off x="3962400" y="705853"/>
            <a:ext cx="3818021" cy="306404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684421" y="705853"/>
            <a:ext cx="6096000" cy="306404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962400" y="705853"/>
            <a:ext cx="3818021" cy="471638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630905" y="3284622"/>
            <a:ext cx="192505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72001" y="3284621"/>
            <a:ext cx="0" cy="137561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615841" y="4620126"/>
            <a:ext cx="94648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454442" y="4447309"/>
            <a:ext cx="0" cy="97492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1652586" y="4583903"/>
            <a:ext cx="69056" cy="60033"/>
          </a:xfrm>
          <a:prstGeom prst="ellipse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409818" y="5393659"/>
            <a:ext cx="68579" cy="57151"/>
          </a:xfrm>
          <a:prstGeom prst="ellipse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124755" y="3498055"/>
            <a:ext cx="70756" cy="66675"/>
          </a:xfrm>
          <a:prstGeom prst="ellipse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261626" y="4982900"/>
            <a:ext cx="68579" cy="57150"/>
          </a:xfrm>
          <a:prstGeom prst="ellipse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537711" y="3915276"/>
            <a:ext cx="68580" cy="57150"/>
          </a:xfrm>
          <a:prstGeom prst="ellipse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364706" y="3248900"/>
            <a:ext cx="66675" cy="57151"/>
          </a:xfrm>
          <a:prstGeom prst="ellipse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2089083" y="3531745"/>
            <a:ext cx="1068455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2823409" y="705853"/>
            <a:ext cx="4957012" cy="290956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298458" y="4156181"/>
            <a:ext cx="0" cy="97492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4083627" y="705854"/>
            <a:ext cx="3696794" cy="374145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2558" y="836741"/>
            <a:ext cx="4863123" cy="15696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5. Locate points and construction lines to identify corners and edges of the object on the surface of the “box”.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985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7" grpId="1" animBg="1"/>
      <p:bldP spid="35" grpId="1" animBg="1"/>
      <p:bldP spid="38" grpId="1" animBg="1"/>
      <p:bldP spid="41" grpId="1" animBg="1"/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0"/>
          <a:stretch/>
        </p:blipFill>
        <p:spPr bwMode="auto">
          <a:xfrm>
            <a:off x="0" y="100013"/>
            <a:ext cx="8967537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684421" y="5422232"/>
            <a:ext cx="227797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684421" y="3769895"/>
            <a:ext cx="0" cy="16523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84420" y="3769895"/>
            <a:ext cx="227797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954378" y="3769895"/>
            <a:ext cx="0" cy="16523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 flipV="1">
            <a:off x="3962400" y="705853"/>
            <a:ext cx="3818021" cy="306404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684421" y="705853"/>
            <a:ext cx="6096000" cy="306404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962400" y="705853"/>
            <a:ext cx="3818021" cy="471638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630905" y="3284622"/>
            <a:ext cx="192505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72001" y="3284621"/>
            <a:ext cx="0" cy="137561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684421" y="4596063"/>
            <a:ext cx="94648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454442" y="4447309"/>
            <a:ext cx="0" cy="97492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1645197" y="4557672"/>
            <a:ext cx="81660" cy="74121"/>
          </a:xfrm>
          <a:prstGeom prst="ellipse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398509" y="5372100"/>
            <a:ext cx="77704" cy="74068"/>
          </a:xfrm>
          <a:prstGeom prst="ellipse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120948" y="3497483"/>
            <a:ext cx="73429" cy="59532"/>
          </a:xfrm>
          <a:prstGeom prst="ellipse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287893" y="4962823"/>
            <a:ext cx="68580" cy="75677"/>
          </a:xfrm>
          <a:prstGeom prst="ellipse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538947" y="3959988"/>
            <a:ext cx="67943" cy="57150"/>
          </a:xfrm>
          <a:prstGeom prst="ellipse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306223" y="3249781"/>
            <a:ext cx="68580" cy="57150"/>
          </a:xfrm>
          <a:prstGeom prst="ellipse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>
            <a:off x="2089083" y="3535139"/>
            <a:ext cx="94648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2730137" y="705853"/>
            <a:ext cx="5050284" cy="295174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295985" y="4156181"/>
            <a:ext cx="0" cy="97492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4083627" y="705856"/>
            <a:ext cx="3696794" cy="38089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2558" y="836741"/>
            <a:ext cx="4863123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6. Use object lines to trace over the edges of the object on the visible surface of the “box”.</a:t>
            </a:r>
            <a:endParaRPr lang="en-US" sz="2400" dirty="0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2172516" y="3527249"/>
            <a:ext cx="727847" cy="3745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682687" y="4596063"/>
            <a:ext cx="777426" cy="1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2630905" y="3283118"/>
            <a:ext cx="755233" cy="1504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682687" y="5422479"/>
            <a:ext cx="761524" cy="2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2444211" y="4579093"/>
            <a:ext cx="10231" cy="843140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1671340" y="4579092"/>
            <a:ext cx="10231" cy="843140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4309083" y="4245769"/>
            <a:ext cx="0" cy="754894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4577682" y="3998089"/>
            <a:ext cx="0" cy="662143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2900363" y="3283118"/>
            <a:ext cx="477250" cy="252021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2157663" y="3283118"/>
            <a:ext cx="476928" cy="252021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4295985" y="3998089"/>
            <a:ext cx="281697" cy="285784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4322183" y="4639404"/>
            <a:ext cx="255499" cy="361258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06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0"/>
          <a:stretch/>
        </p:blipFill>
        <p:spPr bwMode="auto">
          <a:xfrm>
            <a:off x="0" y="100013"/>
            <a:ext cx="8967537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684421" y="5422232"/>
            <a:ext cx="227797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684421" y="3769895"/>
            <a:ext cx="0" cy="16523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84420" y="3769895"/>
            <a:ext cx="227797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954378" y="3769895"/>
            <a:ext cx="0" cy="16523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 flipV="1">
            <a:off x="3962400" y="705853"/>
            <a:ext cx="3818021" cy="306404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684421" y="705853"/>
            <a:ext cx="6096000" cy="306404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962400" y="705853"/>
            <a:ext cx="3818021" cy="471638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630905" y="3284622"/>
            <a:ext cx="192505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72001" y="3284621"/>
            <a:ext cx="0" cy="137561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684421" y="4596063"/>
            <a:ext cx="94648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454442" y="4447309"/>
            <a:ext cx="0" cy="97492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089083" y="3525615"/>
            <a:ext cx="94648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2885756" y="705853"/>
            <a:ext cx="4894665" cy="28626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287252" y="4156181"/>
            <a:ext cx="0" cy="97492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4083627" y="705854"/>
            <a:ext cx="3696794" cy="374145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2558" y="836741"/>
            <a:ext cx="4863123" cy="15696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7. Continue to use construction lines to delineate the remaining corners and edges of the object inside the “box”. </a:t>
            </a:r>
            <a:endParaRPr lang="en-US" sz="2400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2207419" y="3527610"/>
            <a:ext cx="719579" cy="0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682687" y="4596063"/>
            <a:ext cx="777426" cy="1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634591" y="3283118"/>
            <a:ext cx="706303" cy="1504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682687" y="5422479"/>
            <a:ext cx="761524" cy="2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2444211" y="4579093"/>
            <a:ext cx="10231" cy="843140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1671340" y="4579092"/>
            <a:ext cx="10231" cy="843140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4288528" y="4224940"/>
            <a:ext cx="12978" cy="786355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4577046" y="3945731"/>
            <a:ext cx="0" cy="714501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2926998" y="3287883"/>
            <a:ext cx="419096" cy="244489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2207419" y="3283118"/>
            <a:ext cx="427172" cy="232587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4282373" y="3976904"/>
            <a:ext cx="299859" cy="298190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4301505" y="4643642"/>
            <a:ext cx="280727" cy="355883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157663" y="4256113"/>
            <a:ext cx="220939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2422885" y="705853"/>
            <a:ext cx="5357536" cy="391226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1671340" y="705854"/>
            <a:ext cx="6109081" cy="389020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2422885" y="705855"/>
            <a:ext cx="5357536" cy="471637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830316" y="5011295"/>
            <a:ext cx="152623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2926998" y="3542754"/>
            <a:ext cx="0" cy="16523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2224870" y="3429000"/>
            <a:ext cx="9687" cy="101831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 flipV="1">
            <a:off x="3324225" y="3204777"/>
            <a:ext cx="16669" cy="82616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191262" y="3972426"/>
            <a:ext cx="152623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81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PLTW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0"/>
          <a:stretch/>
        </p:blipFill>
        <p:spPr bwMode="auto">
          <a:xfrm>
            <a:off x="0" y="100013"/>
            <a:ext cx="8967537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684421" y="5422232"/>
            <a:ext cx="227797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684421" y="3769895"/>
            <a:ext cx="0" cy="16523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84420" y="3769895"/>
            <a:ext cx="227797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954378" y="3769895"/>
            <a:ext cx="0" cy="16523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 flipV="1">
            <a:off x="3962400" y="705853"/>
            <a:ext cx="3818021" cy="306404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684421" y="705853"/>
            <a:ext cx="6096000" cy="306404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962400" y="705853"/>
            <a:ext cx="3818021" cy="471638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630905" y="3284622"/>
            <a:ext cx="192505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72001" y="3284621"/>
            <a:ext cx="0" cy="137561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684421" y="4596063"/>
            <a:ext cx="94648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454442" y="4447309"/>
            <a:ext cx="0" cy="97492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089083" y="3525615"/>
            <a:ext cx="94648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2885756" y="705853"/>
            <a:ext cx="4894665" cy="28626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287252" y="4156181"/>
            <a:ext cx="0" cy="97492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4083627" y="705854"/>
            <a:ext cx="3696794" cy="374145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2559" y="836741"/>
            <a:ext cx="4294504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8. Trace over the construction lines with object lines to define the object.</a:t>
            </a:r>
            <a:endParaRPr lang="en-US" sz="2400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2207419" y="3527610"/>
            <a:ext cx="719579" cy="0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682687" y="4596063"/>
            <a:ext cx="777426" cy="1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634591" y="3283118"/>
            <a:ext cx="706303" cy="1504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682687" y="5422479"/>
            <a:ext cx="761524" cy="2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2444211" y="4579093"/>
            <a:ext cx="10231" cy="843140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1671340" y="4579092"/>
            <a:ext cx="10231" cy="843140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4288528" y="4224940"/>
            <a:ext cx="12978" cy="786355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4577046" y="3945731"/>
            <a:ext cx="0" cy="714501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2926998" y="3287883"/>
            <a:ext cx="419096" cy="244489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2207419" y="3283118"/>
            <a:ext cx="427172" cy="232587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4282373" y="3976904"/>
            <a:ext cx="299859" cy="298190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4301505" y="4643642"/>
            <a:ext cx="280727" cy="355883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157663" y="4256113"/>
            <a:ext cx="220939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2422885" y="705853"/>
            <a:ext cx="5357536" cy="391226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1671340" y="705854"/>
            <a:ext cx="6109081" cy="389020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2422885" y="705855"/>
            <a:ext cx="5357536" cy="471637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830316" y="5011295"/>
            <a:ext cx="152623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2926998" y="3542754"/>
            <a:ext cx="0" cy="16523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2224870" y="3429000"/>
            <a:ext cx="9687" cy="101831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 flipV="1">
            <a:off x="3324225" y="3204777"/>
            <a:ext cx="16669" cy="82616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191262" y="3972426"/>
            <a:ext cx="152623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671340" y="4256113"/>
            <a:ext cx="536079" cy="322979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2218946" y="3525615"/>
            <a:ext cx="0" cy="749479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2186446" y="4256113"/>
            <a:ext cx="2095927" cy="3555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2926998" y="3506635"/>
            <a:ext cx="0" cy="1504660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3324387" y="3303276"/>
            <a:ext cx="21707" cy="642455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2449326" y="3945731"/>
            <a:ext cx="896768" cy="650334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2425948" y="4999525"/>
            <a:ext cx="501050" cy="422956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331132" y="3972427"/>
            <a:ext cx="1224827" cy="4477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2926998" y="5012224"/>
            <a:ext cx="1374508" cy="2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55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Perspective5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11" y="212557"/>
            <a:ext cx="8767010" cy="64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38412" y="1837873"/>
            <a:ext cx="6224337" cy="230832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Sketch a horizontal line across </a:t>
            </a:r>
            <a:r>
              <a:rPr lang="en-US" sz="2400" dirty="0"/>
              <a:t>the upper portion of the </a:t>
            </a:r>
            <a:r>
              <a:rPr lang="en-US" sz="2400" dirty="0" smtClean="0"/>
              <a:t>paper</a:t>
            </a:r>
            <a:r>
              <a:rPr lang="en-US" sz="2400" dirty="0"/>
              <a:t> </a:t>
            </a:r>
            <a:r>
              <a:rPr lang="en-US" sz="2400" dirty="0" smtClean="0"/>
              <a:t>to represent </a:t>
            </a:r>
            <a:r>
              <a:rPr lang="en-US" sz="2400" dirty="0"/>
              <a:t>the horizon, </a:t>
            </a:r>
            <a:r>
              <a:rPr lang="en-US" sz="2400" dirty="0" smtClean="0"/>
              <a:t>and identify a vanishing point.</a:t>
            </a:r>
          </a:p>
          <a:p>
            <a:endParaRPr lang="en-US" sz="2400" dirty="0"/>
          </a:p>
          <a:p>
            <a:r>
              <a:rPr lang="en-US" sz="2400" dirty="0" smtClean="0"/>
              <a:t>The vanishing point can be placed anywhere along the horizon line. </a:t>
            </a:r>
            <a:endParaRPr lang="en-US" sz="24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32611" y="764498"/>
            <a:ext cx="8767010" cy="149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99455" y="1034322"/>
            <a:ext cx="6525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METHOD 2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20681" y="844866"/>
            <a:ext cx="75376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V.P.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78635" y="211434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90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6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 animBg="1"/>
      <p:bldP spid="8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Perspective5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69" y="261985"/>
            <a:ext cx="8767010" cy="64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Connector 9"/>
          <p:cNvCxnSpPr/>
          <p:nvPr/>
        </p:nvCxnSpPr>
        <p:spPr>
          <a:xfrm>
            <a:off x="1075036" y="5855945"/>
            <a:ext cx="741406" cy="0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75036" y="5052758"/>
            <a:ext cx="741406" cy="0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75036" y="5028044"/>
            <a:ext cx="0" cy="852615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816442" y="5012472"/>
            <a:ext cx="0" cy="852615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11579" y="2479375"/>
            <a:ext cx="4251158" cy="15696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 Sketch the front most face of the object such that the height lines are vertical and the width lines are horizontal.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78635" y="211434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9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0013"/>
            <a:ext cx="8991600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1676400" y="4986338"/>
            <a:ext cx="137159" cy="114300"/>
          </a:xfrm>
          <a:prstGeom prst="ellipse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15326" y="3577390"/>
            <a:ext cx="4620126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3. Project the corners of the front face back to the vanishing point using construction lines.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43799" y="115635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54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0013"/>
            <a:ext cx="8991600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914400" y="4986338"/>
            <a:ext cx="137159" cy="114300"/>
          </a:xfrm>
          <a:prstGeom prst="ellipse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15326" y="3577390"/>
            <a:ext cx="4620126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3. Project the corners of the front face back to the vanishing point using construction lines.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43799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29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0013"/>
            <a:ext cx="8991600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1687829" y="5786438"/>
            <a:ext cx="137159" cy="114300"/>
          </a:xfrm>
          <a:prstGeom prst="ellipse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15326" y="3577390"/>
            <a:ext cx="4620126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3. Project the corners of the front face back to the vanishing point using construction lines.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04014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48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0013"/>
            <a:ext cx="8991600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668252" y="3625516"/>
            <a:ext cx="4363452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4. Sketch </a:t>
            </a:r>
            <a:r>
              <a:rPr lang="en-US" sz="2400" dirty="0" smtClean="0">
                <a:solidFill>
                  <a:srgbClr val="FF0000"/>
                </a:solidFill>
              </a:rPr>
              <a:t>vertical</a:t>
            </a:r>
            <a:r>
              <a:rPr lang="en-US" sz="2400" dirty="0" smtClean="0"/>
              <a:t> object lines to represent the height edges of the object as necessary.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04014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57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 Drawings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perspective drawing offers the most realistic three-dimensional view of all the pictorial methods, because it portrays the object in a manner that is most similar to how the human eye perceives the visual world.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349" b="76047" l="36792" r="79163">
                        <a14:backgroundMark x1="67916" y1="59651" x2="67916" y2="59651"/>
                        <a14:backgroundMark x1="62947" y1="60000" x2="62947" y2="60000"/>
                        <a14:backgroundMark x1="61901" y1="54302" x2="61901" y2="54302"/>
                        <a14:backgroundMark x1="60942" y1="53256" x2="60942" y2="53256"/>
                        <a14:backgroundMark x1="59634" y1="52209" x2="59634" y2="52209"/>
                        <a14:backgroundMark x1="73932" y1="54535" x2="73932" y2="54535"/>
                        <a14:backgroundMark x1="59198" y1="52209" x2="59198" y2="52209"/>
                        <a14:backgroundMark x1="60593" y1="64535" x2="60593" y2="64535"/>
                        <a14:backgroundMark x1="59024" y1="67674" x2="59024" y2="67674"/>
                        <a14:backgroundMark x1="57803" y1="68721" x2="57803" y2="68721"/>
                        <a14:backgroundMark x1="55449" y1="70930" x2="55449" y2="70930"/>
                        <a14:backgroundMark x1="53618" y1="72558" x2="53618" y2="72558"/>
                        <a14:backgroundMark x1="51090" y1="73837" x2="51090" y2="73837"/>
                        <a14:backgroundMark x1="52310" y1="73605" x2="52310" y2="73605"/>
                        <a14:backgroundMark x1="59808" y1="66860" x2="59808" y2="66860"/>
                        <a14:backgroundMark x1="60331" y1="65930" x2="60331" y2="65930"/>
                        <a14:backgroundMark x1="71229" y1="56628" x2="71229" y2="56628"/>
                        <a14:backgroundMark x1="72276" y1="55698" x2="72276" y2="55698"/>
                        <a14:backgroundMark x1="71578" y1="56163" x2="71578" y2="56163"/>
                        <a14:backgroundMark x1="70619" y1="57093" x2="70619" y2="57093"/>
                        <a14:backgroundMark x1="75065" y1="52093" x2="75065" y2="52093"/>
                        <a14:backgroundMark x1="62337" y1="31977" x2="62337" y2="31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24" t="19765" r="19176" b="23694"/>
          <a:stretch/>
        </p:blipFill>
        <p:spPr>
          <a:xfrm>
            <a:off x="2111995" y="4389049"/>
            <a:ext cx="2330577" cy="202110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7"/>
          <a:stretch/>
        </p:blipFill>
        <p:spPr bwMode="auto">
          <a:xfrm>
            <a:off x="4776788" y="4408550"/>
            <a:ext cx="2338387" cy="194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421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0013"/>
            <a:ext cx="8991600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12592" y="1018445"/>
            <a:ext cx="4652209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5. Sketch </a:t>
            </a:r>
            <a:r>
              <a:rPr lang="en-US" sz="2400" dirty="0" smtClean="0">
                <a:solidFill>
                  <a:srgbClr val="FF0000"/>
                </a:solidFill>
              </a:rPr>
              <a:t>horizontal</a:t>
            </a:r>
            <a:r>
              <a:rPr lang="en-US" sz="2400" dirty="0" smtClean="0"/>
              <a:t> object lines to represent the width edges of the object as necessary.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04014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86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0013"/>
            <a:ext cx="8991600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75906" y="1028213"/>
            <a:ext cx="4652209" cy="15696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6. Trace over the receding object lines to represent the depth edges of the object as necessary.</a:t>
            </a:r>
            <a:endParaRPr lang="en-US" sz="24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006249" y="4780729"/>
            <a:ext cx="400594" cy="245752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04014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87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0013"/>
            <a:ext cx="8991600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 flipV="1">
            <a:off x="1006249" y="4775966"/>
            <a:ext cx="400594" cy="245752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781175" y="4761677"/>
            <a:ext cx="348071" cy="245752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5906" y="1028213"/>
            <a:ext cx="4652209" cy="15696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6. Trace over the receding object lines to represent the depth edges of the object as necessary.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04014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97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0013"/>
            <a:ext cx="8991600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 flipV="1">
            <a:off x="1015775" y="4775966"/>
            <a:ext cx="360588" cy="231463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776413" y="4775966"/>
            <a:ext cx="352833" cy="245752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776413" y="5560558"/>
            <a:ext cx="352833" cy="283030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75906" y="1028213"/>
            <a:ext cx="4652209" cy="15696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6. Trace over the receding object lines to represent the depth edges of the object as necessary.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204014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83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0013"/>
            <a:ext cx="8991600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26091" y="805420"/>
            <a:ext cx="3388708" cy="230832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7. Continue to sketch height and width object lines as vertical and horizontal lines as necessary to define parts of the object.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04014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8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0013"/>
            <a:ext cx="8991600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26091" y="805420"/>
            <a:ext cx="3388708" cy="230832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7. Continue to sketch height and width object lines as vertical and horizontal lines as necessary to define parts of the object.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04014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80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0013"/>
            <a:ext cx="8991600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26091" y="805420"/>
            <a:ext cx="3388708" cy="230832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7. Continue to sketch height and width object lines as vertical and horizontal lines as necessary to define parts of the object.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04014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26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0013"/>
            <a:ext cx="8991600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2057400" y="3914775"/>
            <a:ext cx="137159" cy="114300"/>
          </a:xfrm>
          <a:prstGeom prst="ellipse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618373" y="2784764"/>
            <a:ext cx="3301146" cy="193899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8. Continue to use construction lines to project object corners back to the vanishing point as necessary.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04014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41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0013"/>
            <a:ext cx="8991600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1304925" y="3919538"/>
            <a:ext cx="137159" cy="114300"/>
          </a:xfrm>
          <a:prstGeom prst="ellipse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618373" y="2784764"/>
            <a:ext cx="3301146" cy="193899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8. Continue to use construction lines to project object corners back to the vanishing point as necessary.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04014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39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0013"/>
            <a:ext cx="9001125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04014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00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 Drawings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8072438" cy="3775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984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0013"/>
            <a:ext cx="9001125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04014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54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0013"/>
            <a:ext cx="9001125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03338" y="2846181"/>
            <a:ext cx="3496284" cy="193899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9. Continue to sketch object lines along the construction lines to represent the depth edges as necessary.</a:t>
            </a:r>
            <a:endParaRPr lang="en-US" sz="2400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04014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28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0013"/>
            <a:ext cx="9001125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503338" y="2846181"/>
            <a:ext cx="3496284" cy="193899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9. </a:t>
            </a:r>
            <a:r>
              <a:rPr lang="en-US" sz="2400" dirty="0" smtClean="0"/>
              <a:t>Continue to sketch object lines along the construction lines to represent the depth edges as necessary.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04014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4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0013"/>
            <a:ext cx="9001125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503338" y="2846181"/>
            <a:ext cx="3496284" cy="193899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9. </a:t>
            </a:r>
            <a:r>
              <a:rPr lang="en-US" sz="2400" dirty="0" smtClean="0"/>
              <a:t>Continue to sketch object lines along the construction lines to represent the depth edges as necessary.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04014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97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0013"/>
            <a:ext cx="9001125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2117558" y="4764505"/>
            <a:ext cx="1556084" cy="16042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04014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79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0013"/>
            <a:ext cx="9001125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2117558" y="4764505"/>
            <a:ext cx="1556084" cy="16042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117558" y="5561141"/>
            <a:ext cx="1556084" cy="16042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04014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22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0013"/>
            <a:ext cx="9001125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2117558" y="4764505"/>
            <a:ext cx="1556084" cy="16042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117558" y="5561141"/>
            <a:ext cx="1556084" cy="16042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673642" y="4780547"/>
            <a:ext cx="0" cy="796636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4014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37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0013"/>
            <a:ext cx="9001125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2117558" y="4764505"/>
            <a:ext cx="1556084" cy="16042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117558" y="5561141"/>
            <a:ext cx="1556084" cy="16042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673642" y="4780547"/>
            <a:ext cx="0" cy="796636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131136" y="34290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673642" y="688489"/>
            <a:ext cx="4179440" cy="408403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605062" y="4723397"/>
            <a:ext cx="137159" cy="114300"/>
          </a:xfrm>
          <a:prstGeom prst="ellipse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04014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8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00012"/>
            <a:ext cx="9001125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2117558" y="4764505"/>
            <a:ext cx="1556084" cy="16042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117558" y="5561141"/>
            <a:ext cx="1556084" cy="16042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673642" y="4780547"/>
            <a:ext cx="0" cy="796636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131136" y="34290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673642" y="688489"/>
            <a:ext cx="4179440" cy="408403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673642" y="688489"/>
            <a:ext cx="4179440" cy="488869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587306" y="5495113"/>
            <a:ext cx="137159" cy="114300"/>
          </a:xfrm>
          <a:prstGeom prst="ellipse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04014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64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0013"/>
            <a:ext cx="9001125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2117558" y="4764505"/>
            <a:ext cx="1556084" cy="16042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117558" y="5561141"/>
            <a:ext cx="1556084" cy="16042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673642" y="4780547"/>
            <a:ext cx="0" cy="796636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131136" y="34290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673642" y="688489"/>
            <a:ext cx="4179440" cy="408403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673642" y="688489"/>
            <a:ext cx="4179440" cy="488869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28047" y="4485939"/>
            <a:ext cx="1484555" cy="0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04014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One-Point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518"/>
            <a:ext cx="5120640" cy="4830763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None/>
            </a:pPr>
            <a:r>
              <a:rPr lang="en-US" sz="2800" dirty="0"/>
              <a:t>The </a:t>
            </a:r>
            <a:r>
              <a:rPr lang="en-US" sz="2800" b="1" i="1" dirty="0"/>
              <a:t>one-point</a:t>
            </a:r>
            <a:r>
              <a:rPr lang="en-US" sz="2800" dirty="0"/>
              <a:t> perspective is relatively simple to make, but is somewhat awkward in appearance when compared to other types of </a:t>
            </a:r>
            <a:r>
              <a:rPr lang="en-US" sz="2800" dirty="0" smtClean="0"/>
              <a:t>pictorials. 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800" dirty="0" smtClean="0"/>
              <a:t>A </a:t>
            </a:r>
            <a:r>
              <a:rPr lang="en-US" sz="2800" dirty="0"/>
              <a:t>horizontal </a:t>
            </a:r>
            <a:r>
              <a:rPr lang="en-US" sz="2800" dirty="0" smtClean="0"/>
              <a:t>line represents </a:t>
            </a:r>
            <a:r>
              <a:rPr lang="en-US" sz="2800" dirty="0"/>
              <a:t>the </a:t>
            </a:r>
            <a:r>
              <a:rPr lang="en-US" sz="2800" dirty="0" smtClean="0"/>
              <a:t>horizon.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800" dirty="0" smtClean="0">
                <a:solidFill>
                  <a:srgbClr val="FF0000"/>
                </a:solidFill>
              </a:rPr>
              <a:t>One</a:t>
            </a:r>
            <a:r>
              <a:rPr lang="en-US" sz="2800" dirty="0" smtClean="0"/>
              <a:t> </a:t>
            </a:r>
            <a:r>
              <a:rPr lang="en-US" sz="2800" dirty="0"/>
              <a:t>vanishing point is identified </a:t>
            </a:r>
            <a:r>
              <a:rPr lang="en-US" sz="2800" dirty="0" smtClean="0"/>
              <a:t>on </a:t>
            </a:r>
            <a:r>
              <a:rPr lang="en-US" sz="2800" dirty="0"/>
              <a:t>the horizon line.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800" dirty="0"/>
              <a:t>A series of lines are drawn from distinctive points </a:t>
            </a:r>
            <a:r>
              <a:rPr lang="en-US" sz="2800" dirty="0" smtClean="0"/>
              <a:t>on the object to the vanishing point, outlining </a:t>
            </a:r>
            <a:r>
              <a:rPr lang="en-US" sz="2800" dirty="0"/>
              <a:t>the object being constructed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5" name="Picture 10" descr="1pointperspect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373" y="2286000"/>
            <a:ext cx="3108552" cy="236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04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0013"/>
            <a:ext cx="9001125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2117558" y="4764505"/>
            <a:ext cx="1556084" cy="16042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117558" y="5561141"/>
            <a:ext cx="1556084" cy="16042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673642" y="4780547"/>
            <a:ext cx="0" cy="796636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131136" y="34290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673642" y="688489"/>
            <a:ext cx="4179440" cy="408403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673642" y="688489"/>
            <a:ext cx="4179440" cy="488869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28047" y="4485939"/>
            <a:ext cx="1437763" cy="0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65810" y="4485939"/>
            <a:ext cx="10758" cy="774550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04014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17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0013"/>
            <a:ext cx="9001125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2117558" y="4764505"/>
            <a:ext cx="1556084" cy="16042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117558" y="5561141"/>
            <a:ext cx="1556084" cy="16042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673642" y="4780547"/>
            <a:ext cx="0" cy="796636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131136" y="34290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673642" y="688489"/>
            <a:ext cx="4179440" cy="408403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673642" y="688489"/>
            <a:ext cx="4179440" cy="488869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28047" y="4485939"/>
            <a:ext cx="1448521" cy="0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65810" y="4485939"/>
            <a:ext cx="10758" cy="774550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673642" y="4496696"/>
            <a:ext cx="302926" cy="275830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04014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78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0013"/>
            <a:ext cx="9001125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2117558" y="4764505"/>
            <a:ext cx="1556084" cy="16042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117558" y="5561141"/>
            <a:ext cx="1556084" cy="16042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673642" y="4780547"/>
            <a:ext cx="0" cy="796636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131136" y="34290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673642" y="688489"/>
            <a:ext cx="4179440" cy="408403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673642" y="688489"/>
            <a:ext cx="4179440" cy="488869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28047" y="4485939"/>
            <a:ext cx="1437763" cy="10757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65810" y="4485939"/>
            <a:ext cx="10758" cy="740905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673642" y="4496696"/>
            <a:ext cx="302926" cy="275830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836458" y="2974019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666499" y="5226844"/>
            <a:ext cx="317444" cy="344699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04014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07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0013"/>
            <a:ext cx="9001125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2117558" y="4764505"/>
            <a:ext cx="1556084" cy="16042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117558" y="5561141"/>
            <a:ext cx="1556084" cy="16042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673642" y="4780547"/>
            <a:ext cx="0" cy="796636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131136" y="34290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673642" y="688489"/>
            <a:ext cx="4179440" cy="408403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673642" y="688489"/>
            <a:ext cx="4179440" cy="488869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28047" y="4485939"/>
            <a:ext cx="1437763" cy="10757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65810" y="4485939"/>
            <a:ext cx="10758" cy="740905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673642" y="4496696"/>
            <a:ext cx="302926" cy="275830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836458" y="2974019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666499" y="5226844"/>
            <a:ext cx="317444" cy="344699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04014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2138363" y="3776663"/>
            <a:ext cx="385762" cy="995362"/>
          </a:xfrm>
          <a:custGeom>
            <a:avLst/>
            <a:gdLst>
              <a:gd name="connsiteX0" fmla="*/ 385762 w 385762"/>
              <a:gd name="connsiteY0" fmla="*/ 700087 h 995362"/>
              <a:gd name="connsiteX1" fmla="*/ 0 w 385762"/>
              <a:gd name="connsiteY1" fmla="*/ 995362 h 995362"/>
              <a:gd name="connsiteX2" fmla="*/ 4762 w 385762"/>
              <a:gd name="connsiteY2" fmla="*/ 219075 h 995362"/>
              <a:gd name="connsiteX3" fmla="*/ 381000 w 385762"/>
              <a:gd name="connsiteY3" fmla="*/ 0 h 995362"/>
              <a:gd name="connsiteX4" fmla="*/ 385762 w 385762"/>
              <a:gd name="connsiteY4" fmla="*/ 700087 h 99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762" h="995362">
                <a:moveTo>
                  <a:pt x="385762" y="700087"/>
                </a:moveTo>
                <a:lnTo>
                  <a:pt x="0" y="995362"/>
                </a:lnTo>
                <a:cubicBezTo>
                  <a:pt x="1587" y="736600"/>
                  <a:pt x="3175" y="477837"/>
                  <a:pt x="4762" y="219075"/>
                </a:cubicBezTo>
                <a:lnTo>
                  <a:pt x="381000" y="0"/>
                </a:lnTo>
                <a:cubicBezTo>
                  <a:pt x="382587" y="233362"/>
                  <a:pt x="384175" y="466725"/>
                  <a:pt x="385762" y="700087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1766888" y="4781550"/>
            <a:ext cx="366712" cy="1071563"/>
          </a:xfrm>
          <a:custGeom>
            <a:avLst/>
            <a:gdLst>
              <a:gd name="connsiteX0" fmla="*/ 0 w 366712"/>
              <a:gd name="connsiteY0" fmla="*/ 252413 h 1071563"/>
              <a:gd name="connsiteX1" fmla="*/ 366712 w 366712"/>
              <a:gd name="connsiteY1" fmla="*/ 0 h 1071563"/>
              <a:gd name="connsiteX2" fmla="*/ 366712 w 366712"/>
              <a:gd name="connsiteY2" fmla="*/ 776288 h 1071563"/>
              <a:gd name="connsiteX3" fmla="*/ 9525 w 366712"/>
              <a:gd name="connsiteY3" fmla="*/ 1071563 h 1071563"/>
              <a:gd name="connsiteX4" fmla="*/ 0 w 366712"/>
              <a:gd name="connsiteY4" fmla="*/ 252413 h 107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712" h="1071563">
                <a:moveTo>
                  <a:pt x="0" y="252413"/>
                </a:moveTo>
                <a:lnTo>
                  <a:pt x="366712" y="0"/>
                </a:lnTo>
                <a:lnTo>
                  <a:pt x="366712" y="776288"/>
                </a:lnTo>
                <a:lnTo>
                  <a:pt x="9525" y="1071563"/>
                </a:lnTo>
                <a:cubicBezTo>
                  <a:pt x="7937" y="798513"/>
                  <a:pt x="6350" y="525463"/>
                  <a:pt x="0" y="252413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3667125" y="4495800"/>
            <a:ext cx="314325" cy="1081088"/>
          </a:xfrm>
          <a:custGeom>
            <a:avLst/>
            <a:gdLst>
              <a:gd name="connsiteX0" fmla="*/ 0 w 314325"/>
              <a:gd name="connsiteY0" fmla="*/ 295275 h 1081088"/>
              <a:gd name="connsiteX1" fmla="*/ 300038 w 314325"/>
              <a:gd name="connsiteY1" fmla="*/ 0 h 1081088"/>
              <a:gd name="connsiteX2" fmla="*/ 314325 w 314325"/>
              <a:gd name="connsiteY2" fmla="*/ 738188 h 1081088"/>
              <a:gd name="connsiteX3" fmla="*/ 0 w 314325"/>
              <a:gd name="connsiteY3" fmla="*/ 1081088 h 1081088"/>
              <a:gd name="connsiteX4" fmla="*/ 0 w 314325"/>
              <a:gd name="connsiteY4" fmla="*/ 295275 h 108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325" h="1081088">
                <a:moveTo>
                  <a:pt x="0" y="295275"/>
                </a:moveTo>
                <a:lnTo>
                  <a:pt x="300038" y="0"/>
                </a:lnTo>
                <a:lnTo>
                  <a:pt x="314325" y="738188"/>
                </a:lnTo>
                <a:lnTo>
                  <a:pt x="0" y="1081088"/>
                </a:lnTo>
                <a:cubicBezTo>
                  <a:pt x="1588" y="820738"/>
                  <a:pt x="3175" y="560388"/>
                  <a:pt x="0" y="295275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1371600" y="3981450"/>
            <a:ext cx="762000" cy="800100"/>
          </a:xfrm>
          <a:custGeom>
            <a:avLst/>
            <a:gdLst>
              <a:gd name="connsiteX0" fmla="*/ 0 w 762000"/>
              <a:gd name="connsiteY0" fmla="*/ 0 h 800100"/>
              <a:gd name="connsiteX1" fmla="*/ 762000 w 762000"/>
              <a:gd name="connsiteY1" fmla="*/ 4763 h 800100"/>
              <a:gd name="connsiteX2" fmla="*/ 747713 w 762000"/>
              <a:gd name="connsiteY2" fmla="*/ 800100 h 800100"/>
              <a:gd name="connsiteX3" fmla="*/ 0 w 762000"/>
              <a:gd name="connsiteY3" fmla="*/ 795338 h 800100"/>
              <a:gd name="connsiteX4" fmla="*/ 0 w 762000"/>
              <a:gd name="connsiteY4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" h="800100">
                <a:moveTo>
                  <a:pt x="0" y="0"/>
                </a:moveTo>
                <a:lnTo>
                  <a:pt x="762000" y="4763"/>
                </a:lnTo>
                <a:lnTo>
                  <a:pt x="747713" y="800100"/>
                </a:lnTo>
                <a:lnTo>
                  <a:pt x="0" y="795338"/>
                </a:lnTo>
                <a:lnTo>
                  <a:pt x="0" y="0"/>
                </a:lnTo>
                <a:close/>
              </a:path>
            </a:pathLst>
          </a:custGeom>
          <a:pattFill prst="dkDnDiag">
            <a:fgClr>
              <a:schemeClr val="bg2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138363" y="4772025"/>
            <a:ext cx="1533525" cy="809625"/>
          </a:xfrm>
          <a:custGeom>
            <a:avLst/>
            <a:gdLst>
              <a:gd name="connsiteX0" fmla="*/ 0 w 1533525"/>
              <a:gd name="connsiteY0" fmla="*/ 0 h 809625"/>
              <a:gd name="connsiteX1" fmla="*/ 0 w 1533525"/>
              <a:gd name="connsiteY1" fmla="*/ 790575 h 809625"/>
              <a:gd name="connsiteX2" fmla="*/ 1533525 w 1533525"/>
              <a:gd name="connsiteY2" fmla="*/ 809625 h 809625"/>
              <a:gd name="connsiteX3" fmla="*/ 1528762 w 1533525"/>
              <a:gd name="connsiteY3" fmla="*/ 9525 h 809625"/>
              <a:gd name="connsiteX4" fmla="*/ 0 w 1533525"/>
              <a:gd name="connsiteY4" fmla="*/ 0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3525" h="809625">
                <a:moveTo>
                  <a:pt x="0" y="0"/>
                </a:moveTo>
                <a:lnTo>
                  <a:pt x="0" y="790575"/>
                </a:lnTo>
                <a:lnTo>
                  <a:pt x="1533525" y="809625"/>
                </a:lnTo>
                <a:cubicBezTo>
                  <a:pt x="1531937" y="542925"/>
                  <a:pt x="1530350" y="276225"/>
                  <a:pt x="1528762" y="9525"/>
                </a:cubicBezTo>
                <a:lnTo>
                  <a:pt x="0" y="0"/>
                </a:lnTo>
                <a:close/>
              </a:path>
            </a:pathLst>
          </a:custGeom>
          <a:pattFill prst="dkDnDiag">
            <a:fgClr>
              <a:schemeClr val="bg2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26667" y="945403"/>
            <a:ext cx="4034248" cy="178510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10. </a:t>
            </a:r>
            <a:r>
              <a:rPr lang="en-US" sz="2200" dirty="0" smtClean="0"/>
              <a:t>You may use tonal shading to  enhance the appearance of the perspective sketch and create a more realistic representation.</a:t>
            </a:r>
            <a:endParaRPr lang="en-US" sz="2200" dirty="0"/>
          </a:p>
        </p:txBody>
      </p:sp>
      <p:sp>
        <p:nvSpPr>
          <p:cNvPr id="27" name="Freeform 26"/>
          <p:cNvSpPr/>
          <p:nvPr/>
        </p:nvSpPr>
        <p:spPr>
          <a:xfrm>
            <a:off x="1371600" y="3743325"/>
            <a:ext cx="1152525" cy="242888"/>
          </a:xfrm>
          <a:custGeom>
            <a:avLst/>
            <a:gdLst>
              <a:gd name="connsiteX0" fmla="*/ 423863 w 1152525"/>
              <a:gd name="connsiteY0" fmla="*/ 0 h 242888"/>
              <a:gd name="connsiteX1" fmla="*/ 0 w 1152525"/>
              <a:gd name="connsiteY1" fmla="*/ 228600 h 242888"/>
              <a:gd name="connsiteX2" fmla="*/ 762000 w 1152525"/>
              <a:gd name="connsiteY2" fmla="*/ 242888 h 242888"/>
              <a:gd name="connsiteX3" fmla="*/ 1152525 w 1152525"/>
              <a:gd name="connsiteY3" fmla="*/ 14288 h 242888"/>
              <a:gd name="connsiteX4" fmla="*/ 423863 w 1152525"/>
              <a:gd name="connsiteY4" fmla="*/ 0 h 24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2525" h="242888">
                <a:moveTo>
                  <a:pt x="423863" y="0"/>
                </a:moveTo>
                <a:lnTo>
                  <a:pt x="0" y="228600"/>
                </a:lnTo>
                <a:lnTo>
                  <a:pt x="762000" y="242888"/>
                </a:lnTo>
                <a:lnTo>
                  <a:pt x="1152525" y="14288"/>
                </a:lnTo>
                <a:lnTo>
                  <a:pt x="423863" y="0"/>
                </a:lnTo>
                <a:close/>
              </a:path>
            </a:pathLst>
          </a:custGeom>
          <a:pattFill prst="narHorz">
            <a:fgClr>
              <a:schemeClr val="bg2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1009650" y="4781550"/>
            <a:ext cx="1104900" cy="247650"/>
          </a:xfrm>
          <a:custGeom>
            <a:avLst/>
            <a:gdLst>
              <a:gd name="connsiteX0" fmla="*/ 0 w 1104900"/>
              <a:gd name="connsiteY0" fmla="*/ 238125 h 247650"/>
              <a:gd name="connsiteX1" fmla="*/ 742950 w 1104900"/>
              <a:gd name="connsiteY1" fmla="*/ 247650 h 247650"/>
              <a:gd name="connsiteX2" fmla="*/ 1104900 w 1104900"/>
              <a:gd name="connsiteY2" fmla="*/ 4763 h 247650"/>
              <a:gd name="connsiteX3" fmla="*/ 352425 w 1104900"/>
              <a:gd name="connsiteY3" fmla="*/ 0 h 247650"/>
              <a:gd name="connsiteX4" fmla="*/ 0 w 1104900"/>
              <a:gd name="connsiteY4" fmla="*/ 238125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4900" h="247650">
                <a:moveTo>
                  <a:pt x="0" y="238125"/>
                </a:moveTo>
                <a:lnTo>
                  <a:pt x="742950" y="247650"/>
                </a:lnTo>
                <a:lnTo>
                  <a:pt x="1104900" y="4763"/>
                </a:lnTo>
                <a:lnTo>
                  <a:pt x="352425" y="0"/>
                </a:lnTo>
                <a:lnTo>
                  <a:pt x="0" y="238125"/>
                </a:lnTo>
                <a:close/>
              </a:path>
            </a:pathLst>
          </a:custGeom>
          <a:pattFill prst="narHorz">
            <a:fgClr>
              <a:schemeClr val="bg2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2190750" y="4486275"/>
            <a:ext cx="1757363" cy="290513"/>
          </a:xfrm>
          <a:custGeom>
            <a:avLst/>
            <a:gdLst>
              <a:gd name="connsiteX0" fmla="*/ 0 w 1757363"/>
              <a:gd name="connsiteY0" fmla="*/ 271463 h 290513"/>
              <a:gd name="connsiteX1" fmla="*/ 1481138 w 1757363"/>
              <a:gd name="connsiteY1" fmla="*/ 290513 h 290513"/>
              <a:gd name="connsiteX2" fmla="*/ 1757363 w 1757363"/>
              <a:gd name="connsiteY2" fmla="*/ 9525 h 290513"/>
              <a:gd name="connsiteX3" fmla="*/ 347663 w 1757363"/>
              <a:gd name="connsiteY3" fmla="*/ 0 h 290513"/>
              <a:gd name="connsiteX4" fmla="*/ 0 w 1757363"/>
              <a:gd name="connsiteY4" fmla="*/ 271463 h 290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7363" h="290513">
                <a:moveTo>
                  <a:pt x="0" y="271463"/>
                </a:moveTo>
                <a:lnTo>
                  <a:pt x="1481138" y="290513"/>
                </a:lnTo>
                <a:lnTo>
                  <a:pt x="1757363" y="9525"/>
                </a:lnTo>
                <a:lnTo>
                  <a:pt x="347663" y="0"/>
                </a:lnTo>
                <a:lnTo>
                  <a:pt x="0" y="271463"/>
                </a:lnTo>
                <a:close/>
              </a:path>
            </a:pathLst>
          </a:custGeom>
          <a:pattFill prst="narHorz">
            <a:fgClr>
              <a:schemeClr val="bg2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64" name="Freeform 36863"/>
          <p:cNvSpPr/>
          <p:nvPr/>
        </p:nvSpPr>
        <p:spPr>
          <a:xfrm>
            <a:off x="1000125" y="5033963"/>
            <a:ext cx="776288" cy="809625"/>
          </a:xfrm>
          <a:custGeom>
            <a:avLst/>
            <a:gdLst>
              <a:gd name="connsiteX0" fmla="*/ 762000 w 776288"/>
              <a:gd name="connsiteY0" fmla="*/ 0 h 809625"/>
              <a:gd name="connsiteX1" fmla="*/ 776288 w 776288"/>
              <a:gd name="connsiteY1" fmla="*/ 809625 h 809625"/>
              <a:gd name="connsiteX2" fmla="*/ 14288 w 776288"/>
              <a:gd name="connsiteY2" fmla="*/ 795337 h 809625"/>
              <a:gd name="connsiteX3" fmla="*/ 0 w 776288"/>
              <a:gd name="connsiteY3" fmla="*/ 0 h 809625"/>
              <a:gd name="connsiteX4" fmla="*/ 762000 w 776288"/>
              <a:gd name="connsiteY4" fmla="*/ 0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6288" h="809625">
                <a:moveTo>
                  <a:pt x="762000" y="0"/>
                </a:moveTo>
                <a:lnTo>
                  <a:pt x="776288" y="809625"/>
                </a:lnTo>
                <a:lnTo>
                  <a:pt x="14288" y="795337"/>
                </a:lnTo>
                <a:lnTo>
                  <a:pt x="0" y="0"/>
                </a:lnTo>
                <a:lnTo>
                  <a:pt x="762000" y="0"/>
                </a:lnTo>
                <a:close/>
              </a:path>
            </a:pathLst>
          </a:custGeom>
          <a:pattFill prst="narHorz">
            <a:fgClr>
              <a:schemeClr val="bg2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7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One-Point Perspective Example</a:t>
            </a:r>
            <a:endParaRPr lang="en-US" dirty="0"/>
          </a:p>
        </p:txBody>
      </p:sp>
      <p:pic>
        <p:nvPicPr>
          <p:cNvPr id="4" name="Content Placeholder 2" descr="tape dispenser.bmp"/>
          <p:cNvPicPr>
            <a:picLocks noChangeAspect="1"/>
          </p:cNvPicPr>
          <p:nvPr/>
        </p:nvPicPr>
        <p:blipFill rotWithShape="1">
          <a:blip r:embed="rId3" cstate="print"/>
          <a:srcRect l="9483" t="6723" r="24136" b="6958"/>
          <a:stretch/>
        </p:blipFill>
        <p:spPr bwMode="auto">
          <a:xfrm rot="5400000">
            <a:off x="1502295" y="1462973"/>
            <a:ext cx="2995748" cy="5024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25" b="56000"/>
          <a:stretch/>
        </p:blipFill>
        <p:spPr>
          <a:xfrm>
            <a:off x="5904413" y="2599509"/>
            <a:ext cx="2834641" cy="352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69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Two-Point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572000" cy="4830763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None/>
            </a:pPr>
            <a:r>
              <a:rPr lang="en-US" dirty="0"/>
              <a:t>The </a:t>
            </a:r>
            <a:r>
              <a:rPr lang="en-US" b="1" i="1" dirty="0"/>
              <a:t>two-point</a:t>
            </a:r>
            <a:r>
              <a:rPr lang="en-US" dirty="0"/>
              <a:t> perspective is the most common perspective drawing.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dirty="0"/>
              <a:t>A step-by-step procedure will be explained for the perspective.</a:t>
            </a:r>
          </a:p>
          <a:p>
            <a:endParaRPr lang="en-US" dirty="0"/>
          </a:p>
        </p:txBody>
      </p:sp>
      <p:pic>
        <p:nvPicPr>
          <p:cNvPr id="4" name="Picture 4" descr="2pointperspect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371600"/>
            <a:ext cx="3203575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040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Two-Point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295400"/>
            <a:ext cx="8282067" cy="4830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following slides show the steps in creating a two-point perspective of the puzzle piece shown below.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4" t="19765" r="19176" b="23694"/>
          <a:stretch/>
        </p:blipFill>
        <p:spPr>
          <a:xfrm>
            <a:off x="2528047" y="3395274"/>
            <a:ext cx="3288553" cy="285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74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rspective3_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89"/>
          <a:stretch/>
        </p:blipFill>
        <p:spPr bwMode="auto">
          <a:xfrm>
            <a:off x="314418" y="1463547"/>
            <a:ext cx="8433467" cy="290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65271" y="474482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Two-point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08811" y="4512251"/>
            <a:ext cx="6224337" cy="212365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1. Sketch a horizontal line across </a:t>
            </a:r>
            <a:r>
              <a:rPr lang="en-US" sz="2200" dirty="0"/>
              <a:t>the upper portion of the </a:t>
            </a:r>
            <a:r>
              <a:rPr lang="en-US" sz="2200" dirty="0" smtClean="0"/>
              <a:t>paper</a:t>
            </a:r>
            <a:r>
              <a:rPr lang="en-US" sz="2200" dirty="0"/>
              <a:t> </a:t>
            </a:r>
            <a:r>
              <a:rPr lang="en-US" sz="2200" dirty="0" smtClean="0"/>
              <a:t>to represent </a:t>
            </a:r>
            <a:r>
              <a:rPr lang="en-US" sz="2200" dirty="0"/>
              <a:t>the horizon, </a:t>
            </a:r>
            <a:r>
              <a:rPr lang="en-US" sz="2200" dirty="0" smtClean="0"/>
              <a:t>and identify </a:t>
            </a:r>
            <a:r>
              <a:rPr lang="en-US" sz="2200" dirty="0" smtClean="0">
                <a:solidFill>
                  <a:srgbClr val="FF0000"/>
                </a:solidFill>
              </a:rPr>
              <a:t>two</a:t>
            </a:r>
            <a:r>
              <a:rPr lang="en-US" sz="2200" dirty="0" smtClean="0"/>
              <a:t> vanishing points.</a:t>
            </a:r>
          </a:p>
          <a:p>
            <a:endParaRPr lang="en-US" sz="2200" dirty="0"/>
          </a:p>
          <a:p>
            <a:r>
              <a:rPr lang="en-US" sz="2200" dirty="0" smtClean="0"/>
              <a:t>The vanishing points should can be placed toward each end of the horizon line. </a:t>
            </a:r>
            <a:endParaRPr lang="en-US" sz="2200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14418" y="1802674"/>
            <a:ext cx="8433467" cy="87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4" t="19765" r="19176" b="23694"/>
          <a:stretch/>
        </p:blipFill>
        <p:spPr>
          <a:xfrm>
            <a:off x="197470" y="4703374"/>
            <a:ext cx="2330577" cy="202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01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bldLvl="2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4058" y="202628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Two-point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757238"/>
            <a:ext cx="8467725" cy="53435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3150973" y="3231288"/>
            <a:ext cx="0" cy="202033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076495" y="4095574"/>
            <a:ext cx="3840821" cy="246221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2. Sketch a vertical construction line to represent the front edge of the object.</a:t>
            </a:r>
          </a:p>
          <a:p>
            <a:endParaRPr lang="en-US" sz="2200" dirty="0"/>
          </a:p>
          <a:p>
            <a:r>
              <a:rPr lang="en-US" sz="2200" dirty="0" smtClean="0"/>
              <a:t>The construction line can be drawn below, above, or through the horizon line.  </a:t>
            </a:r>
            <a:endParaRPr lang="en-US" sz="2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4" t="19765" r="19176" b="23694"/>
          <a:stretch/>
        </p:blipFill>
        <p:spPr>
          <a:xfrm>
            <a:off x="197470" y="4703374"/>
            <a:ext cx="2330577" cy="2021108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13" name="Straight Connector 12"/>
          <p:cNvCxnSpPr/>
          <p:nvPr/>
        </p:nvCxnSpPr>
        <p:spPr>
          <a:xfrm>
            <a:off x="1162601" y="4434840"/>
            <a:ext cx="0" cy="23370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150973" y="6355150"/>
            <a:ext cx="1531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Front Edge</a:t>
            </a:r>
            <a:endParaRPr lang="en-US" dirty="0"/>
          </a:p>
        </p:txBody>
      </p:sp>
      <p:sp>
        <p:nvSpPr>
          <p:cNvPr id="17" name="Arc 16"/>
          <p:cNvSpPr/>
          <p:nvPr/>
        </p:nvSpPr>
        <p:spPr>
          <a:xfrm flipH="1" flipV="1">
            <a:off x="1162601" y="6100763"/>
            <a:ext cx="3913894" cy="439053"/>
          </a:xfrm>
          <a:prstGeom prst="arc">
            <a:avLst>
              <a:gd name="adj1" fmla="val 16512547"/>
              <a:gd name="adj2" fmla="val 0"/>
            </a:avLst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27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2" animBg="1"/>
      <p:bldP spid="16" grpId="0"/>
      <p:bldP spid="1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4058" y="202628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Two-point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757238"/>
            <a:ext cx="8467725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3150973" y="3218931"/>
            <a:ext cx="0" cy="202033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3126772" y="3599780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123293" y="5035379"/>
            <a:ext cx="51490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09687" y="1719624"/>
            <a:ext cx="3496176" cy="212365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3. Locate two points on the construction line to represent the top and bottom corners of the “box” within which the object will be sketched.</a:t>
            </a:r>
            <a:endParaRPr lang="en-US" sz="2200" dirty="0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4" t="19765" r="19176" b="23694"/>
          <a:stretch/>
        </p:blipFill>
        <p:spPr>
          <a:xfrm>
            <a:off x="197470" y="4703374"/>
            <a:ext cx="2330577" cy="2021108"/>
          </a:xfrm>
          <a:prstGeom prst="rect">
            <a:avLst/>
          </a:prstGeom>
        </p:spPr>
      </p:pic>
      <p:grpSp>
        <p:nvGrpSpPr>
          <p:cNvPr id="1046" name="Group 1045"/>
          <p:cNvGrpSpPr/>
          <p:nvPr/>
        </p:nvGrpSpPr>
        <p:grpSpPr>
          <a:xfrm>
            <a:off x="189815" y="4599250"/>
            <a:ext cx="2330577" cy="2279867"/>
            <a:chOff x="199320" y="4567238"/>
            <a:chExt cx="2330577" cy="2279867"/>
          </a:xfrm>
        </p:grpSpPr>
        <p:grpSp>
          <p:nvGrpSpPr>
            <p:cNvPr id="1028" name="Group 1027"/>
            <p:cNvGrpSpPr/>
            <p:nvPr/>
          </p:nvGrpSpPr>
          <p:grpSpPr>
            <a:xfrm>
              <a:off x="199320" y="4567238"/>
              <a:ext cx="2330577" cy="2279867"/>
              <a:chOff x="197470" y="4578133"/>
              <a:chExt cx="2330577" cy="2279867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924" t="19765" r="19176" b="23694"/>
              <a:stretch/>
            </p:blipFill>
            <p:spPr>
              <a:xfrm>
                <a:off x="197470" y="4687608"/>
                <a:ext cx="2330577" cy="2021108"/>
              </a:xfrm>
              <a:prstGeom prst="rect">
                <a:avLst/>
              </a:prstGeom>
            </p:spPr>
          </p:pic>
          <p:cxnSp>
            <p:nvCxnSpPr>
              <p:cNvPr id="13" name="Straight Connector 12"/>
              <p:cNvCxnSpPr/>
              <p:nvPr/>
            </p:nvCxnSpPr>
            <p:spPr>
              <a:xfrm>
                <a:off x="1141646" y="5331672"/>
                <a:ext cx="1850" cy="15263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354058" y="4635062"/>
                <a:ext cx="158321" cy="20753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H="1">
                <a:off x="985593" y="5816383"/>
                <a:ext cx="1394312" cy="89400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H="1">
                <a:off x="2231764" y="4856492"/>
                <a:ext cx="185736" cy="119325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>
                <a:off x="883367" y="4921854"/>
                <a:ext cx="1644680" cy="74868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H="1" flipV="1">
                <a:off x="1617400" y="4578133"/>
                <a:ext cx="849904" cy="45932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197471" y="4578133"/>
                <a:ext cx="1719967" cy="55671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 flipV="1">
                <a:off x="338137" y="5897980"/>
                <a:ext cx="915222" cy="82650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Connector 20"/>
            <p:cNvCxnSpPr/>
            <p:nvPr/>
          </p:nvCxnSpPr>
          <p:spPr>
            <a:xfrm flipH="1" flipV="1">
              <a:off x="300038" y="5026564"/>
              <a:ext cx="955172" cy="58842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Oval 11"/>
          <p:cNvSpPr/>
          <p:nvPr/>
        </p:nvSpPr>
        <p:spPr>
          <a:xfrm>
            <a:off x="1100248" y="6600102"/>
            <a:ext cx="86497" cy="864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088531" y="5527504"/>
            <a:ext cx="86497" cy="864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09745" y="1579790"/>
            <a:ext cx="317427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An imaginary “box” encloses the entire object</a:t>
            </a:r>
            <a:endParaRPr lang="en-US" dirty="0"/>
          </a:p>
        </p:txBody>
      </p:sp>
      <p:sp>
        <p:nvSpPr>
          <p:cNvPr id="26" name="Arc 25"/>
          <p:cNvSpPr/>
          <p:nvPr/>
        </p:nvSpPr>
        <p:spPr>
          <a:xfrm flipH="1">
            <a:off x="608279" y="1679266"/>
            <a:ext cx="2542693" cy="6716386"/>
          </a:xfrm>
          <a:prstGeom prst="arc">
            <a:avLst>
              <a:gd name="adj1" fmla="val 16512547"/>
              <a:gd name="adj2" fmla="val 0"/>
            </a:avLst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8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build="p" bldLvl="2" animBg="1"/>
      <p:bldP spid="12" grpId="0" animBg="1"/>
      <p:bldP spid="14" grpId="0" animBg="1"/>
      <p:bldP spid="3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One-Point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295400"/>
            <a:ext cx="8282067" cy="4830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following slides show the steps in creating a one-point perspective of the puzzle piece shown below.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Two different methods will be demonstrated.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2836734" y="4322006"/>
            <a:ext cx="3294240" cy="2146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411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4058" y="202628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Two-point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757238"/>
            <a:ext cx="8467725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3150973" y="3181860"/>
            <a:ext cx="0" cy="202033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3123683" y="3576995"/>
            <a:ext cx="51490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116540" y="5019737"/>
            <a:ext cx="62297" cy="642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1099751" y="1099751"/>
            <a:ext cx="2248930" cy="27184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947859" y="1074389"/>
            <a:ext cx="5202194" cy="26319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919155" y="1130641"/>
            <a:ext cx="5115697" cy="41024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099751" y="1099751"/>
            <a:ext cx="2200662" cy="422472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223189" y="4780408"/>
            <a:ext cx="3496176" cy="144655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4. Sketch a construction line from each point on the vertical line to each vanishing point.</a:t>
            </a:r>
            <a:endParaRPr lang="en-US" sz="2200" dirty="0"/>
          </a:p>
        </p:txBody>
      </p:sp>
      <p:grpSp>
        <p:nvGrpSpPr>
          <p:cNvPr id="35" name="Group 34"/>
          <p:cNvGrpSpPr/>
          <p:nvPr/>
        </p:nvGrpSpPr>
        <p:grpSpPr>
          <a:xfrm>
            <a:off x="197698" y="4551952"/>
            <a:ext cx="2330577" cy="2279867"/>
            <a:chOff x="199320" y="4567238"/>
            <a:chExt cx="2330577" cy="2279867"/>
          </a:xfrm>
        </p:grpSpPr>
        <p:grpSp>
          <p:nvGrpSpPr>
            <p:cNvPr id="36" name="Group 35"/>
            <p:cNvGrpSpPr/>
            <p:nvPr/>
          </p:nvGrpSpPr>
          <p:grpSpPr>
            <a:xfrm>
              <a:off x="199320" y="4567238"/>
              <a:ext cx="2330577" cy="2279867"/>
              <a:chOff x="197470" y="4578133"/>
              <a:chExt cx="2330577" cy="2279867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924" t="19765" r="19176" b="23694"/>
              <a:stretch/>
            </p:blipFill>
            <p:spPr>
              <a:xfrm>
                <a:off x="197470" y="4703374"/>
                <a:ext cx="2330577" cy="2021108"/>
              </a:xfrm>
              <a:prstGeom prst="rect">
                <a:avLst/>
              </a:prstGeom>
            </p:spPr>
          </p:pic>
          <p:cxnSp>
            <p:nvCxnSpPr>
              <p:cNvPr id="39" name="Straight Connector 38"/>
              <p:cNvCxnSpPr/>
              <p:nvPr/>
            </p:nvCxnSpPr>
            <p:spPr>
              <a:xfrm>
                <a:off x="1141646" y="5331672"/>
                <a:ext cx="1850" cy="15263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354058" y="4635062"/>
                <a:ext cx="158321" cy="20753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985593" y="5816383"/>
                <a:ext cx="1394312" cy="89400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>
                <a:off x="2231764" y="4856492"/>
                <a:ext cx="185736" cy="119325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H="1">
                <a:off x="883367" y="4921854"/>
                <a:ext cx="1644680" cy="74868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H="1" flipV="1">
                <a:off x="1617400" y="4578133"/>
                <a:ext cx="849904" cy="45932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H="1">
                <a:off x="197471" y="4578133"/>
                <a:ext cx="1719967" cy="55671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H="1" flipV="1">
                <a:off x="338137" y="5897980"/>
                <a:ext cx="915222" cy="82650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36"/>
            <p:cNvCxnSpPr/>
            <p:nvPr/>
          </p:nvCxnSpPr>
          <p:spPr>
            <a:xfrm flipH="1" flipV="1">
              <a:off x="300038" y="5026564"/>
              <a:ext cx="955172" cy="58842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540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 bldLvl="2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4058" y="202628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Two-point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757238"/>
            <a:ext cx="8467725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3150973" y="3181860"/>
            <a:ext cx="0" cy="202033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3131534" y="3579376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119629" y="5024499"/>
            <a:ext cx="54446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1099751" y="1099751"/>
            <a:ext cx="2248930" cy="27184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947859" y="1073791"/>
            <a:ext cx="5202194" cy="26319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919155" y="1130641"/>
            <a:ext cx="5115697" cy="41024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099751" y="1099751"/>
            <a:ext cx="2200662" cy="422472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69708" y="4329980"/>
            <a:ext cx="4209153" cy="239450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182880">
              <a:lnSpc>
                <a:spcPct val="90000"/>
              </a:lnSpc>
              <a:spcAft>
                <a:spcPct val="50000"/>
              </a:spcAft>
            </a:pPr>
            <a:r>
              <a:rPr lang="en-US" sz="2200" dirty="0" smtClean="0"/>
              <a:t>5. Sketch points </a:t>
            </a:r>
            <a:r>
              <a:rPr lang="en-US" sz="2200" dirty="0"/>
              <a:t>and vertical construction lines </a:t>
            </a:r>
            <a:r>
              <a:rPr lang="en-US" sz="2200" dirty="0" smtClean="0"/>
              <a:t>to </a:t>
            </a:r>
            <a:r>
              <a:rPr lang="en-US" sz="2200" dirty="0"/>
              <a:t>represent the overall width and depth of the object. </a:t>
            </a:r>
            <a:endParaRPr lang="en-US" sz="2200" dirty="0" smtClean="0"/>
          </a:p>
          <a:p>
            <a:pPr marL="182880">
              <a:lnSpc>
                <a:spcPct val="90000"/>
              </a:lnSpc>
              <a:spcAft>
                <a:spcPct val="50000"/>
              </a:spcAft>
            </a:pPr>
            <a:r>
              <a:rPr lang="en-US" sz="2200" dirty="0" smtClean="0"/>
              <a:t>You will need to estimate the location of these to make the box proportional. </a:t>
            </a:r>
            <a:endParaRPr lang="en-US" sz="22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197698" y="4551952"/>
            <a:ext cx="2330577" cy="2279867"/>
            <a:chOff x="199320" y="4567238"/>
            <a:chExt cx="2330577" cy="2279867"/>
          </a:xfrm>
        </p:grpSpPr>
        <p:grpSp>
          <p:nvGrpSpPr>
            <p:cNvPr id="32" name="Group 31"/>
            <p:cNvGrpSpPr/>
            <p:nvPr/>
          </p:nvGrpSpPr>
          <p:grpSpPr>
            <a:xfrm>
              <a:off x="199320" y="4567238"/>
              <a:ext cx="2330577" cy="2279867"/>
              <a:chOff x="197470" y="4578133"/>
              <a:chExt cx="2330577" cy="2279867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924" t="19765" r="19176" b="23694"/>
              <a:stretch/>
            </p:blipFill>
            <p:spPr>
              <a:xfrm>
                <a:off x="197470" y="4703374"/>
                <a:ext cx="2330577" cy="2021108"/>
              </a:xfrm>
              <a:prstGeom prst="rect">
                <a:avLst/>
              </a:prstGeom>
            </p:spPr>
          </p:pic>
          <p:cxnSp>
            <p:nvCxnSpPr>
              <p:cNvPr id="35" name="Straight Connector 34"/>
              <p:cNvCxnSpPr/>
              <p:nvPr/>
            </p:nvCxnSpPr>
            <p:spPr>
              <a:xfrm>
                <a:off x="1141646" y="5331672"/>
                <a:ext cx="1850" cy="15263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354058" y="4635062"/>
                <a:ext cx="158321" cy="20753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985593" y="5816383"/>
                <a:ext cx="1394312" cy="89400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2231764" y="4856492"/>
                <a:ext cx="185736" cy="119325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>
                <a:off x="883367" y="4921854"/>
                <a:ext cx="1644680" cy="74868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 flipV="1">
                <a:off x="1617400" y="4578133"/>
                <a:ext cx="849904" cy="45932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197471" y="4578133"/>
                <a:ext cx="1719967" cy="55671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 flipV="1">
                <a:off x="338137" y="5897980"/>
                <a:ext cx="915222" cy="82650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/>
            <p:cNvCxnSpPr/>
            <p:nvPr/>
          </p:nvCxnSpPr>
          <p:spPr>
            <a:xfrm flipH="1" flipV="1">
              <a:off x="300038" y="5026564"/>
              <a:ext cx="955172" cy="58842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/>
          <p:cNvCxnSpPr/>
          <p:nvPr/>
        </p:nvCxnSpPr>
        <p:spPr>
          <a:xfrm>
            <a:off x="4572000" y="2640330"/>
            <a:ext cx="0" cy="15516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4546669" y="2858107"/>
            <a:ext cx="45719" cy="555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2629197" y="2958057"/>
            <a:ext cx="52442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>
            <a:off x="2655417" y="2861775"/>
            <a:ext cx="0" cy="15516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72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2" animBg="1"/>
      <p:bldP spid="43" grpId="0" animBg="1"/>
      <p:bldP spid="4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4058" y="202628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Two-point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757238"/>
            <a:ext cx="8467725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3150973" y="3181860"/>
            <a:ext cx="0" cy="202033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3124391" y="3569852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123594" y="5024499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1099751" y="1099751"/>
            <a:ext cx="2248930" cy="27184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947859" y="1099751"/>
            <a:ext cx="5043616" cy="260662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919155" y="1130641"/>
            <a:ext cx="5072320" cy="41024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099751" y="1099751"/>
            <a:ext cx="2200662" cy="422472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69707" y="5426937"/>
            <a:ext cx="4209153" cy="10064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182880">
              <a:lnSpc>
                <a:spcPct val="90000"/>
              </a:lnSpc>
              <a:spcAft>
                <a:spcPct val="50000"/>
              </a:spcAft>
            </a:pPr>
            <a:r>
              <a:rPr lang="en-US" sz="2200" dirty="0" smtClean="0"/>
              <a:t>6. Sketch construction lines to represent the top back edges of the “box”.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97698" y="4551952"/>
            <a:ext cx="2330577" cy="2279867"/>
            <a:chOff x="199320" y="4567238"/>
            <a:chExt cx="2330577" cy="2279867"/>
          </a:xfrm>
        </p:grpSpPr>
        <p:grpSp>
          <p:nvGrpSpPr>
            <p:cNvPr id="32" name="Group 31"/>
            <p:cNvGrpSpPr/>
            <p:nvPr/>
          </p:nvGrpSpPr>
          <p:grpSpPr>
            <a:xfrm>
              <a:off x="199320" y="4567238"/>
              <a:ext cx="2330577" cy="2279867"/>
              <a:chOff x="197470" y="4578133"/>
              <a:chExt cx="2330577" cy="2279867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924" t="19765" r="19176" b="23694"/>
              <a:stretch/>
            </p:blipFill>
            <p:spPr>
              <a:xfrm>
                <a:off x="197470" y="4703374"/>
                <a:ext cx="2330577" cy="2021108"/>
              </a:xfrm>
              <a:prstGeom prst="rect">
                <a:avLst/>
              </a:prstGeom>
            </p:spPr>
          </p:pic>
          <p:cxnSp>
            <p:nvCxnSpPr>
              <p:cNvPr id="35" name="Straight Connector 34"/>
              <p:cNvCxnSpPr/>
              <p:nvPr/>
            </p:nvCxnSpPr>
            <p:spPr>
              <a:xfrm>
                <a:off x="1141646" y="5331672"/>
                <a:ext cx="1850" cy="15263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354058" y="4635062"/>
                <a:ext cx="158321" cy="20753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985593" y="5816383"/>
                <a:ext cx="1394312" cy="89400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2231764" y="4856492"/>
                <a:ext cx="185736" cy="119325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>
                <a:off x="883367" y="4921854"/>
                <a:ext cx="1644680" cy="74868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 flipV="1">
                <a:off x="1617400" y="4578133"/>
                <a:ext cx="849904" cy="45932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197471" y="4578133"/>
                <a:ext cx="1719967" cy="55671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 flipV="1">
                <a:off x="338137" y="5897980"/>
                <a:ext cx="915222" cy="82650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/>
            <p:cNvCxnSpPr/>
            <p:nvPr/>
          </p:nvCxnSpPr>
          <p:spPr>
            <a:xfrm flipH="1" flipV="1">
              <a:off x="300038" y="5026564"/>
              <a:ext cx="955172" cy="58842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/>
          <p:cNvCxnSpPr/>
          <p:nvPr/>
        </p:nvCxnSpPr>
        <p:spPr>
          <a:xfrm>
            <a:off x="4572000" y="2640330"/>
            <a:ext cx="0" cy="15516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4548100" y="2845108"/>
            <a:ext cx="45719" cy="555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2629167" y="2940404"/>
            <a:ext cx="52442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>
            <a:off x="2655417" y="2861775"/>
            <a:ext cx="0" cy="15516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099751" y="1099751"/>
            <a:ext cx="3669957" cy="186217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2467532" y="1099751"/>
            <a:ext cx="5567320" cy="192205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45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2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4058" y="202628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Two-point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757238"/>
            <a:ext cx="8467725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3150973" y="3181860"/>
            <a:ext cx="0" cy="202033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99751" y="1099751"/>
            <a:ext cx="2248930" cy="27184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947859" y="1074389"/>
            <a:ext cx="5202194" cy="26319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919155" y="1130641"/>
            <a:ext cx="5115697" cy="41024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099751" y="1099751"/>
            <a:ext cx="2200662" cy="422472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197698" y="4551952"/>
            <a:ext cx="2330577" cy="2279867"/>
            <a:chOff x="199320" y="4567238"/>
            <a:chExt cx="2330577" cy="2279867"/>
          </a:xfrm>
        </p:grpSpPr>
        <p:grpSp>
          <p:nvGrpSpPr>
            <p:cNvPr id="32" name="Group 31"/>
            <p:cNvGrpSpPr/>
            <p:nvPr/>
          </p:nvGrpSpPr>
          <p:grpSpPr>
            <a:xfrm>
              <a:off x="199320" y="4567238"/>
              <a:ext cx="2330577" cy="2279867"/>
              <a:chOff x="197470" y="4578133"/>
              <a:chExt cx="2330577" cy="2279867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924" t="19765" r="19176" b="23694"/>
              <a:stretch/>
            </p:blipFill>
            <p:spPr>
              <a:xfrm>
                <a:off x="197470" y="4703374"/>
                <a:ext cx="2330577" cy="2021108"/>
              </a:xfrm>
              <a:prstGeom prst="rect">
                <a:avLst/>
              </a:prstGeom>
            </p:spPr>
          </p:pic>
          <p:cxnSp>
            <p:nvCxnSpPr>
              <p:cNvPr id="35" name="Straight Connector 34"/>
              <p:cNvCxnSpPr/>
              <p:nvPr/>
            </p:nvCxnSpPr>
            <p:spPr>
              <a:xfrm>
                <a:off x="1141646" y="5331672"/>
                <a:ext cx="1850" cy="15263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354058" y="4635062"/>
                <a:ext cx="158321" cy="20753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985593" y="5816383"/>
                <a:ext cx="1394312" cy="89400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2231764" y="4856492"/>
                <a:ext cx="185736" cy="119325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>
                <a:off x="883367" y="4921854"/>
                <a:ext cx="1644680" cy="74868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 flipV="1">
                <a:off x="1617400" y="4578133"/>
                <a:ext cx="849904" cy="45932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197471" y="4578133"/>
                <a:ext cx="1719967" cy="55671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 flipV="1">
                <a:off x="338137" y="5897980"/>
                <a:ext cx="915222" cy="82650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/>
            <p:cNvCxnSpPr/>
            <p:nvPr/>
          </p:nvCxnSpPr>
          <p:spPr>
            <a:xfrm flipH="1" flipV="1">
              <a:off x="300038" y="5026564"/>
              <a:ext cx="955172" cy="58842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/>
          <p:cNvCxnSpPr/>
          <p:nvPr/>
        </p:nvCxnSpPr>
        <p:spPr>
          <a:xfrm>
            <a:off x="4572000" y="2640330"/>
            <a:ext cx="0" cy="15516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655417" y="2861775"/>
            <a:ext cx="697" cy="15516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3107724" y="4288445"/>
            <a:ext cx="86497" cy="864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426720" y="5556069"/>
            <a:ext cx="714103" cy="1036320"/>
          </a:xfrm>
          <a:custGeom>
            <a:avLst/>
            <a:gdLst>
              <a:gd name="connsiteX0" fmla="*/ 0 w 714103"/>
              <a:gd name="connsiteY0" fmla="*/ 0 h 1036320"/>
              <a:gd name="connsiteX1" fmla="*/ 34834 w 714103"/>
              <a:gd name="connsiteY1" fmla="*/ 418011 h 1036320"/>
              <a:gd name="connsiteX2" fmla="*/ 714103 w 714103"/>
              <a:gd name="connsiteY2" fmla="*/ 1036320 h 1036320"/>
              <a:gd name="connsiteX3" fmla="*/ 696686 w 714103"/>
              <a:gd name="connsiteY3" fmla="*/ 618308 h 1036320"/>
              <a:gd name="connsiteX4" fmla="*/ 0 w 714103"/>
              <a:gd name="connsiteY4" fmla="*/ 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4103" h="1036320">
                <a:moveTo>
                  <a:pt x="0" y="0"/>
                </a:moveTo>
                <a:lnTo>
                  <a:pt x="34834" y="418011"/>
                </a:lnTo>
                <a:lnTo>
                  <a:pt x="714103" y="1036320"/>
                </a:lnTo>
                <a:lnTo>
                  <a:pt x="696686" y="61830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 flipH="1" flipV="1">
            <a:off x="1099751" y="1099751"/>
            <a:ext cx="2200662" cy="34522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Freeform 74"/>
          <p:cNvSpPr/>
          <p:nvPr/>
        </p:nvSpPr>
        <p:spPr>
          <a:xfrm>
            <a:off x="2656114" y="3561806"/>
            <a:ext cx="505097" cy="1471748"/>
          </a:xfrm>
          <a:custGeom>
            <a:avLst/>
            <a:gdLst>
              <a:gd name="connsiteX0" fmla="*/ 0 w 505097"/>
              <a:gd name="connsiteY0" fmla="*/ 0 h 1471748"/>
              <a:gd name="connsiteX1" fmla="*/ 17417 w 505097"/>
              <a:gd name="connsiteY1" fmla="*/ 513805 h 1471748"/>
              <a:gd name="connsiteX2" fmla="*/ 505097 w 505097"/>
              <a:gd name="connsiteY2" fmla="*/ 1471748 h 1471748"/>
              <a:gd name="connsiteX3" fmla="*/ 496389 w 505097"/>
              <a:gd name="connsiteY3" fmla="*/ 775063 h 1471748"/>
              <a:gd name="connsiteX4" fmla="*/ 0 w 505097"/>
              <a:gd name="connsiteY4" fmla="*/ 0 h 147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097" h="1471748">
                <a:moveTo>
                  <a:pt x="0" y="0"/>
                </a:moveTo>
                <a:lnTo>
                  <a:pt x="17417" y="513805"/>
                </a:lnTo>
                <a:lnTo>
                  <a:pt x="505097" y="1471748"/>
                </a:lnTo>
                <a:lnTo>
                  <a:pt x="496389" y="77506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Connector 78"/>
          <p:cNvCxnSpPr/>
          <p:nvPr/>
        </p:nvCxnSpPr>
        <p:spPr>
          <a:xfrm>
            <a:off x="1099751" y="1099751"/>
            <a:ext cx="3669957" cy="186217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2528275" y="1099751"/>
            <a:ext cx="5506577" cy="190542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572000" y="4915476"/>
            <a:ext cx="4209153" cy="178510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7. </a:t>
            </a:r>
            <a:r>
              <a:rPr lang="en-US" sz="2200" dirty="0" smtClean="0"/>
              <a:t>Sketch </a:t>
            </a:r>
            <a:r>
              <a:rPr lang="en-US" sz="2200" dirty="0" smtClean="0"/>
              <a:t>points </a:t>
            </a:r>
            <a:r>
              <a:rPr lang="en-US" sz="2200" dirty="0"/>
              <a:t>and construction lines </a:t>
            </a:r>
            <a:r>
              <a:rPr lang="en-US" sz="2200" dirty="0" smtClean="0"/>
              <a:t>to </a:t>
            </a:r>
            <a:r>
              <a:rPr lang="en-US" sz="2200" dirty="0"/>
              <a:t>identify the </a:t>
            </a:r>
            <a:r>
              <a:rPr lang="en-US" sz="2200" dirty="0" smtClean="0"/>
              <a:t>edges </a:t>
            </a:r>
            <a:r>
              <a:rPr lang="en-US" sz="2200" dirty="0"/>
              <a:t>of the object </a:t>
            </a:r>
            <a:r>
              <a:rPr lang="en-US" sz="2200" dirty="0" smtClean="0"/>
              <a:t>faces that </a:t>
            </a:r>
            <a:r>
              <a:rPr lang="en-US" sz="2200" dirty="0"/>
              <a:t>occur on the visible surfaces of “the box.”</a:t>
            </a:r>
          </a:p>
        </p:txBody>
      </p:sp>
    </p:spTree>
    <p:extLst>
      <p:ext uri="{BB962C8B-B14F-4D97-AF65-F5344CB8AC3E}">
        <p14:creationId xmlns:p14="http://schemas.microsoft.com/office/powerpoint/2010/main" val="363078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9" grpId="0" animBg="1"/>
      <p:bldP spid="75" grpId="0" animBg="1"/>
      <p:bldP spid="82" grpId="0" build="p" bldLvl="2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5"/>
          <p:cNvSpPr/>
          <p:nvPr/>
        </p:nvSpPr>
        <p:spPr>
          <a:xfrm>
            <a:off x="3107724" y="4288445"/>
            <a:ext cx="86497" cy="864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4058" y="202628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Two-point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757238"/>
            <a:ext cx="8467725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3150973" y="3181860"/>
            <a:ext cx="0" cy="202033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99751" y="1099751"/>
            <a:ext cx="2248930" cy="27184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947859" y="1074389"/>
            <a:ext cx="5202194" cy="26319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919155" y="1130641"/>
            <a:ext cx="5115697" cy="41024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099751" y="1099751"/>
            <a:ext cx="2200662" cy="422472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0" y="4915476"/>
            <a:ext cx="4209153" cy="178510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7. Sketch points </a:t>
            </a:r>
            <a:r>
              <a:rPr lang="en-US" sz="2200" dirty="0"/>
              <a:t>and construction lines </a:t>
            </a:r>
            <a:r>
              <a:rPr lang="en-US" sz="2200" dirty="0" smtClean="0"/>
              <a:t>to </a:t>
            </a:r>
            <a:r>
              <a:rPr lang="en-US" sz="2200" dirty="0"/>
              <a:t>identify the </a:t>
            </a:r>
            <a:r>
              <a:rPr lang="en-US" sz="2200" dirty="0" smtClean="0"/>
              <a:t>edges </a:t>
            </a:r>
            <a:r>
              <a:rPr lang="en-US" sz="2200" dirty="0"/>
              <a:t>of the object </a:t>
            </a:r>
            <a:r>
              <a:rPr lang="en-US" sz="2200" dirty="0" smtClean="0"/>
              <a:t>faces that </a:t>
            </a:r>
            <a:r>
              <a:rPr lang="en-US" sz="2200" dirty="0"/>
              <a:t>occur on the visible surfaces of “the box.”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97698" y="4551952"/>
            <a:ext cx="2330577" cy="2279867"/>
            <a:chOff x="199320" y="4567238"/>
            <a:chExt cx="2330577" cy="2279867"/>
          </a:xfrm>
        </p:grpSpPr>
        <p:grpSp>
          <p:nvGrpSpPr>
            <p:cNvPr id="32" name="Group 31"/>
            <p:cNvGrpSpPr/>
            <p:nvPr/>
          </p:nvGrpSpPr>
          <p:grpSpPr>
            <a:xfrm>
              <a:off x="199320" y="4567238"/>
              <a:ext cx="2330577" cy="2279867"/>
              <a:chOff x="197470" y="4578133"/>
              <a:chExt cx="2330577" cy="2279867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924" t="19765" r="19176" b="23694"/>
              <a:stretch/>
            </p:blipFill>
            <p:spPr>
              <a:xfrm>
                <a:off x="197470" y="4703374"/>
                <a:ext cx="2330577" cy="2021108"/>
              </a:xfrm>
              <a:prstGeom prst="rect">
                <a:avLst/>
              </a:prstGeom>
            </p:spPr>
          </p:pic>
          <p:cxnSp>
            <p:nvCxnSpPr>
              <p:cNvPr id="35" name="Straight Connector 34"/>
              <p:cNvCxnSpPr/>
              <p:nvPr/>
            </p:nvCxnSpPr>
            <p:spPr>
              <a:xfrm>
                <a:off x="1141646" y="5331672"/>
                <a:ext cx="1850" cy="15263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354058" y="4635062"/>
                <a:ext cx="158321" cy="20753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985593" y="5816383"/>
                <a:ext cx="1394312" cy="89400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2231764" y="4856492"/>
                <a:ext cx="185736" cy="119325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>
                <a:off x="883367" y="4921854"/>
                <a:ext cx="1644680" cy="74868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 flipV="1">
                <a:off x="1617400" y="4578133"/>
                <a:ext cx="849904" cy="45932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197471" y="4578133"/>
                <a:ext cx="1719967" cy="55671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 flipV="1">
                <a:off x="338137" y="5897980"/>
                <a:ext cx="915222" cy="82650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/>
            <p:cNvCxnSpPr/>
            <p:nvPr/>
          </p:nvCxnSpPr>
          <p:spPr>
            <a:xfrm flipH="1" flipV="1">
              <a:off x="300038" y="5026564"/>
              <a:ext cx="955172" cy="58842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/>
          <p:cNvCxnSpPr/>
          <p:nvPr/>
        </p:nvCxnSpPr>
        <p:spPr>
          <a:xfrm>
            <a:off x="4572000" y="2640330"/>
            <a:ext cx="0" cy="15516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655417" y="2861775"/>
            <a:ext cx="0" cy="15516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Freeform 56"/>
          <p:cNvSpPr/>
          <p:nvPr/>
        </p:nvSpPr>
        <p:spPr>
          <a:xfrm>
            <a:off x="1133856" y="5917997"/>
            <a:ext cx="468173" cy="694944"/>
          </a:xfrm>
          <a:custGeom>
            <a:avLst/>
            <a:gdLst>
              <a:gd name="connsiteX0" fmla="*/ 0 w 468173"/>
              <a:gd name="connsiteY0" fmla="*/ 694944 h 694944"/>
              <a:gd name="connsiteX1" fmla="*/ 14630 w 468173"/>
              <a:gd name="connsiteY1" fmla="*/ 263347 h 694944"/>
              <a:gd name="connsiteX2" fmla="*/ 468173 w 468173"/>
              <a:gd name="connsiteY2" fmla="*/ 0 h 694944"/>
              <a:gd name="connsiteX3" fmla="*/ 416966 w 468173"/>
              <a:gd name="connsiteY3" fmla="*/ 416966 h 694944"/>
              <a:gd name="connsiteX4" fmla="*/ 0 w 468173"/>
              <a:gd name="connsiteY4" fmla="*/ 694944 h 69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173" h="694944">
                <a:moveTo>
                  <a:pt x="0" y="694944"/>
                </a:moveTo>
                <a:lnTo>
                  <a:pt x="14630" y="263347"/>
                </a:lnTo>
                <a:lnTo>
                  <a:pt x="468173" y="0"/>
                </a:lnTo>
                <a:lnTo>
                  <a:pt x="416966" y="416966"/>
                </a:lnTo>
                <a:lnTo>
                  <a:pt x="0" y="69494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107724" y="4288445"/>
            <a:ext cx="86497" cy="864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3580834" y="4633944"/>
            <a:ext cx="86497" cy="864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/>
          <p:cNvCxnSpPr/>
          <p:nvPr/>
        </p:nvCxnSpPr>
        <p:spPr>
          <a:xfrm flipV="1">
            <a:off x="3035808" y="1099751"/>
            <a:ext cx="4999044" cy="331371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3622862" y="3906317"/>
            <a:ext cx="1220" cy="9239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 flipV="1">
            <a:off x="1099751" y="1099751"/>
            <a:ext cx="2200662" cy="34522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eform 2"/>
          <p:cNvSpPr/>
          <p:nvPr/>
        </p:nvSpPr>
        <p:spPr>
          <a:xfrm>
            <a:off x="3143794" y="4005943"/>
            <a:ext cx="478972" cy="1045028"/>
          </a:xfrm>
          <a:custGeom>
            <a:avLst/>
            <a:gdLst>
              <a:gd name="connsiteX0" fmla="*/ 8709 w 478972"/>
              <a:gd name="connsiteY0" fmla="*/ 313508 h 1045028"/>
              <a:gd name="connsiteX1" fmla="*/ 0 w 478972"/>
              <a:gd name="connsiteY1" fmla="*/ 1045028 h 1045028"/>
              <a:gd name="connsiteX2" fmla="*/ 478972 w 478972"/>
              <a:gd name="connsiteY2" fmla="*/ 653143 h 1045028"/>
              <a:gd name="connsiteX3" fmla="*/ 478972 w 478972"/>
              <a:gd name="connsiteY3" fmla="*/ 0 h 1045028"/>
              <a:gd name="connsiteX4" fmla="*/ 8709 w 478972"/>
              <a:gd name="connsiteY4" fmla="*/ 313508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972" h="1045028">
                <a:moveTo>
                  <a:pt x="8709" y="313508"/>
                </a:moveTo>
                <a:lnTo>
                  <a:pt x="0" y="1045028"/>
                </a:lnTo>
                <a:lnTo>
                  <a:pt x="478972" y="653143"/>
                </a:lnTo>
                <a:lnTo>
                  <a:pt x="478972" y="0"/>
                </a:lnTo>
                <a:lnTo>
                  <a:pt x="8709" y="313508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1099751" y="1099751"/>
            <a:ext cx="3669957" cy="186217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2528275" y="1099751"/>
            <a:ext cx="5506577" cy="190542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15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0" grpId="0" animBg="1"/>
      <p:bldP spid="61" grpId="0" animBg="1"/>
      <p:bldP spid="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5"/>
          <p:cNvSpPr/>
          <p:nvPr/>
        </p:nvSpPr>
        <p:spPr>
          <a:xfrm>
            <a:off x="3107724" y="4288445"/>
            <a:ext cx="86497" cy="864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4058" y="202628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Two-point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757238"/>
            <a:ext cx="8467725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3150973" y="3181860"/>
            <a:ext cx="0" cy="202033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072130" y="4245196"/>
            <a:ext cx="86497" cy="864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1099751" y="1099751"/>
            <a:ext cx="2248930" cy="27184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995327" y="1005634"/>
            <a:ext cx="5202194" cy="26319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926166" y="1129389"/>
            <a:ext cx="5115697" cy="41024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099751" y="1099751"/>
            <a:ext cx="2200662" cy="422472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0" y="4915476"/>
            <a:ext cx="4209153" cy="178510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7. Sketch points </a:t>
            </a:r>
            <a:r>
              <a:rPr lang="en-US" sz="2200" dirty="0"/>
              <a:t>and construction lines </a:t>
            </a:r>
            <a:r>
              <a:rPr lang="en-US" sz="2200" dirty="0" smtClean="0"/>
              <a:t>to </a:t>
            </a:r>
            <a:r>
              <a:rPr lang="en-US" sz="2200" dirty="0"/>
              <a:t>identify the </a:t>
            </a:r>
            <a:r>
              <a:rPr lang="en-US" sz="2200" dirty="0" smtClean="0"/>
              <a:t>edges </a:t>
            </a:r>
            <a:r>
              <a:rPr lang="en-US" sz="2200" dirty="0"/>
              <a:t>of the object </a:t>
            </a:r>
            <a:r>
              <a:rPr lang="en-US" sz="2200" dirty="0" smtClean="0"/>
              <a:t>faces that </a:t>
            </a:r>
            <a:r>
              <a:rPr lang="en-US" sz="2200" dirty="0"/>
              <a:t>occur on the visible surfaces of “the box.”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97698" y="4551952"/>
            <a:ext cx="2330577" cy="2279867"/>
            <a:chOff x="199320" y="4567238"/>
            <a:chExt cx="2330577" cy="2279867"/>
          </a:xfrm>
        </p:grpSpPr>
        <p:grpSp>
          <p:nvGrpSpPr>
            <p:cNvPr id="32" name="Group 31"/>
            <p:cNvGrpSpPr/>
            <p:nvPr/>
          </p:nvGrpSpPr>
          <p:grpSpPr>
            <a:xfrm>
              <a:off x="199320" y="4567238"/>
              <a:ext cx="2330577" cy="2279867"/>
              <a:chOff x="197470" y="4578133"/>
              <a:chExt cx="2330577" cy="2279867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924" t="19765" r="19176" b="23694"/>
              <a:stretch/>
            </p:blipFill>
            <p:spPr>
              <a:xfrm>
                <a:off x="197470" y="4703374"/>
                <a:ext cx="2330577" cy="2021108"/>
              </a:xfrm>
              <a:prstGeom prst="rect">
                <a:avLst/>
              </a:prstGeom>
            </p:spPr>
          </p:pic>
          <p:cxnSp>
            <p:nvCxnSpPr>
              <p:cNvPr id="35" name="Straight Connector 34"/>
              <p:cNvCxnSpPr/>
              <p:nvPr/>
            </p:nvCxnSpPr>
            <p:spPr>
              <a:xfrm>
                <a:off x="1141646" y="5331672"/>
                <a:ext cx="1850" cy="15263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354058" y="4635062"/>
                <a:ext cx="158321" cy="20753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985593" y="5816383"/>
                <a:ext cx="1394312" cy="89400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2231764" y="4856492"/>
                <a:ext cx="185736" cy="119325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>
                <a:off x="883367" y="4921854"/>
                <a:ext cx="1644680" cy="74868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 flipV="1">
                <a:off x="1617400" y="4578133"/>
                <a:ext cx="849904" cy="45932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197471" y="4578133"/>
                <a:ext cx="1719967" cy="55671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 flipV="1">
                <a:off x="338137" y="5897980"/>
                <a:ext cx="915222" cy="82650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/>
            <p:cNvCxnSpPr/>
            <p:nvPr/>
          </p:nvCxnSpPr>
          <p:spPr>
            <a:xfrm flipH="1" flipV="1">
              <a:off x="300038" y="5026564"/>
              <a:ext cx="955172" cy="58842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/>
          <p:cNvCxnSpPr/>
          <p:nvPr/>
        </p:nvCxnSpPr>
        <p:spPr>
          <a:xfrm>
            <a:off x="4572000" y="2640330"/>
            <a:ext cx="0" cy="15516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655417" y="2861775"/>
            <a:ext cx="0" cy="15516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3035808" y="1099751"/>
            <a:ext cx="4999044" cy="331371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3622862" y="3906317"/>
            <a:ext cx="1220" cy="9239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 flipV="1">
            <a:off x="1099751" y="1099751"/>
            <a:ext cx="2200662" cy="34522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4115378" y="3539604"/>
            <a:ext cx="1220" cy="9239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3"/>
          <p:cNvSpPr/>
          <p:nvPr/>
        </p:nvSpPr>
        <p:spPr>
          <a:xfrm>
            <a:off x="1924594" y="5495109"/>
            <a:ext cx="391886" cy="583474"/>
          </a:xfrm>
          <a:custGeom>
            <a:avLst/>
            <a:gdLst>
              <a:gd name="connsiteX0" fmla="*/ 87086 w 391886"/>
              <a:gd name="connsiteY0" fmla="*/ 165462 h 583474"/>
              <a:gd name="connsiteX1" fmla="*/ 0 w 391886"/>
              <a:gd name="connsiteY1" fmla="*/ 583474 h 583474"/>
              <a:gd name="connsiteX2" fmla="*/ 330926 w 391886"/>
              <a:gd name="connsiteY2" fmla="*/ 374468 h 583474"/>
              <a:gd name="connsiteX3" fmla="*/ 391886 w 391886"/>
              <a:gd name="connsiteY3" fmla="*/ 0 h 583474"/>
              <a:gd name="connsiteX4" fmla="*/ 87086 w 391886"/>
              <a:gd name="connsiteY4" fmla="*/ 165462 h 58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886" h="583474">
                <a:moveTo>
                  <a:pt x="87086" y="165462"/>
                </a:moveTo>
                <a:lnTo>
                  <a:pt x="0" y="583474"/>
                </a:lnTo>
                <a:lnTo>
                  <a:pt x="330926" y="374468"/>
                </a:lnTo>
                <a:lnTo>
                  <a:pt x="391886" y="0"/>
                </a:lnTo>
                <a:lnTo>
                  <a:pt x="87086" y="165462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4110446" y="3387634"/>
            <a:ext cx="470263" cy="905692"/>
          </a:xfrm>
          <a:custGeom>
            <a:avLst/>
            <a:gdLst>
              <a:gd name="connsiteX0" fmla="*/ 0 w 470263"/>
              <a:gd name="connsiteY0" fmla="*/ 296092 h 905692"/>
              <a:gd name="connsiteX1" fmla="*/ 0 w 470263"/>
              <a:gd name="connsiteY1" fmla="*/ 905692 h 905692"/>
              <a:gd name="connsiteX2" fmla="*/ 470263 w 470263"/>
              <a:gd name="connsiteY2" fmla="*/ 505097 h 905692"/>
              <a:gd name="connsiteX3" fmla="*/ 470263 w 470263"/>
              <a:gd name="connsiteY3" fmla="*/ 0 h 905692"/>
              <a:gd name="connsiteX4" fmla="*/ 0 w 470263"/>
              <a:gd name="connsiteY4" fmla="*/ 296092 h 9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263" h="905692">
                <a:moveTo>
                  <a:pt x="0" y="296092"/>
                </a:moveTo>
                <a:lnTo>
                  <a:pt x="0" y="905692"/>
                </a:lnTo>
                <a:lnTo>
                  <a:pt x="470263" y="505097"/>
                </a:lnTo>
                <a:lnTo>
                  <a:pt x="470263" y="0"/>
                </a:lnTo>
                <a:lnTo>
                  <a:pt x="0" y="296092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>
            <a:off x="1099751" y="1099751"/>
            <a:ext cx="3669957" cy="186217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2528275" y="1099751"/>
            <a:ext cx="5506577" cy="190542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31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5"/>
          <p:cNvSpPr/>
          <p:nvPr/>
        </p:nvSpPr>
        <p:spPr>
          <a:xfrm>
            <a:off x="3107724" y="4288445"/>
            <a:ext cx="86497" cy="864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4058" y="202628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Two-point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757238"/>
            <a:ext cx="8467725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3150973" y="3181860"/>
            <a:ext cx="0" cy="202033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99751" y="1099751"/>
            <a:ext cx="2248930" cy="27184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995327" y="1005634"/>
            <a:ext cx="5202194" cy="26319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926166" y="1129389"/>
            <a:ext cx="5115697" cy="41024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099751" y="1099751"/>
            <a:ext cx="2200662" cy="422472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0" y="4915476"/>
            <a:ext cx="4209153" cy="178510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7. Sketch points </a:t>
            </a:r>
            <a:r>
              <a:rPr lang="en-US" sz="2200" dirty="0"/>
              <a:t>and construction lines </a:t>
            </a:r>
            <a:r>
              <a:rPr lang="en-US" sz="2200" dirty="0" smtClean="0"/>
              <a:t>to </a:t>
            </a:r>
            <a:r>
              <a:rPr lang="en-US" sz="2200" dirty="0"/>
              <a:t>identify the </a:t>
            </a:r>
            <a:r>
              <a:rPr lang="en-US" sz="2200" dirty="0" smtClean="0"/>
              <a:t>edges </a:t>
            </a:r>
            <a:r>
              <a:rPr lang="en-US" sz="2200" dirty="0"/>
              <a:t>of the object </a:t>
            </a:r>
            <a:r>
              <a:rPr lang="en-US" sz="2200" dirty="0" smtClean="0"/>
              <a:t>faces that </a:t>
            </a:r>
            <a:r>
              <a:rPr lang="en-US" sz="2200" dirty="0"/>
              <a:t>occur on the visible surfaces of “the box.”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97698" y="4551952"/>
            <a:ext cx="2330577" cy="2279867"/>
            <a:chOff x="199320" y="4567238"/>
            <a:chExt cx="2330577" cy="2279867"/>
          </a:xfrm>
        </p:grpSpPr>
        <p:grpSp>
          <p:nvGrpSpPr>
            <p:cNvPr id="32" name="Group 31"/>
            <p:cNvGrpSpPr/>
            <p:nvPr/>
          </p:nvGrpSpPr>
          <p:grpSpPr>
            <a:xfrm>
              <a:off x="199320" y="4567238"/>
              <a:ext cx="2330577" cy="2279867"/>
              <a:chOff x="197470" y="4578133"/>
              <a:chExt cx="2330577" cy="2279867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924" t="19765" r="19176" b="23694"/>
              <a:stretch/>
            </p:blipFill>
            <p:spPr>
              <a:xfrm>
                <a:off x="197470" y="4703374"/>
                <a:ext cx="2330577" cy="2021108"/>
              </a:xfrm>
              <a:prstGeom prst="rect">
                <a:avLst/>
              </a:prstGeom>
            </p:spPr>
          </p:pic>
          <p:cxnSp>
            <p:nvCxnSpPr>
              <p:cNvPr id="35" name="Straight Connector 34"/>
              <p:cNvCxnSpPr/>
              <p:nvPr/>
            </p:nvCxnSpPr>
            <p:spPr>
              <a:xfrm>
                <a:off x="1141646" y="5331672"/>
                <a:ext cx="1850" cy="15263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354058" y="4635062"/>
                <a:ext cx="158321" cy="20753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985593" y="5816383"/>
                <a:ext cx="1394312" cy="89400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2231764" y="4856492"/>
                <a:ext cx="185736" cy="119325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>
                <a:off x="883367" y="4921854"/>
                <a:ext cx="1644680" cy="74868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 flipV="1">
                <a:off x="1617400" y="4578133"/>
                <a:ext cx="849904" cy="45932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197471" y="4578133"/>
                <a:ext cx="1719967" cy="55671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 flipV="1">
                <a:off x="338137" y="5897980"/>
                <a:ext cx="915222" cy="82650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/>
            <p:cNvCxnSpPr/>
            <p:nvPr/>
          </p:nvCxnSpPr>
          <p:spPr>
            <a:xfrm flipH="1" flipV="1">
              <a:off x="300038" y="5026564"/>
              <a:ext cx="955172" cy="58842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/>
          <p:cNvCxnSpPr/>
          <p:nvPr/>
        </p:nvCxnSpPr>
        <p:spPr>
          <a:xfrm>
            <a:off x="4572000" y="2640330"/>
            <a:ext cx="0" cy="15516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655417" y="2861775"/>
            <a:ext cx="0" cy="15516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3035808" y="1099751"/>
            <a:ext cx="4999044" cy="331371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3622862" y="3906317"/>
            <a:ext cx="1220" cy="9239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 flipV="1">
            <a:off x="1099751" y="1099751"/>
            <a:ext cx="2200662" cy="34522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4115378" y="3539604"/>
            <a:ext cx="1220" cy="9239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3021227" y="2773900"/>
            <a:ext cx="86497" cy="864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>
            <a:off x="1099751" y="1099751"/>
            <a:ext cx="3669957" cy="186217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2528275" y="1099751"/>
            <a:ext cx="5506577" cy="190542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840259" y="4769708"/>
            <a:ext cx="815546" cy="370703"/>
          </a:xfrm>
          <a:custGeom>
            <a:avLst/>
            <a:gdLst>
              <a:gd name="connsiteX0" fmla="*/ 0 w 815546"/>
              <a:gd name="connsiteY0" fmla="*/ 111211 h 370703"/>
              <a:gd name="connsiteX1" fmla="*/ 420130 w 815546"/>
              <a:gd name="connsiteY1" fmla="*/ 0 h 370703"/>
              <a:gd name="connsiteX2" fmla="*/ 815546 w 815546"/>
              <a:gd name="connsiteY2" fmla="*/ 185351 h 370703"/>
              <a:gd name="connsiteX3" fmla="*/ 420130 w 815546"/>
              <a:gd name="connsiteY3" fmla="*/ 370703 h 370703"/>
              <a:gd name="connsiteX4" fmla="*/ 0 w 815546"/>
              <a:gd name="connsiteY4" fmla="*/ 111211 h 370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5546" h="370703">
                <a:moveTo>
                  <a:pt x="0" y="111211"/>
                </a:moveTo>
                <a:lnTo>
                  <a:pt x="420130" y="0"/>
                </a:lnTo>
                <a:lnTo>
                  <a:pt x="815546" y="185351"/>
                </a:lnTo>
                <a:lnTo>
                  <a:pt x="420130" y="370703"/>
                </a:lnTo>
                <a:lnTo>
                  <a:pt x="0" y="11121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>
            <a:off x="1099751" y="1099751"/>
            <a:ext cx="2417548" cy="21530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1099751" y="1099751"/>
            <a:ext cx="2849949" cy="190542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3430802" y="2633316"/>
            <a:ext cx="86497" cy="864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882597" y="3252788"/>
            <a:ext cx="86497" cy="864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 flipH="1">
            <a:off x="2833688" y="1129389"/>
            <a:ext cx="5167314" cy="220989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21"/>
          <p:cNvSpPr/>
          <p:nvPr/>
        </p:nvSpPr>
        <p:spPr>
          <a:xfrm>
            <a:off x="3057525" y="2671763"/>
            <a:ext cx="746858" cy="442560"/>
          </a:xfrm>
          <a:custGeom>
            <a:avLst/>
            <a:gdLst>
              <a:gd name="connsiteX0" fmla="*/ 0 w 714375"/>
              <a:gd name="connsiteY0" fmla="*/ 142875 h 390525"/>
              <a:gd name="connsiteX1" fmla="*/ 285750 w 714375"/>
              <a:gd name="connsiteY1" fmla="*/ 390525 h 390525"/>
              <a:gd name="connsiteX2" fmla="*/ 714375 w 714375"/>
              <a:gd name="connsiteY2" fmla="*/ 214312 h 390525"/>
              <a:gd name="connsiteX3" fmla="*/ 409575 w 714375"/>
              <a:gd name="connsiteY3" fmla="*/ 0 h 390525"/>
              <a:gd name="connsiteX4" fmla="*/ 0 w 714375"/>
              <a:gd name="connsiteY4" fmla="*/ 14287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4375" h="390525">
                <a:moveTo>
                  <a:pt x="0" y="142875"/>
                </a:moveTo>
                <a:lnTo>
                  <a:pt x="285750" y="390525"/>
                </a:lnTo>
                <a:lnTo>
                  <a:pt x="714375" y="214312"/>
                </a:lnTo>
                <a:lnTo>
                  <a:pt x="409575" y="0"/>
                </a:lnTo>
                <a:lnTo>
                  <a:pt x="0" y="14287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48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1" animBg="1"/>
      <p:bldP spid="7" grpId="0" animBg="1"/>
      <p:bldP spid="52" grpId="1" animBg="1"/>
      <p:bldP spid="53" grpId="1" animBg="1"/>
      <p:bldP spid="2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5"/>
          <p:cNvSpPr/>
          <p:nvPr/>
        </p:nvSpPr>
        <p:spPr>
          <a:xfrm>
            <a:off x="3107724" y="4288445"/>
            <a:ext cx="86497" cy="864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4058" y="202628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Two-point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99" y="744414"/>
            <a:ext cx="8467725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3150973" y="3181860"/>
            <a:ext cx="0" cy="202033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99751" y="1099751"/>
            <a:ext cx="2248930" cy="27184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995327" y="1005634"/>
            <a:ext cx="5202194" cy="26319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926166" y="1129389"/>
            <a:ext cx="5115697" cy="41024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099751" y="1099751"/>
            <a:ext cx="2200662" cy="422472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0" y="4915476"/>
            <a:ext cx="4209153" cy="144655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8. Trace over the construction </a:t>
            </a:r>
            <a:r>
              <a:rPr lang="en-US" sz="2200" dirty="0"/>
              <a:t>lines </a:t>
            </a:r>
            <a:r>
              <a:rPr lang="en-US" sz="2200" dirty="0" smtClean="0"/>
              <a:t>to delineate </a:t>
            </a:r>
            <a:r>
              <a:rPr lang="en-US" sz="2200" dirty="0"/>
              <a:t>the </a:t>
            </a:r>
            <a:r>
              <a:rPr lang="en-US" sz="2200" dirty="0" smtClean="0"/>
              <a:t>edges </a:t>
            </a:r>
            <a:r>
              <a:rPr lang="en-US" sz="2200" dirty="0"/>
              <a:t>of the object </a:t>
            </a:r>
            <a:r>
              <a:rPr lang="en-US" sz="2200" dirty="0" smtClean="0"/>
              <a:t>faces that </a:t>
            </a:r>
            <a:r>
              <a:rPr lang="en-US" sz="2200" dirty="0"/>
              <a:t>occur on the visible surfaces of “the box.”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97698" y="4551952"/>
            <a:ext cx="2330577" cy="2279867"/>
            <a:chOff x="199320" y="4567238"/>
            <a:chExt cx="2330577" cy="2279867"/>
          </a:xfrm>
        </p:grpSpPr>
        <p:grpSp>
          <p:nvGrpSpPr>
            <p:cNvPr id="32" name="Group 31"/>
            <p:cNvGrpSpPr/>
            <p:nvPr/>
          </p:nvGrpSpPr>
          <p:grpSpPr>
            <a:xfrm>
              <a:off x="199320" y="4567238"/>
              <a:ext cx="2330577" cy="2279867"/>
              <a:chOff x="197470" y="4578133"/>
              <a:chExt cx="2330577" cy="2279867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924" t="19765" r="19176" b="23694"/>
              <a:stretch/>
            </p:blipFill>
            <p:spPr>
              <a:xfrm>
                <a:off x="197470" y="4703374"/>
                <a:ext cx="2330577" cy="2021108"/>
              </a:xfrm>
              <a:prstGeom prst="rect">
                <a:avLst/>
              </a:prstGeom>
            </p:spPr>
          </p:pic>
          <p:cxnSp>
            <p:nvCxnSpPr>
              <p:cNvPr id="35" name="Straight Connector 34"/>
              <p:cNvCxnSpPr/>
              <p:nvPr/>
            </p:nvCxnSpPr>
            <p:spPr>
              <a:xfrm>
                <a:off x="1141646" y="5331672"/>
                <a:ext cx="1850" cy="15263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354058" y="4635062"/>
                <a:ext cx="158321" cy="20753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985593" y="5816383"/>
                <a:ext cx="1394312" cy="89400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2231764" y="4856492"/>
                <a:ext cx="185736" cy="119325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>
                <a:off x="883367" y="4921854"/>
                <a:ext cx="1644680" cy="74868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 flipV="1">
                <a:off x="1617400" y="4578133"/>
                <a:ext cx="849904" cy="45932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197471" y="4578133"/>
                <a:ext cx="1719967" cy="55671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 flipV="1">
                <a:off x="338137" y="5897980"/>
                <a:ext cx="915222" cy="82650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/>
            <p:cNvCxnSpPr/>
            <p:nvPr/>
          </p:nvCxnSpPr>
          <p:spPr>
            <a:xfrm flipH="1" flipV="1">
              <a:off x="300038" y="5026564"/>
              <a:ext cx="955172" cy="58842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/>
          <p:cNvCxnSpPr/>
          <p:nvPr/>
        </p:nvCxnSpPr>
        <p:spPr>
          <a:xfrm>
            <a:off x="4572000" y="2640330"/>
            <a:ext cx="0" cy="15516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655417" y="2861775"/>
            <a:ext cx="0" cy="15516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3035808" y="1099751"/>
            <a:ext cx="4999044" cy="331371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3668101" y="3906317"/>
            <a:ext cx="1220" cy="9239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 flipV="1">
            <a:off x="1099751" y="1099751"/>
            <a:ext cx="2200662" cy="34522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4153482" y="3539604"/>
            <a:ext cx="1220" cy="9239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099751" y="1099751"/>
            <a:ext cx="3669957" cy="186217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2528275" y="1099751"/>
            <a:ext cx="5506577" cy="190542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840259" y="4769708"/>
            <a:ext cx="815546" cy="370703"/>
          </a:xfrm>
          <a:custGeom>
            <a:avLst/>
            <a:gdLst>
              <a:gd name="connsiteX0" fmla="*/ 0 w 815546"/>
              <a:gd name="connsiteY0" fmla="*/ 111211 h 370703"/>
              <a:gd name="connsiteX1" fmla="*/ 420130 w 815546"/>
              <a:gd name="connsiteY1" fmla="*/ 0 h 370703"/>
              <a:gd name="connsiteX2" fmla="*/ 815546 w 815546"/>
              <a:gd name="connsiteY2" fmla="*/ 185351 h 370703"/>
              <a:gd name="connsiteX3" fmla="*/ 420130 w 815546"/>
              <a:gd name="connsiteY3" fmla="*/ 370703 h 370703"/>
              <a:gd name="connsiteX4" fmla="*/ 0 w 815546"/>
              <a:gd name="connsiteY4" fmla="*/ 111211 h 370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5546" h="370703">
                <a:moveTo>
                  <a:pt x="0" y="111211"/>
                </a:moveTo>
                <a:lnTo>
                  <a:pt x="420130" y="0"/>
                </a:lnTo>
                <a:lnTo>
                  <a:pt x="815546" y="185351"/>
                </a:lnTo>
                <a:lnTo>
                  <a:pt x="420130" y="370703"/>
                </a:lnTo>
                <a:lnTo>
                  <a:pt x="0" y="11121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>
            <a:off x="1099751" y="1099751"/>
            <a:ext cx="2404353" cy="211236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1099751" y="1099751"/>
            <a:ext cx="2932318" cy="190542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2806700" y="1099751"/>
            <a:ext cx="5228153" cy="226694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2655417" y="3539604"/>
            <a:ext cx="0" cy="541859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655417" y="3539604"/>
            <a:ext cx="498260" cy="792090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2655417" y="4081463"/>
            <a:ext cx="498260" cy="948270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153677" y="4331694"/>
            <a:ext cx="0" cy="731262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663339" y="3991045"/>
            <a:ext cx="1220" cy="667100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3150973" y="3991045"/>
            <a:ext cx="518348" cy="352598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3153677" y="4629150"/>
            <a:ext cx="515644" cy="400583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154702" y="3671888"/>
            <a:ext cx="0" cy="578643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572000" y="3366692"/>
            <a:ext cx="0" cy="541859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4136232" y="3383756"/>
            <a:ext cx="435768" cy="288132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4153482" y="3906317"/>
            <a:ext cx="418520" cy="344214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059906" y="2818708"/>
            <a:ext cx="350241" cy="303111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3390900" y="2907506"/>
            <a:ext cx="485775" cy="214313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3078954" y="2656207"/>
            <a:ext cx="425150" cy="162501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3477913" y="2659753"/>
            <a:ext cx="398762" cy="247753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Freeform 90"/>
          <p:cNvSpPr/>
          <p:nvPr/>
        </p:nvSpPr>
        <p:spPr>
          <a:xfrm>
            <a:off x="1924594" y="5495109"/>
            <a:ext cx="391886" cy="583474"/>
          </a:xfrm>
          <a:custGeom>
            <a:avLst/>
            <a:gdLst>
              <a:gd name="connsiteX0" fmla="*/ 87086 w 391886"/>
              <a:gd name="connsiteY0" fmla="*/ 165462 h 583474"/>
              <a:gd name="connsiteX1" fmla="*/ 0 w 391886"/>
              <a:gd name="connsiteY1" fmla="*/ 583474 h 583474"/>
              <a:gd name="connsiteX2" fmla="*/ 330926 w 391886"/>
              <a:gd name="connsiteY2" fmla="*/ 374468 h 583474"/>
              <a:gd name="connsiteX3" fmla="*/ 391886 w 391886"/>
              <a:gd name="connsiteY3" fmla="*/ 0 h 583474"/>
              <a:gd name="connsiteX4" fmla="*/ 87086 w 391886"/>
              <a:gd name="connsiteY4" fmla="*/ 165462 h 58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886" h="583474">
                <a:moveTo>
                  <a:pt x="87086" y="165462"/>
                </a:moveTo>
                <a:lnTo>
                  <a:pt x="0" y="583474"/>
                </a:lnTo>
                <a:lnTo>
                  <a:pt x="330926" y="374468"/>
                </a:lnTo>
                <a:lnTo>
                  <a:pt x="391886" y="0"/>
                </a:lnTo>
                <a:lnTo>
                  <a:pt x="87086" y="165462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1133856" y="5917997"/>
            <a:ext cx="468173" cy="694944"/>
          </a:xfrm>
          <a:custGeom>
            <a:avLst/>
            <a:gdLst>
              <a:gd name="connsiteX0" fmla="*/ 0 w 468173"/>
              <a:gd name="connsiteY0" fmla="*/ 694944 h 694944"/>
              <a:gd name="connsiteX1" fmla="*/ 14630 w 468173"/>
              <a:gd name="connsiteY1" fmla="*/ 263347 h 694944"/>
              <a:gd name="connsiteX2" fmla="*/ 468173 w 468173"/>
              <a:gd name="connsiteY2" fmla="*/ 0 h 694944"/>
              <a:gd name="connsiteX3" fmla="*/ 416966 w 468173"/>
              <a:gd name="connsiteY3" fmla="*/ 416966 h 694944"/>
              <a:gd name="connsiteX4" fmla="*/ 0 w 468173"/>
              <a:gd name="connsiteY4" fmla="*/ 694944 h 69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173" h="694944">
                <a:moveTo>
                  <a:pt x="0" y="694944"/>
                </a:moveTo>
                <a:lnTo>
                  <a:pt x="14630" y="263347"/>
                </a:lnTo>
                <a:lnTo>
                  <a:pt x="468173" y="0"/>
                </a:lnTo>
                <a:lnTo>
                  <a:pt x="416966" y="416966"/>
                </a:lnTo>
                <a:lnTo>
                  <a:pt x="0" y="69494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426720" y="5556069"/>
            <a:ext cx="714103" cy="1036320"/>
          </a:xfrm>
          <a:custGeom>
            <a:avLst/>
            <a:gdLst>
              <a:gd name="connsiteX0" fmla="*/ 0 w 714103"/>
              <a:gd name="connsiteY0" fmla="*/ 0 h 1036320"/>
              <a:gd name="connsiteX1" fmla="*/ 34834 w 714103"/>
              <a:gd name="connsiteY1" fmla="*/ 418011 h 1036320"/>
              <a:gd name="connsiteX2" fmla="*/ 714103 w 714103"/>
              <a:gd name="connsiteY2" fmla="*/ 1036320 h 1036320"/>
              <a:gd name="connsiteX3" fmla="*/ 696686 w 714103"/>
              <a:gd name="connsiteY3" fmla="*/ 618308 h 1036320"/>
              <a:gd name="connsiteX4" fmla="*/ 0 w 714103"/>
              <a:gd name="connsiteY4" fmla="*/ 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4103" h="1036320">
                <a:moveTo>
                  <a:pt x="0" y="0"/>
                </a:moveTo>
                <a:lnTo>
                  <a:pt x="34834" y="418011"/>
                </a:lnTo>
                <a:lnTo>
                  <a:pt x="714103" y="1036320"/>
                </a:lnTo>
                <a:lnTo>
                  <a:pt x="696686" y="61830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5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6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1" grpId="0" animBg="1"/>
      <p:bldP spid="92" grpId="0" animBg="1"/>
      <p:bldP spid="9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5"/>
          <p:cNvSpPr/>
          <p:nvPr/>
        </p:nvSpPr>
        <p:spPr>
          <a:xfrm>
            <a:off x="3107724" y="4288445"/>
            <a:ext cx="86497" cy="864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4058" y="202628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Two-point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99" y="744414"/>
            <a:ext cx="8467725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3150973" y="3181860"/>
            <a:ext cx="0" cy="2020330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99751" y="1099751"/>
            <a:ext cx="2248930" cy="2718487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995327" y="1005634"/>
            <a:ext cx="5202194" cy="2631988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926166" y="1129389"/>
            <a:ext cx="5115697" cy="4102438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099751" y="1099751"/>
            <a:ext cx="2200662" cy="4224724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08961" y="5302593"/>
            <a:ext cx="4209153" cy="110799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9. Sketch additional construction lines to identify </a:t>
            </a:r>
            <a:r>
              <a:rPr lang="en-US" sz="2200" dirty="0"/>
              <a:t>surfaces </a:t>
            </a:r>
            <a:r>
              <a:rPr lang="en-US" sz="2200" dirty="0" smtClean="0"/>
              <a:t>of the object inside of </a:t>
            </a:r>
            <a:r>
              <a:rPr lang="en-US" sz="2200" dirty="0"/>
              <a:t>“the box.”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97698" y="4551952"/>
            <a:ext cx="2330577" cy="2279867"/>
            <a:chOff x="199320" y="4567238"/>
            <a:chExt cx="2330577" cy="2279867"/>
          </a:xfrm>
        </p:grpSpPr>
        <p:grpSp>
          <p:nvGrpSpPr>
            <p:cNvPr id="32" name="Group 31"/>
            <p:cNvGrpSpPr/>
            <p:nvPr/>
          </p:nvGrpSpPr>
          <p:grpSpPr>
            <a:xfrm>
              <a:off x="199320" y="4567238"/>
              <a:ext cx="2330577" cy="2279867"/>
              <a:chOff x="197470" y="4578133"/>
              <a:chExt cx="2330577" cy="2279867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924" t="19765" r="19176" b="23694"/>
              <a:stretch/>
            </p:blipFill>
            <p:spPr>
              <a:xfrm>
                <a:off x="197470" y="4703374"/>
                <a:ext cx="2330577" cy="2021108"/>
              </a:xfrm>
              <a:prstGeom prst="rect">
                <a:avLst/>
              </a:prstGeom>
            </p:spPr>
          </p:pic>
          <p:cxnSp>
            <p:nvCxnSpPr>
              <p:cNvPr id="35" name="Straight Connector 34"/>
              <p:cNvCxnSpPr/>
              <p:nvPr/>
            </p:nvCxnSpPr>
            <p:spPr>
              <a:xfrm>
                <a:off x="1141646" y="5331672"/>
                <a:ext cx="1850" cy="15263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354058" y="4635062"/>
                <a:ext cx="158321" cy="20753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985593" y="5816383"/>
                <a:ext cx="1394312" cy="89400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2231764" y="4856492"/>
                <a:ext cx="185736" cy="119325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>
                <a:off x="883367" y="4921854"/>
                <a:ext cx="1644680" cy="74868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 flipV="1">
                <a:off x="1617400" y="4578133"/>
                <a:ext cx="849904" cy="45932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197471" y="4578133"/>
                <a:ext cx="1719967" cy="55671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 flipV="1">
                <a:off x="338137" y="5897980"/>
                <a:ext cx="915222" cy="82650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/>
            <p:cNvCxnSpPr/>
            <p:nvPr/>
          </p:nvCxnSpPr>
          <p:spPr>
            <a:xfrm flipH="1" flipV="1">
              <a:off x="300038" y="5026564"/>
              <a:ext cx="955172" cy="58842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/>
          <p:cNvCxnSpPr/>
          <p:nvPr/>
        </p:nvCxnSpPr>
        <p:spPr>
          <a:xfrm>
            <a:off x="4572000" y="2640330"/>
            <a:ext cx="0" cy="1551695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655417" y="2861775"/>
            <a:ext cx="0" cy="1551695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3035808" y="1099751"/>
            <a:ext cx="4999044" cy="3313719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3668101" y="3906317"/>
            <a:ext cx="1220" cy="9239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 flipV="1">
            <a:off x="1099751" y="1099751"/>
            <a:ext cx="2200662" cy="3452201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4153482" y="3539604"/>
            <a:ext cx="1220" cy="9239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099751" y="1099751"/>
            <a:ext cx="3669957" cy="2402527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2528275" y="1099751"/>
            <a:ext cx="5506577" cy="1905421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099751" y="1099751"/>
            <a:ext cx="2378162" cy="2082109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1099751" y="1099751"/>
            <a:ext cx="2865030" cy="1862172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2655417" y="3539604"/>
            <a:ext cx="0" cy="541859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655417" y="3539604"/>
            <a:ext cx="498260" cy="792090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2655417" y="4081463"/>
            <a:ext cx="498260" cy="948270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153677" y="4331694"/>
            <a:ext cx="0" cy="731262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663339" y="3991045"/>
            <a:ext cx="1220" cy="667100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3150973" y="3991045"/>
            <a:ext cx="518348" cy="352598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3153677" y="4629150"/>
            <a:ext cx="515644" cy="400583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154702" y="3671888"/>
            <a:ext cx="0" cy="578643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572000" y="3366692"/>
            <a:ext cx="0" cy="541859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4136232" y="3383756"/>
            <a:ext cx="435768" cy="288132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4153482" y="3906317"/>
            <a:ext cx="418520" cy="344214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3078954" y="2656207"/>
            <a:ext cx="425150" cy="162501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093131" y="2737457"/>
            <a:ext cx="0" cy="67871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373283" y="3005172"/>
            <a:ext cx="0" cy="69341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838376" y="2765282"/>
            <a:ext cx="0" cy="117036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1141874" y="1099751"/>
            <a:ext cx="2687176" cy="306759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1141874" y="1099751"/>
            <a:ext cx="3090492" cy="263622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1141874" y="1099751"/>
            <a:ext cx="3090492" cy="322484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2467532" y="1099751"/>
            <a:ext cx="5567320" cy="253787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>
            <a:off x="2855119" y="1099751"/>
            <a:ext cx="5179735" cy="2212568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3069430" y="2806803"/>
            <a:ext cx="301245" cy="278566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3370675" y="2871791"/>
            <a:ext cx="472464" cy="213578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3477913" y="2659753"/>
            <a:ext cx="351137" cy="212038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122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5"/>
          <p:cNvSpPr/>
          <p:nvPr/>
        </p:nvSpPr>
        <p:spPr>
          <a:xfrm>
            <a:off x="3107724" y="4288445"/>
            <a:ext cx="86497" cy="864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4058" y="202628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Two-point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99" y="744414"/>
            <a:ext cx="8467725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3150973" y="3181860"/>
            <a:ext cx="0" cy="2020330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99751" y="1099751"/>
            <a:ext cx="2248930" cy="2718487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995327" y="1005634"/>
            <a:ext cx="5202194" cy="2631988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926166" y="1129389"/>
            <a:ext cx="5115697" cy="4102438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099751" y="1099751"/>
            <a:ext cx="2200662" cy="4224724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0" y="4915476"/>
            <a:ext cx="4209153" cy="110799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10. </a:t>
            </a:r>
            <a:r>
              <a:rPr lang="en-US" sz="2200" dirty="0" smtClean="0"/>
              <a:t>Trace over construction lines to delineate the remaining object lines</a:t>
            </a:r>
            <a:endParaRPr lang="en-US" sz="22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197698" y="4551952"/>
            <a:ext cx="2330577" cy="2279867"/>
            <a:chOff x="199320" y="4567238"/>
            <a:chExt cx="2330577" cy="2279867"/>
          </a:xfrm>
        </p:grpSpPr>
        <p:grpSp>
          <p:nvGrpSpPr>
            <p:cNvPr id="32" name="Group 31"/>
            <p:cNvGrpSpPr/>
            <p:nvPr/>
          </p:nvGrpSpPr>
          <p:grpSpPr>
            <a:xfrm>
              <a:off x="199320" y="4567238"/>
              <a:ext cx="2330577" cy="2279867"/>
              <a:chOff x="197470" y="4578133"/>
              <a:chExt cx="2330577" cy="2279867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924" t="19765" r="19176" b="23694"/>
              <a:stretch/>
            </p:blipFill>
            <p:spPr>
              <a:xfrm>
                <a:off x="197470" y="4703374"/>
                <a:ext cx="2330577" cy="2021108"/>
              </a:xfrm>
              <a:prstGeom prst="rect">
                <a:avLst/>
              </a:prstGeom>
            </p:spPr>
          </p:pic>
          <p:cxnSp>
            <p:nvCxnSpPr>
              <p:cNvPr id="35" name="Straight Connector 34"/>
              <p:cNvCxnSpPr/>
              <p:nvPr/>
            </p:nvCxnSpPr>
            <p:spPr>
              <a:xfrm>
                <a:off x="1141646" y="5331672"/>
                <a:ext cx="1850" cy="15263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354058" y="4635062"/>
                <a:ext cx="158321" cy="20753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985593" y="5816383"/>
                <a:ext cx="1394312" cy="89400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2231764" y="4856492"/>
                <a:ext cx="185736" cy="119325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>
                <a:off x="883367" y="4921854"/>
                <a:ext cx="1644680" cy="74868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 flipV="1">
                <a:off x="1617400" y="4578133"/>
                <a:ext cx="849904" cy="45932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197471" y="4578133"/>
                <a:ext cx="1719967" cy="55671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 flipV="1">
                <a:off x="338137" y="5897980"/>
                <a:ext cx="915222" cy="82650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/>
            <p:cNvCxnSpPr/>
            <p:nvPr/>
          </p:nvCxnSpPr>
          <p:spPr>
            <a:xfrm flipH="1" flipV="1">
              <a:off x="300038" y="5026564"/>
              <a:ext cx="955172" cy="58842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/>
          <p:cNvCxnSpPr/>
          <p:nvPr/>
        </p:nvCxnSpPr>
        <p:spPr>
          <a:xfrm>
            <a:off x="4572000" y="2640330"/>
            <a:ext cx="0" cy="1551695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655417" y="2861775"/>
            <a:ext cx="0" cy="1551695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3035808" y="1099751"/>
            <a:ext cx="4999044" cy="3313719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3668101" y="3906317"/>
            <a:ext cx="1220" cy="9239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 flipV="1">
            <a:off x="1099751" y="1099751"/>
            <a:ext cx="2200662" cy="3452201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4153482" y="3539604"/>
            <a:ext cx="1220" cy="9239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099751" y="1099751"/>
            <a:ext cx="3669957" cy="2402527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2528275" y="1099751"/>
            <a:ext cx="5506577" cy="1905421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099751" y="1099751"/>
            <a:ext cx="2378162" cy="2082109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1099751" y="1099751"/>
            <a:ext cx="2865030" cy="1862172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2655417" y="3539604"/>
            <a:ext cx="0" cy="541859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655417" y="3539604"/>
            <a:ext cx="498260" cy="792090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2655417" y="4081463"/>
            <a:ext cx="498260" cy="948270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153677" y="4331694"/>
            <a:ext cx="0" cy="731262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663339" y="3991045"/>
            <a:ext cx="1220" cy="667100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3150973" y="3991045"/>
            <a:ext cx="518348" cy="352598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3153677" y="4629150"/>
            <a:ext cx="515644" cy="400583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154702" y="3671888"/>
            <a:ext cx="0" cy="578643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572000" y="3366692"/>
            <a:ext cx="0" cy="541859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4136232" y="3383756"/>
            <a:ext cx="435768" cy="288132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4153482" y="3906317"/>
            <a:ext cx="418520" cy="344214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3078954" y="2656207"/>
            <a:ext cx="425150" cy="162501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093131" y="2737457"/>
            <a:ext cx="0" cy="67871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354235" y="3005172"/>
            <a:ext cx="0" cy="69341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831233" y="2765282"/>
            <a:ext cx="0" cy="119592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1141874" y="1099751"/>
            <a:ext cx="2687176" cy="306759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1141874" y="1099751"/>
            <a:ext cx="3090492" cy="263622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1141874" y="1099751"/>
            <a:ext cx="3090492" cy="322484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2467532" y="1099751"/>
            <a:ext cx="5567320" cy="253787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>
            <a:off x="2847975" y="1099751"/>
            <a:ext cx="5186881" cy="2214949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3086099" y="2825851"/>
            <a:ext cx="278810" cy="255097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3357766" y="2883696"/>
            <a:ext cx="479320" cy="202407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3477913" y="2659753"/>
            <a:ext cx="350939" cy="209657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102411" y="2810019"/>
            <a:ext cx="0" cy="541859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3364909" y="3076579"/>
            <a:ext cx="0" cy="581112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3828852" y="2861775"/>
            <a:ext cx="11260" cy="1059588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3107173" y="3351878"/>
            <a:ext cx="560928" cy="649723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3840112" y="3403720"/>
            <a:ext cx="314590" cy="268168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2655417" y="3351878"/>
            <a:ext cx="452307" cy="187726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3964781" y="2961923"/>
            <a:ext cx="607221" cy="421833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3848991" y="3928506"/>
            <a:ext cx="303330" cy="314882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3828852" y="2960739"/>
            <a:ext cx="135930" cy="68211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>
            <a:off x="3653382" y="3929980"/>
            <a:ext cx="206424" cy="141955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53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Perspective5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11" y="212557"/>
            <a:ext cx="8767010" cy="64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38412" y="1837873"/>
            <a:ext cx="6224337" cy="230832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Sketch a horizontal line across </a:t>
            </a:r>
            <a:r>
              <a:rPr lang="en-US" sz="2400" dirty="0"/>
              <a:t>the upper portion of the </a:t>
            </a:r>
            <a:r>
              <a:rPr lang="en-US" sz="2400" dirty="0" smtClean="0"/>
              <a:t>paper</a:t>
            </a:r>
            <a:r>
              <a:rPr lang="en-US" sz="2400" dirty="0"/>
              <a:t> </a:t>
            </a:r>
            <a:r>
              <a:rPr lang="en-US" sz="2400" dirty="0" smtClean="0"/>
              <a:t>to represent </a:t>
            </a:r>
            <a:r>
              <a:rPr lang="en-US" sz="2400" dirty="0"/>
              <a:t>the horizon, </a:t>
            </a:r>
            <a:r>
              <a:rPr lang="en-US" sz="2400" dirty="0" smtClean="0"/>
              <a:t>and identify a vanishing point.</a:t>
            </a:r>
          </a:p>
          <a:p>
            <a:endParaRPr lang="en-US" sz="2400" dirty="0"/>
          </a:p>
          <a:p>
            <a:r>
              <a:rPr lang="en-US" sz="2400" dirty="0" smtClean="0"/>
              <a:t>The vanishing point can be placed anywhere along the horizon line. </a:t>
            </a:r>
            <a:endParaRPr lang="en-US" sz="24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32611" y="764498"/>
            <a:ext cx="8767010" cy="149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99455" y="1034322"/>
            <a:ext cx="6525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METHOD 1 – The Box Method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20681" y="844866"/>
            <a:ext cx="75376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V.P.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3047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6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 animBg="1"/>
      <p:bldP spid="8" grpId="0"/>
      <p:bldP spid="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5"/>
          <p:cNvSpPr/>
          <p:nvPr/>
        </p:nvSpPr>
        <p:spPr>
          <a:xfrm>
            <a:off x="3107724" y="4288445"/>
            <a:ext cx="86497" cy="864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4058" y="202628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Two-point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99" y="744414"/>
            <a:ext cx="8467725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3150973" y="3181860"/>
            <a:ext cx="0" cy="2020330"/>
          </a:xfrm>
          <a:prstGeom prst="line">
            <a:avLst/>
          </a:prstGeom>
          <a:ln w="19050">
            <a:solidFill>
              <a:srgbClr val="FF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99751" y="1099751"/>
            <a:ext cx="2248930" cy="2718487"/>
          </a:xfrm>
          <a:prstGeom prst="line">
            <a:avLst/>
          </a:prstGeom>
          <a:ln w="19050">
            <a:solidFill>
              <a:srgbClr val="FF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995327" y="1005634"/>
            <a:ext cx="5202194" cy="2631988"/>
          </a:xfrm>
          <a:prstGeom prst="line">
            <a:avLst/>
          </a:prstGeom>
          <a:ln w="19050">
            <a:solidFill>
              <a:srgbClr val="FF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926166" y="1129389"/>
            <a:ext cx="5115697" cy="4102438"/>
          </a:xfrm>
          <a:prstGeom prst="line">
            <a:avLst/>
          </a:prstGeom>
          <a:ln w="19050">
            <a:solidFill>
              <a:srgbClr val="FF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099751" y="1099751"/>
            <a:ext cx="2200662" cy="4224724"/>
          </a:xfrm>
          <a:prstGeom prst="line">
            <a:avLst/>
          </a:prstGeom>
          <a:ln w="19050">
            <a:solidFill>
              <a:srgbClr val="FF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69708" y="4830311"/>
            <a:ext cx="4209153" cy="178510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11. </a:t>
            </a:r>
            <a:r>
              <a:rPr lang="en-US" sz="2200" dirty="0" smtClean="0"/>
              <a:t>You may use tonal shading to  enhance the appearance of the perspective sketch and create a more realistic representation.</a:t>
            </a:r>
            <a:endParaRPr lang="en-US" sz="22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197698" y="4551952"/>
            <a:ext cx="2330577" cy="2279867"/>
            <a:chOff x="199320" y="4567238"/>
            <a:chExt cx="2330577" cy="2279867"/>
          </a:xfrm>
        </p:grpSpPr>
        <p:grpSp>
          <p:nvGrpSpPr>
            <p:cNvPr id="32" name="Group 31"/>
            <p:cNvGrpSpPr/>
            <p:nvPr/>
          </p:nvGrpSpPr>
          <p:grpSpPr>
            <a:xfrm>
              <a:off x="199320" y="4567238"/>
              <a:ext cx="2330577" cy="2279867"/>
              <a:chOff x="197470" y="4578133"/>
              <a:chExt cx="2330577" cy="2279867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924" t="19765" r="19176" b="23694"/>
              <a:stretch/>
            </p:blipFill>
            <p:spPr>
              <a:xfrm>
                <a:off x="197470" y="4703374"/>
                <a:ext cx="2330577" cy="2021108"/>
              </a:xfrm>
              <a:prstGeom prst="rect">
                <a:avLst/>
              </a:prstGeom>
            </p:spPr>
          </p:pic>
          <p:cxnSp>
            <p:nvCxnSpPr>
              <p:cNvPr id="35" name="Straight Connector 34"/>
              <p:cNvCxnSpPr/>
              <p:nvPr/>
            </p:nvCxnSpPr>
            <p:spPr>
              <a:xfrm>
                <a:off x="1141646" y="5331672"/>
                <a:ext cx="1850" cy="15263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354058" y="4635062"/>
                <a:ext cx="158321" cy="20753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985593" y="5816383"/>
                <a:ext cx="1394312" cy="89400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2231764" y="4856492"/>
                <a:ext cx="185736" cy="119325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>
                <a:off x="883367" y="4921854"/>
                <a:ext cx="1644680" cy="74868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 flipV="1">
                <a:off x="1617400" y="4578133"/>
                <a:ext cx="849904" cy="45932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197471" y="4578133"/>
                <a:ext cx="1719967" cy="55671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 flipV="1">
                <a:off x="338137" y="5897980"/>
                <a:ext cx="915222" cy="82650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/>
            <p:cNvCxnSpPr/>
            <p:nvPr/>
          </p:nvCxnSpPr>
          <p:spPr>
            <a:xfrm flipH="1" flipV="1">
              <a:off x="300038" y="5026564"/>
              <a:ext cx="955172" cy="58842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/>
          <p:cNvCxnSpPr/>
          <p:nvPr/>
        </p:nvCxnSpPr>
        <p:spPr>
          <a:xfrm>
            <a:off x="4572000" y="2640330"/>
            <a:ext cx="0" cy="1551695"/>
          </a:xfrm>
          <a:prstGeom prst="line">
            <a:avLst/>
          </a:prstGeom>
          <a:ln w="19050">
            <a:solidFill>
              <a:srgbClr val="FF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655417" y="2861775"/>
            <a:ext cx="0" cy="1551695"/>
          </a:xfrm>
          <a:prstGeom prst="line">
            <a:avLst/>
          </a:prstGeom>
          <a:ln w="19050">
            <a:solidFill>
              <a:srgbClr val="FF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3035808" y="1099751"/>
            <a:ext cx="4999044" cy="3313719"/>
          </a:xfrm>
          <a:prstGeom prst="line">
            <a:avLst/>
          </a:prstGeom>
          <a:ln w="19050">
            <a:solidFill>
              <a:srgbClr val="FF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3668101" y="3906317"/>
            <a:ext cx="1220" cy="923994"/>
          </a:xfrm>
          <a:prstGeom prst="line">
            <a:avLst/>
          </a:prstGeom>
          <a:ln w="19050">
            <a:solidFill>
              <a:srgbClr val="FF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 flipV="1">
            <a:off x="1099751" y="1099751"/>
            <a:ext cx="2200662" cy="3452201"/>
          </a:xfrm>
          <a:prstGeom prst="line">
            <a:avLst/>
          </a:prstGeom>
          <a:ln w="19050">
            <a:solidFill>
              <a:srgbClr val="FF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4153482" y="3539604"/>
            <a:ext cx="1220" cy="923994"/>
          </a:xfrm>
          <a:prstGeom prst="line">
            <a:avLst/>
          </a:prstGeom>
          <a:ln w="19050">
            <a:solidFill>
              <a:srgbClr val="FF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099751" y="1099751"/>
            <a:ext cx="3669957" cy="2402527"/>
          </a:xfrm>
          <a:prstGeom prst="line">
            <a:avLst/>
          </a:prstGeom>
          <a:ln w="19050">
            <a:solidFill>
              <a:srgbClr val="FF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2528275" y="1099751"/>
            <a:ext cx="5506577" cy="1905421"/>
          </a:xfrm>
          <a:prstGeom prst="line">
            <a:avLst/>
          </a:prstGeom>
          <a:ln w="19050">
            <a:solidFill>
              <a:srgbClr val="FF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099751" y="1099751"/>
            <a:ext cx="2378162" cy="2082109"/>
          </a:xfrm>
          <a:prstGeom prst="line">
            <a:avLst/>
          </a:prstGeom>
          <a:ln w="19050">
            <a:solidFill>
              <a:srgbClr val="FF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1099751" y="1099751"/>
            <a:ext cx="2865030" cy="1862172"/>
          </a:xfrm>
          <a:prstGeom prst="line">
            <a:avLst/>
          </a:prstGeom>
          <a:ln w="19050">
            <a:solidFill>
              <a:srgbClr val="FF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2655417" y="3539604"/>
            <a:ext cx="0" cy="541859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655417" y="3539604"/>
            <a:ext cx="498260" cy="792090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2655417" y="4081463"/>
            <a:ext cx="498260" cy="948270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153677" y="4331694"/>
            <a:ext cx="0" cy="731262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663339" y="3991045"/>
            <a:ext cx="1220" cy="667100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1035" idx="3"/>
          </p:cNvCxnSpPr>
          <p:nvPr/>
        </p:nvCxnSpPr>
        <p:spPr>
          <a:xfrm flipH="1">
            <a:off x="3150973" y="4021931"/>
            <a:ext cx="509636" cy="321712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3153677" y="4629150"/>
            <a:ext cx="515644" cy="400583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154702" y="3671888"/>
            <a:ext cx="0" cy="578643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572000" y="3366692"/>
            <a:ext cx="0" cy="541859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4136232" y="3383756"/>
            <a:ext cx="435768" cy="288132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4153482" y="3906317"/>
            <a:ext cx="418520" cy="344214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3078954" y="2656207"/>
            <a:ext cx="425150" cy="162501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105036" y="2737457"/>
            <a:ext cx="0" cy="678719"/>
          </a:xfrm>
          <a:prstGeom prst="line">
            <a:avLst/>
          </a:prstGeom>
          <a:ln w="19050">
            <a:solidFill>
              <a:srgbClr val="FF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3389488" y="3005172"/>
            <a:ext cx="10792" cy="761966"/>
          </a:xfrm>
          <a:prstGeom prst="line">
            <a:avLst/>
          </a:prstGeom>
          <a:ln w="19050">
            <a:solidFill>
              <a:srgbClr val="FF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840053" y="2765282"/>
            <a:ext cx="0" cy="736996"/>
          </a:xfrm>
          <a:prstGeom prst="line">
            <a:avLst/>
          </a:prstGeom>
          <a:ln w="19050">
            <a:solidFill>
              <a:srgbClr val="FF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1141874" y="1099751"/>
            <a:ext cx="2687176" cy="3067593"/>
          </a:xfrm>
          <a:prstGeom prst="line">
            <a:avLst/>
          </a:prstGeom>
          <a:ln w="19050">
            <a:solidFill>
              <a:srgbClr val="FF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1141874" y="1099751"/>
            <a:ext cx="3090492" cy="2636226"/>
          </a:xfrm>
          <a:prstGeom prst="line">
            <a:avLst/>
          </a:prstGeom>
          <a:ln w="19050">
            <a:solidFill>
              <a:srgbClr val="FF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1141874" y="1099751"/>
            <a:ext cx="3090492" cy="3224844"/>
          </a:xfrm>
          <a:prstGeom prst="line">
            <a:avLst/>
          </a:prstGeom>
          <a:ln w="19050">
            <a:solidFill>
              <a:srgbClr val="FF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2467532" y="1099751"/>
            <a:ext cx="5567320" cy="2537870"/>
          </a:xfrm>
          <a:prstGeom prst="line">
            <a:avLst/>
          </a:prstGeom>
          <a:ln w="19050">
            <a:solidFill>
              <a:srgbClr val="FF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2995327" y="1099751"/>
            <a:ext cx="5046536" cy="2835898"/>
          </a:xfrm>
          <a:prstGeom prst="line">
            <a:avLst/>
          </a:prstGeom>
          <a:ln w="19050">
            <a:solidFill>
              <a:srgbClr val="FF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>
            <a:off x="2845594" y="1099751"/>
            <a:ext cx="5189260" cy="2183993"/>
          </a:xfrm>
          <a:prstGeom prst="line">
            <a:avLst/>
          </a:prstGeom>
          <a:ln w="19050">
            <a:solidFill>
              <a:srgbClr val="FF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3105036" y="2825851"/>
            <a:ext cx="297624" cy="254133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3389488" y="2888459"/>
            <a:ext cx="449560" cy="177824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endCxn id="1027" idx="1"/>
          </p:cNvCxnSpPr>
          <p:nvPr/>
        </p:nvCxnSpPr>
        <p:spPr>
          <a:xfrm>
            <a:off x="3477913" y="2659753"/>
            <a:ext cx="360662" cy="228703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107173" y="2810019"/>
            <a:ext cx="0" cy="541859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3389950" y="3079017"/>
            <a:ext cx="0" cy="602197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3837237" y="2888459"/>
            <a:ext cx="3623" cy="1072750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3107173" y="3351878"/>
            <a:ext cx="560928" cy="649723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endCxn id="1036" idx="0"/>
          </p:cNvCxnSpPr>
          <p:nvPr/>
        </p:nvCxnSpPr>
        <p:spPr>
          <a:xfrm>
            <a:off x="3840860" y="3389117"/>
            <a:ext cx="295373" cy="267044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2655417" y="3351878"/>
            <a:ext cx="452307" cy="187726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3964781" y="2961923"/>
            <a:ext cx="607221" cy="421833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1027" idx="2"/>
            <a:endCxn id="1036" idx="1"/>
          </p:cNvCxnSpPr>
          <p:nvPr/>
        </p:nvCxnSpPr>
        <p:spPr>
          <a:xfrm>
            <a:off x="3838575" y="3962400"/>
            <a:ext cx="310234" cy="300681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3840860" y="2961923"/>
            <a:ext cx="123922" cy="67027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>
            <a:off x="3669322" y="3961209"/>
            <a:ext cx="171538" cy="131881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5" name="Freeform 1034"/>
          <p:cNvSpPr/>
          <p:nvPr/>
        </p:nvSpPr>
        <p:spPr>
          <a:xfrm>
            <a:off x="3145013" y="4021931"/>
            <a:ext cx="515596" cy="1019626"/>
          </a:xfrm>
          <a:custGeom>
            <a:avLst/>
            <a:gdLst>
              <a:gd name="connsiteX0" fmla="*/ 0 w 506627"/>
              <a:gd name="connsiteY0" fmla="*/ 333633 h 1037968"/>
              <a:gd name="connsiteX1" fmla="*/ 0 w 506627"/>
              <a:gd name="connsiteY1" fmla="*/ 1037968 h 1037968"/>
              <a:gd name="connsiteX2" fmla="*/ 506627 w 506627"/>
              <a:gd name="connsiteY2" fmla="*/ 630195 h 1037968"/>
              <a:gd name="connsiteX3" fmla="*/ 506627 w 506627"/>
              <a:gd name="connsiteY3" fmla="*/ 0 h 1037968"/>
              <a:gd name="connsiteX4" fmla="*/ 0 w 506627"/>
              <a:gd name="connsiteY4" fmla="*/ 333633 h 1037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6627" h="1037968">
                <a:moveTo>
                  <a:pt x="0" y="333633"/>
                </a:moveTo>
                <a:lnTo>
                  <a:pt x="0" y="1037968"/>
                </a:lnTo>
                <a:lnTo>
                  <a:pt x="506627" y="630195"/>
                </a:lnTo>
                <a:lnTo>
                  <a:pt x="506627" y="0"/>
                </a:lnTo>
                <a:lnTo>
                  <a:pt x="0" y="333633"/>
                </a:lnTo>
                <a:close/>
              </a:path>
            </a:pathLst>
          </a:custGeom>
          <a:pattFill prst="dk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6" name="Freeform 1035"/>
          <p:cNvSpPr/>
          <p:nvPr/>
        </p:nvSpPr>
        <p:spPr>
          <a:xfrm>
            <a:off x="4136233" y="3389117"/>
            <a:ext cx="440144" cy="873964"/>
          </a:xfrm>
          <a:custGeom>
            <a:avLst/>
            <a:gdLst>
              <a:gd name="connsiteX0" fmla="*/ 0 w 432487"/>
              <a:gd name="connsiteY0" fmla="*/ 271848 h 889686"/>
              <a:gd name="connsiteX1" fmla="*/ 12357 w 432487"/>
              <a:gd name="connsiteY1" fmla="*/ 889686 h 889686"/>
              <a:gd name="connsiteX2" fmla="*/ 432487 w 432487"/>
              <a:gd name="connsiteY2" fmla="*/ 518983 h 889686"/>
              <a:gd name="connsiteX3" fmla="*/ 407773 w 432487"/>
              <a:gd name="connsiteY3" fmla="*/ 0 h 889686"/>
              <a:gd name="connsiteX4" fmla="*/ 0 w 432487"/>
              <a:gd name="connsiteY4" fmla="*/ 271848 h 889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487" h="889686">
                <a:moveTo>
                  <a:pt x="0" y="271848"/>
                </a:moveTo>
                <a:lnTo>
                  <a:pt x="12357" y="889686"/>
                </a:lnTo>
                <a:lnTo>
                  <a:pt x="432487" y="518983"/>
                </a:lnTo>
                <a:lnTo>
                  <a:pt x="407773" y="0"/>
                </a:lnTo>
                <a:lnTo>
                  <a:pt x="0" y="271848"/>
                </a:lnTo>
                <a:close/>
              </a:path>
            </a:pathLst>
          </a:custGeom>
          <a:pattFill prst="dkUpDiag">
            <a:fgClr>
              <a:schemeClr val="bg2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Freeform 1040"/>
          <p:cNvSpPr/>
          <p:nvPr/>
        </p:nvSpPr>
        <p:spPr>
          <a:xfrm>
            <a:off x="2656703" y="3521676"/>
            <a:ext cx="506627" cy="1544594"/>
          </a:xfrm>
          <a:custGeom>
            <a:avLst/>
            <a:gdLst>
              <a:gd name="connsiteX0" fmla="*/ 0 w 506627"/>
              <a:gd name="connsiteY0" fmla="*/ 0 h 1544594"/>
              <a:gd name="connsiteX1" fmla="*/ 12356 w 506627"/>
              <a:gd name="connsiteY1" fmla="*/ 568410 h 1544594"/>
              <a:gd name="connsiteX2" fmla="*/ 494270 w 506627"/>
              <a:gd name="connsiteY2" fmla="*/ 1544594 h 1544594"/>
              <a:gd name="connsiteX3" fmla="*/ 506627 w 506627"/>
              <a:gd name="connsiteY3" fmla="*/ 815546 h 1544594"/>
              <a:gd name="connsiteX4" fmla="*/ 0 w 506627"/>
              <a:gd name="connsiteY4" fmla="*/ 0 h 1544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6627" h="1544594">
                <a:moveTo>
                  <a:pt x="0" y="0"/>
                </a:moveTo>
                <a:lnTo>
                  <a:pt x="12356" y="568410"/>
                </a:lnTo>
                <a:lnTo>
                  <a:pt x="494270" y="1544594"/>
                </a:lnTo>
                <a:lnTo>
                  <a:pt x="506627" y="81554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Freeform 1026"/>
          <p:cNvSpPr/>
          <p:nvPr/>
        </p:nvSpPr>
        <p:spPr>
          <a:xfrm>
            <a:off x="3392633" y="2888456"/>
            <a:ext cx="445942" cy="1200150"/>
          </a:xfrm>
          <a:custGeom>
            <a:avLst/>
            <a:gdLst>
              <a:gd name="connsiteX0" fmla="*/ 3030 w 445942"/>
              <a:gd name="connsiteY0" fmla="*/ 183357 h 1200150"/>
              <a:gd name="connsiteX1" fmla="*/ 445942 w 445942"/>
              <a:gd name="connsiteY1" fmla="*/ 0 h 1200150"/>
              <a:gd name="connsiteX2" fmla="*/ 445942 w 445942"/>
              <a:gd name="connsiteY2" fmla="*/ 1073944 h 1200150"/>
              <a:gd name="connsiteX3" fmla="*/ 272111 w 445942"/>
              <a:gd name="connsiteY3" fmla="*/ 1200150 h 1200150"/>
              <a:gd name="connsiteX4" fmla="*/ 274492 w 445942"/>
              <a:gd name="connsiteY4" fmla="*/ 1109663 h 1200150"/>
              <a:gd name="connsiteX5" fmla="*/ 648 w 445942"/>
              <a:gd name="connsiteY5" fmla="*/ 788194 h 1200150"/>
              <a:gd name="connsiteX6" fmla="*/ 3030 w 445942"/>
              <a:gd name="connsiteY6" fmla="*/ 183357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942" h="1200150">
                <a:moveTo>
                  <a:pt x="3030" y="183357"/>
                </a:moveTo>
                <a:lnTo>
                  <a:pt x="445942" y="0"/>
                </a:lnTo>
                <a:lnTo>
                  <a:pt x="445942" y="1073944"/>
                </a:lnTo>
                <a:lnTo>
                  <a:pt x="272111" y="1200150"/>
                </a:lnTo>
                <a:cubicBezTo>
                  <a:pt x="272905" y="1169988"/>
                  <a:pt x="273698" y="1139825"/>
                  <a:pt x="274492" y="1109663"/>
                </a:cubicBezTo>
                <a:lnTo>
                  <a:pt x="648" y="788194"/>
                </a:lnTo>
                <a:cubicBezTo>
                  <a:pt x="-146" y="587375"/>
                  <a:pt x="-939" y="386557"/>
                  <a:pt x="3030" y="183357"/>
                </a:cubicBezTo>
                <a:close/>
              </a:path>
            </a:pathLst>
          </a:custGeom>
          <a:pattFill prst="dkUpDiag">
            <a:fgClr>
              <a:schemeClr val="bg2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Freeform 1029"/>
          <p:cNvSpPr/>
          <p:nvPr/>
        </p:nvSpPr>
        <p:spPr>
          <a:xfrm>
            <a:off x="3105150" y="2828925"/>
            <a:ext cx="283369" cy="852488"/>
          </a:xfrm>
          <a:custGeom>
            <a:avLst/>
            <a:gdLst>
              <a:gd name="connsiteX0" fmla="*/ 0 w 283369"/>
              <a:gd name="connsiteY0" fmla="*/ 0 h 852488"/>
              <a:gd name="connsiteX1" fmla="*/ 283369 w 283369"/>
              <a:gd name="connsiteY1" fmla="*/ 245269 h 852488"/>
              <a:gd name="connsiteX2" fmla="*/ 283369 w 283369"/>
              <a:gd name="connsiteY2" fmla="*/ 852488 h 852488"/>
              <a:gd name="connsiteX3" fmla="*/ 0 w 283369"/>
              <a:gd name="connsiteY3" fmla="*/ 523875 h 852488"/>
              <a:gd name="connsiteX4" fmla="*/ 0 w 283369"/>
              <a:gd name="connsiteY4" fmla="*/ 0 h 852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369" h="852488">
                <a:moveTo>
                  <a:pt x="0" y="0"/>
                </a:moveTo>
                <a:lnTo>
                  <a:pt x="283369" y="245269"/>
                </a:lnTo>
                <a:lnTo>
                  <a:pt x="283369" y="852488"/>
                </a:lnTo>
                <a:lnTo>
                  <a:pt x="0" y="523875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2" name="Freeform 1031"/>
          <p:cNvSpPr/>
          <p:nvPr/>
        </p:nvSpPr>
        <p:spPr>
          <a:xfrm>
            <a:off x="3839797" y="3395663"/>
            <a:ext cx="305959" cy="869156"/>
          </a:xfrm>
          <a:custGeom>
            <a:avLst/>
            <a:gdLst>
              <a:gd name="connsiteX0" fmla="*/ 8303 w 305959"/>
              <a:gd name="connsiteY0" fmla="*/ 0 h 869156"/>
              <a:gd name="connsiteX1" fmla="*/ 296434 w 305959"/>
              <a:gd name="connsiteY1" fmla="*/ 259556 h 869156"/>
              <a:gd name="connsiteX2" fmla="*/ 305959 w 305959"/>
              <a:gd name="connsiteY2" fmla="*/ 869156 h 869156"/>
              <a:gd name="connsiteX3" fmla="*/ 1159 w 305959"/>
              <a:gd name="connsiteY3" fmla="*/ 571500 h 869156"/>
              <a:gd name="connsiteX4" fmla="*/ 8303 w 305959"/>
              <a:gd name="connsiteY4" fmla="*/ 0 h 86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959" h="869156">
                <a:moveTo>
                  <a:pt x="8303" y="0"/>
                </a:moveTo>
                <a:lnTo>
                  <a:pt x="296434" y="259556"/>
                </a:lnTo>
                <a:lnTo>
                  <a:pt x="305959" y="869156"/>
                </a:lnTo>
                <a:lnTo>
                  <a:pt x="1159" y="571500"/>
                </a:lnTo>
                <a:cubicBezTo>
                  <a:pt x="-428" y="381000"/>
                  <a:pt x="-2016" y="190500"/>
                  <a:pt x="8303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35" grpId="0" animBg="1"/>
      <p:bldP spid="1036" grpId="0" animBg="1"/>
      <p:bldP spid="1041" grpId="0" animBg="1"/>
      <p:bldP spid="1027" grpId="0" animBg="1"/>
      <p:bldP spid="1030" grpId="0" animBg="1"/>
      <p:bldP spid="103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Two-Point Perspective Example</a:t>
            </a:r>
            <a:endParaRPr lang="en-US" dirty="0"/>
          </a:p>
        </p:txBody>
      </p:sp>
      <p:pic>
        <p:nvPicPr>
          <p:cNvPr id="4" name="Content Placeholder 2" descr="printer 2 pr perspective.bmp"/>
          <p:cNvPicPr>
            <a:picLocks noChangeAspect="1"/>
          </p:cNvPicPr>
          <p:nvPr/>
        </p:nvPicPr>
        <p:blipFill>
          <a:blip r:embed="rId2" cstate="print">
            <a:lum contrast="-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2052"/>
          <a:stretch>
            <a:fillRect/>
          </a:stretch>
        </p:blipFill>
        <p:spPr bwMode="auto">
          <a:xfrm rot="5400000">
            <a:off x="2177418" y="184782"/>
            <a:ext cx="5085935" cy="7459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2434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Two-Point Perspective Example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" y="838200"/>
            <a:ext cx="9120632" cy="457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" y="5638800"/>
            <a:ext cx="8534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dirty="0"/>
              <a:t>Two point perspective used in a presentation drawing for a Singer sewing machine handle.</a:t>
            </a:r>
          </a:p>
        </p:txBody>
      </p:sp>
    </p:spTree>
    <p:extLst>
      <p:ext uri="{BB962C8B-B14F-4D97-AF65-F5344CB8AC3E}">
        <p14:creationId xmlns:p14="http://schemas.microsoft.com/office/powerpoint/2010/main" val="40850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Three-Point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191000" cy="4830763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50000"/>
              </a:spcAft>
              <a:buFont typeface="Tahoma" pitchFamily="34" charset="0"/>
              <a:buNone/>
            </a:pPr>
            <a:r>
              <a:rPr lang="en-US" dirty="0"/>
              <a:t>The </a:t>
            </a:r>
            <a:r>
              <a:rPr lang="en-US" b="1" i="1" dirty="0"/>
              <a:t>three-point</a:t>
            </a:r>
            <a:r>
              <a:rPr lang="en-US" dirty="0"/>
              <a:t> perspective gives the viewer either a worm’s eye, or bird’s eye view of an object.</a:t>
            </a:r>
          </a:p>
        </p:txBody>
      </p:sp>
      <p:pic>
        <p:nvPicPr>
          <p:cNvPr id="4" name="Picture 4" descr="3pointperspect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81200"/>
            <a:ext cx="3598863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16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Three-Point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Perspective7_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737591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458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965941"/>
            <a:ext cx="5167191" cy="3548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Straight Connector 19"/>
          <p:cNvCxnSpPr/>
          <p:nvPr/>
        </p:nvCxnSpPr>
        <p:spPr>
          <a:xfrm flipV="1">
            <a:off x="3896557" y="1638300"/>
            <a:ext cx="5095043" cy="2948856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887157" y="2965941"/>
            <a:ext cx="4419600" cy="2563024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5546609" y="3048000"/>
            <a:ext cx="4369748" cy="25908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 versus Isometric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3" b="98037" l="0" r="968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1" y="923278"/>
            <a:ext cx="4995894" cy="346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41148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Perspective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832637" y="6169843"/>
            <a:ext cx="1544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Isometric</a:t>
            </a:r>
            <a:endParaRPr lang="en-US" sz="2400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209800" y="0"/>
            <a:ext cx="5638800" cy="32004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447800" y="76200"/>
            <a:ext cx="4935438" cy="19050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124200" y="76200"/>
            <a:ext cx="4724400" cy="31242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-228600" y="1524000"/>
            <a:ext cx="2057400" cy="16764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-609600" y="1638300"/>
            <a:ext cx="2438400" cy="22479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1676400" y="152400"/>
            <a:ext cx="3429000" cy="11430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2057400" y="4686389"/>
            <a:ext cx="2547539" cy="1485811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2057400" y="4152989"/>
            <a:ext cx="2547539" cy="1485811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5377242" y="2223035"/>
            <a:ext cx="2547539" cy="1485811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19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0"/>
          <a:stretch/>
        </p:blipFill>
        <p:spPr bwMode="auto">
          <a:xfrm>
            <a:off x="0" y="100013"/>
            <a:ext cx="8967537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684421" y="5422232"/>
            <a:ext cx="227797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684421" y="3769895"/>
            <a:ext cx="0" cy="16523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84420" y="3769895"/>
            <a:ext cx="227797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954378" y="3769895"/>
            <a:ext cx="0" cy="16523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83769" y="1613284"/>
            <a:ext cx="4371474" cy="267765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 Sketch the front face of a “box” representing the overall size of the object.</a:t>
            </a:r>
          </a:p>
          <a:p>
            <a:endParaRPr lang="en-US" sz="2400" dirty="0" smtClean="0"/>
          </a:p>
          <a:p>
            <a:r>
              <a:rPr lang="en-US" sz="2400" dirty="0" smtClean="0"/>
              <a:t>The front face is constructed with vertical height lines and horizontal width lines.</a:t>
            </a:r>
            <a:endParaRPr lang="en-US" sz="2400" dirty="0"/>
          </a:p>
        </p:txBody>
      </p:sp>
      <p:pic>
        <p:nvPicPr>
          <p:cNvPr id="13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4718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0"/>
          <a:stretch/>
        </p:blipFill>
        <p:spPr bwMode="auto">
          <a:xfrm>
            <a:off x="0" y="100013"/>
            <a:ext cx="8967537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684421" y="5422232"/>
            <a:ext cx="227797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684421" y="3769895"/>
            <a:ext cx="0" cy="16523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84420" y="3769895"/>
            <a:ext cx="227797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954378" y="3769895"/>
            <a:ext cx="0" cy="16523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4514" y="878305"/>
            <a:ext cx="4046434" cy="15696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3. Sketch construction lines from the corners of the front face of the “box”  back to the vanishing point. </a:t>
            </a:r>
            <a:endParaRPr lang="en-US" sz="2400" dirty="0"/>
          </a:p>
        </p:txBody>
      </p:sp>
      <p:pic>
        <p:nvPicPr>
          <p:cNvPr id="13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 flipV="1">
            <a:off x="3962400" y="705853"/>
            <a:ext cx="3818021" cy="306404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684421" y="705853"/>
            <a:ext cx="6096000" cy="306404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962400" y="705853"/>
            <a:ext cx="3818021" cy="471638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030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0"/>
          <a:stretch/>
        </p:blipFill>
        <p:spPr bwMode="auto">
          <a:xfrm>
            <a:off x="0" y="100013"/>
            <a:ext cx="8967537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684421" y="5422232"/>
            <a:ext cx="227797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684421" y="3769895"/>
            <a:ext cx="0" cy="16523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84420" y="3769895"/>
            <a:ext cx="227797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954378" y="3769895"/>
            <a:ext cx="0" cy="16523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 flipV="1">
            <a:off x="3962400" y="705853"/>
            <a:ext cx="3818021" cy="306404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684421" y="705853"/>
            <a:ext cx="6096000" cy="306404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962400" y="705853"/>
            <a:ext cx="3818021" cy="471638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21895" y="5782247"/>
            <a:ext cx="4836695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Note that you will have to estimate the depth of the object.</a:t>
            </a:r>
            <a:endParaRPr lang="en-US" sz="24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630905" y="3284622"/>
            <a:ext cx="192505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72001" y="3284621"/>
            <a:ext cx="0" cy="137561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33806" y="2465562"/>
            <a:ext cx="2806994" cy="230832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4. Sketch the visible back edges of the “box” to represent the overall size of the object.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190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044&quot;&gt;&lt;/object&gt;&lt;object type=&quot;2&quot; unique_id=&quot;10045&quot;&gt;&lt;object type=&quot;3&quot; unique_id=&quot;10046&quot;&gt;&lt;property id=&quot;20148&quot; value=&quot;5&quot;/&gt;&lt;property id=&quot;20300&quot; value=&quot;Slide 1&quot;/&gt;&lt;property id=&quot;20307&quot; value=&quot;256&quot;/&gt;&lt;/object&gt;&lt;object type=&quot;3&quot; unique_id=&quot;10047&quot;&gt;&lt;property id=&quot;20148&quot; value=&quot;5&quot;/&gt;&lt;property id=&quot;20300&quot; value=&quot;Slide 2&quot;/&gt;&lt;property id=&quot;20307&quot; value=&quot;258&quot;/&gt;&lt;/object&gt;&lt;object type=&quot;3&quot; unique_id=&quot;10048&quot;&gt;&lt;property id=&quot;20148&quot; value=&quot;5&quot;/&gt;&lt;property id=&quot;20300&quot; value=&quot;Slide 3 - &amp;quot;References&amp;quot;&quot;/&gt;&lt;property id=&quot;20307&quot; value=&quot;25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PowerPointTemplateAE_2009_1217_NEW NEW 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PowerPointTemplateAE_2009_1217_NEW NEW Template</Template>
  <TotalTime>2892</TotalTime>
  <Words>1533</Words>
  <Application>Microsoft Office PowerPoint</Application>
  <PresentationFormat>On-screen Show (4:3)</PresentationFormat>
  <Paragraphs>163</Paragraphs>
  <Slides>65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65</vt:i4>
      </vt:variant>
    </vt:vector>
  </HeadingPairs>
  <TitlesOfParts>
    <vt:vector size="67" baseType="lpstr">
      <vt:lpstr>PowerPointTemplateAE_2009_1217_NEW NEW Template</vt:lpstr>
      <vt:lpstr>1_Custom Design</vt:lpstr>
      <vt:lpstr>Perspective Sketching</vt:lpstr>
      <vt:lpstr>Perspective Drawings</vt:lpstr>
      <vt:lpstr>Perspective Drawings</vt:lpstr>
      <vt:lpstr>One-Point Perspective</vt:lpstr>
      <vt:lpstr>One-Point Perspective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PLTW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One-Point Perspective Example</vt:lpstr>
      <vt:lpstr>Two-Point Perspective</vt:lpstr>
      <vt:lpstr>Two-Point Perspective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Two-Point Perspective Example</vt:lpstr>
      <vt:lpstr>Two-Point Perspective Example</vt:lpstr>
      <vt:lpstr>Three-Point Perspective</vt:lpstr>
      <vt:lpstr>Three-Point Perspective</vt:lpstr>
      <vt:lpstr>Perspective versus Isometric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Ux PowerPoint Name</dc:title>
  <dc:subject>IED - Lesson x.y - Lesson title</dc:subject>
  <dc:creator>IED Curriculum Team</dc:creator>
  <cp:lastModifiedBy>Deborah Calvin</cp:lastModifiedBy>
  <cp:revision>107</cp:revision>
  <dcterms:created xsi:type="dcterms:W3CDTF">2010-01-04T14:07:12Z</dcterms:created>
  <dcterms:modified xsi:type="dcterms:W3CDTF">2012-07-18T15:34:36Z</dcterms:modified>
</cp:coreProperties>
</file>