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</p:sldMasterIdLst>
  <p:notesMasterIdLst>
    <p:notesMasterId r:id="rId30"/>
  </p:notesMasterIdLst>
  <p:handoutMasterIdLst>
    <p:handoutMasterId r:id="rId31"/>
  </p:handoutMasterIdLst>
  <p:sldIdLst>
    <p:sldId id="256" r:id="rId3"/>
    <p:sldId id="258" r:id="rId4"/>
    <p:sldId id="269" r:id="rId5"/>
    <p:sldId id="268" r:id="rId6"/>
    <p:sldId id="266" r:id="rId7"/>
    <p:sldId id="265" r:id="rId8"/>
    <p:sldId id="264" r:id="rId9"/>
    <p:sldId id="270" r:id="rId10"/>
    <p:sldId id="271" r:id="rId11"/>
    <p:sldId id="272" r:id="rId12"/>
    <p:sldId id="273" r:id="rId13"/>
    <p:sldId id="274" r:id="rId14"/>
    <p:sldId id="263" r:id="rId15"/>
    <p:sldId id="262" r:id="rId16"/>
    <p:sldId id="261" r:id="rId17"/>
    <p:sldId id="275" r:id="rId18"/>
    <p:sldId id="276" r:id="rId19"/>
    <p:sldId id="277" r:id="rId20"/>
    <p:sldId id="286" r:id="rId21"/>
    <p:sldId id="278" r:id="rId22"/>
    <p:sldId id="279" r:id="rId23"/>
    <p:sldId id="280" r:id="rId24"/>
    <p:sldId id="281" r:id="rId25"/>
    <p:sldId id="287" r:id="rId26"/>
    <p:sldId id="282" r:id="rId27"/>
    <p:sldId id="283" r:id="rId28"/>
    <p:sldId id="284" r:id="rId29"/>
  </p:sldIdLst>
  <p:sldSz cx="9144000" cy="6858000" type="screen4x3"/>
  <p:notesSz cx="6858000" cy="9144000"/>
  <p:custDataLst>
    <p:tags r:id="rId3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risten" initials="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86B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73" autoAdjust="0"/>
    <p:restoredTop sz="94660"/>
  </p:normalViewPr>
  <p:slideViewPr>
    <p:cSldViewPr>
      <p:cViewPr varScale="1">
        <p:scale>
          <a:sx n="126" d="100"/>
          <a:sy n="126" d="100"/>
        </p:scale>
        <p:origin x="-6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265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gs" Target="tags/tag1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7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6675" y="77788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r>
              <a:rPr lang="en-US"/>
              <a:t>Presentation Name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59200" y="77788"/>
            <a:ext cx="3038475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r>
              <a:rPr lang="en-US" dirty="0" smtClean="0"/>
              <a:t>Course Name</a:t>
            </a:r>
            <a:endParaRPr lang="en-US" baseline="30000" dirty="0"/>
          </a:p>
          <a:p>
            <a:r>
              <a:rPr lang="en-US" dirty="0"/>
              <a:t>Unit # – Lesson #.# – Lesson Name</a:t>
            </a: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7788" y="858520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cs typeface="Arial" charset="0"/>
              </a:defRPr>
            </a:lvl1pPr>
          </a:lstStyle>
          <a:p>
            <a:r>
              <a:rPr lang="en-US" dirty="0"/>
              <a:t>Project Lead The Way, Inc.</a:t>
            </a:r>
            <a:endParaRPr lang="en-US" baseline="30000" dirty="0"/>
          </a:p>
          <a:p>
            <a:r>
              <a:rPr lang="en-US" dirty="0"/>
              <a:t>Copyright </a:t>
            </a:r>
            <a:r>
              <a:rPr lang="en-US" dirty="0" smtClean="0"/>
              <a:t>2010</a:t>
            </a:r>
            <a:endParaRPr lang="en-US" dirty="0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0000" y="8678862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AA6F666A-3503-4EB4-9796-FFB36F66CA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8953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6675" y="77788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r>
              <a:rPr lang="en-US"/>
              <a:t>Presentation Name</a:t>
            </a:r>
          </a:p>
        </p:txBody>
      </p:sp>
      <p:sp>
        <p:nvSpPr>
          <p:cNvPr id="10" name="Rectangle 8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59200" y="77788"/>
            <a:ext cx="3038475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r>
              <a:rPr lang="en-US" dirty="0" smtClean="0"/>
              <a:t>Course Name</a:t>
            </a:r>
            <a:endParaRPr lang="en-US" baseline="30000" dirty="0"/>
          </a:p>
          <a:p>
            <a:r>
              <a:rPr lang="en-US" dirty="0"/>
              <a:t>Unit # – Lesson #.# – Lesson Name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7788" y="858520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cs typeface="Arial" charset="0"/>
              </a:defRPr>
            </a:lvl1pPr>
          </a:lstStyle>
          <a:p>
            <a:r>
              <a:rPr lang="en-US" dirty="0"/>
              <a:t>Project Lead The Way, Inc.</a:t>
            </a:r>
            <a:endParaRPr lang="en-US" baseline="30000" dirty="0"/>
          </a:p>
          <a:p>
            <a:r>
              <a:rPr lang="en-US" dirty="0"/>
              <a:t>Copyright </a:t>
            </a:r>
            <a:r>
              <a:rPr lang="en-US" dirty="0" smtClean="0"/>
              <a:t>2010</a:t>
            </a:r>
            <a:endParaRPr lang="en-US" dirty="0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0000" y="8678862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AA6F666A-3503-4EB4-9796-FFB36F66CA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681007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Presentation Name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r>
              <a:rPr lang="en-US" smtClean="0"/>
              <a:t>Course Name</a:t>
            </a:r>
            <a:endParaRPr lang="en-US" baseline="30000" smtClean="0"/>
          </a:p>
          <a:p>
            <a:r>
              <a:rPr lang="en-US" smtClean="0"/>
              <a:t>Unit # – Lesson #.# – Lesson Name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F666A-3503-4EB4-9796-FFB36F66CA1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84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81400"/>
            <a:ext cx="7772400" cy="838199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0386B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685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>
                <a:solidFill>
                  <a:srgbClr val="00386B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3" descr="PLTW_MT_L_3Crgb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447800" y="381000"/>
            <a:ext cx="6246479" cy="23774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90800"/>
            <a:ext cx="7772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91000"/>
            <a:ext cx="6400800" cy="609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386B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5BA66F-768A-496E-B201-B0F50C2CC7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7A5C21-3EFD-42C5-84BD-6FC92D3A6C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825D9F-6402-46CD-B589-6F33F57BE9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E46C69-9418-40E3-B341-72FC08C7A5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C1B712-F267-4AD1-9793-86A048F079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0E8F6-9527-4481-96FF-48BB1CF639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DD7CA6-A1F5-49C9-A354-4074CB0AFA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C3442C-F946-4817-8C5D-796044E501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2pPr>
              <a:defRPr sz="32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147EC1-99F6-4BB3-B26F-FC3DE3D141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E6B5AE-99B8-48C8-B463-77AB230B17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B90214-8DE6-41E0-A61B-78123E25BE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95400"/>
            <a:ext cx="8229600" cy="483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68B3C12-BC1A-4959-8182-8B391870C7D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rgbClr val="00386B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3657601"/>
            <a:ext cx="7772400" cy="761999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dirty="0"/>
              <a:t>Gliders in </a:t>
            </a:r>
            <a:r>
              <a:rPr lang="en-US" dirty="0" smtClean="0"/>
              <a:t>Flight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371600" y="4876800"/>
            <a:ext cx="6400800" cy="838200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Stability for</a:t>
            </a:r>
            <a:endParaRPr lang="en-US" dirty="0"/>
          </a:p>
          <a:p>
            <a:r>
              <a:rPr lang="en-US" dirty="0"/>
              <a:t>Straight and Level </a:t>
            </a:r>
            <a:r>
              <a:rPr lang="en-US" dirty="0" smtClean="0"/>
              <a:t>Flight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Static Stability</a:t>
            </a:r>
          </a:p>
        </p:txBody>
      </p:sp>
      <p:pic>
        <p:nvPicPr>
          <p:cNvPr id="4" name="Picture 8" descr="Types of stability in flight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7313" y="1600200"/>
            <a:ext cx="64277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55313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Stability</a:t>
            </a:r>
          </a:p>
        </p:txBody>
      </p:sp>
      <p:pic>
        <p:nvPicPr>
          <p:cNvPr id="4" name="Picture 6" descr="dynamic stability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2900" y="1600200"/>
            <a:ext cx="591661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244652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Lateral </a:t>
            </a:r>
            <a:r>
              <a:rPr lang="en-US" dirty="0" smtClean="0"/>
              <a:t>Stability: Roll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High wing aircraft are naturally </a:t>
            </a:r>
            <a:r>
              <a:rPr lang="en-US" dirty="0" smtClean="0"/>
              <a:t>stabilizing</a:t>
            </a:r>
            <a:endParaRPr lang="en-US" dirty="0"/>
          </a:p>
        </p:txBody>
      </p:sp>
      <p:pic>
        <p:nvPicPr>
          <p:cNvPr id="5" name="Picture 9" descr="wingplacement on lateral stability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489" b="6104"/>
          <a:stretch>
            <a:fillRect/>
          </a:stretch>
        </p:blipFill>
        <p:spPr bwMode="auto">
          <a:xfrm>
            <a:off x="1190625" y="2597944"/>
            <a:ext cx="7172325" cy="330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Line 11"/>
          <p:cNvSpPr>
            <a:spLocks noChangeShapeType="1"/>
          </p:cNvSpPr>
          <p:nvPr/>
        </p:nvSpPr>
        <p:spPr bwMode="auto">
          <a:xfrm flipH="1">
            <a:off x="4354513" y="4321969"/>
            <a:ext cx="231775" cy="638175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10"/>
          <p:cNvSpPr>
            <a:spLocks noChangeShapeType="1"/>
          </p:cNvSpPr>
          <p:nvPr/>
        </p:nvSpPr>
        <p:spPr bwMode="auto">
          <a:xfrm>
            <a:off x="2162175" y="3391694"/>
            <a:ext cx="4819650" cy="1858962"/>
          </a:xfrm>
          <a:prstGeom prst="line">
            <a:avLst/>
          </a:prstGeom>
          <a:noFill/>
          <a:ln w="76200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Oval 29"/>
          <p:cNvSpPr>
            <a:spLocks noChangeArrowheads="1"/>
          </p:cNvSpPr>
          <p:nvPr/>
        </p:nvSpPr>
        <p:spPr bwMode="auto">
          <a:xfrm>
            <a:off x="4078288" y="4595019"/>
            <a:ext cx="595312" cy="59531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74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Lateral </a:t>
            </a:r>
            <a:r>
              <a:rPr lang="en-US" dirty="0" smtClean="0"/>
              <a:t>Stability: Dihedral</a:t>
            </a:r>
            <a:endParaRPr lang="en-US" dirty="0"/>
          </a:p>
        </p:txBody>
      </p:sp>
      <p:pic>
        <p:nvPicPr>
          <p:cNvPr id="4" name="Picture 8" descr="dihedral angle labele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088" y="2944813"/>
            <a:ext cx="8299450" cy="134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95060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</a:t>
            </a:r>
            <a:r>
              <a:rPr lang="en-US" dirty="0" smtClean="0"/>
              <a:t>Does </a:t>
            </a:r>
            <a:r>
              <a:rPr lang="en-US" dirty="0"/>
              <a:t>D</a:t>
            </a:r>
            <a:r>
              <a:rPr lang="en-US" dirty="0" smtClean="0"/>
              <a:t>ihedral </a:t>
            </a:r>
            <a:r>
              <a:rPr lang="en-US" dirty="0"/>
              <a:t>W</a:t>
            </a:r>
            <a:r>
              <a:rPr lang="en-US" dirty="0" smtClean="0"/>
              <a:t>ork</a:t>
            </a:r>
            <a:r>
              <a:rPr lang="en-US" dirty="0"/>
              <a:t>?</a:t>
            </a:r>
          </a:p>
        </p:txBody>
      </p:sp>
      <p:pic>
        <p:nvPicPr>
          <p:cNvPr id="4" name="Picture 6" descr="dihedral and spa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75" y="2290763"/>
            <a:ext cx="466725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06728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</a:t>
            </a:r>
            <a:r>
              <a:rPr lang="en-US" dirty="0" smtClean="0"/>
              <a:t>Does </a:t>
            </a:r>
            <a:r>
              <a:rPr lang="en-US" dirty="0"/>
              <a:t>D</a:t>
            </a:r>
            <a:r>
              <a:rPr lang="en-US" dirty="0" smtClean="0"/>
              <a:t>ihedral </a:t>
            </a:r>
            <a:r>
              <a:rPr lang="en-US" dirty="0"/>
              <a:t>W</a:t>
            </a:r>
            <a:r>
              <a:rPr lang="en-US" dirty="0" smtClean="0"/>
              <a:t>ork</a:t>
            </a:r>
            <a:r>
              <a:rPr lang="en-US" dirty="0"/>
              <a:t>?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983038" y="5494338"/>
            <a:ext cx="10747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US" sz="2000" b="0"/>
              <a:t>Weight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3706813" y="1714500"/>
            <a:ext cx="16875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US" sz="2000" b="0"/>
              <a:t>Uniform Lift</a:t>
            </a:r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 flipV="1">
            <a:off x="2830513" y="2452688"/>
            <a:ext cx="0" cy="1320800"/>
          </a:xfrm>
          <a:prstGeom prst="line">
            <a:avLst/>
          </a:prstGeom>
          <a:noFill/>
          <a:ln w="76200">
            <a:solidFill>
              <a:srgbClr val="8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5"/>
          <p:cNvSpPr>
            <a:spLocks noChangeShapeType="1"/>
          </p:cNvSpPr>
          <p:nvPr/>
        </p:nvSpPr>
        <p:spPr bwMode="auto">
          <a:xfrm flipV="1">
            <a:off x="6240463" y="2447925"/>
            <a:ext cx="0" cy="1320800"/>
          </a:xfrm>
          <a:prstGeom prst="line">
            <a:avLst/>
          </a:prstGeom>
          <a:noFill/>
          <a:ln w="76200">
            <a:solidFill>
              <a:srgbClr val="8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6"/>
          <p:cNvSpPr>
            <a:spLocks noChangeShapeType="1"/>
          </p:cNvSpPr>
          <p:nvPr/>
        </p:nvSpPr>
        <p:spPr bwMode="auto">
          <a:xfrm>
            <a:off x="4600575" y="4221163"/>
            <a:ext cx="0" cy="1247775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1" name="Group 23"/>
          <p:cNvGrpSpPr>
            <a:grpSpLocks/>
          </p:cNvGrpSpPr>
          <p:nvPr/>
        </p:nvGrpSpPr>
        <p:grpSpPr bwMode="auto">
          <a:xfrm>
            <a:off x="1641475" y="2844800"/>
            <a:ext cx="5926138" cy="1428750"/>
            <a:chOff x="1071" y="3420"/>
            <a:chExt cx="3733" cy="900"/>
          </a:xfrm>
        </p:grpSpPr>
        <p:sp>
          <p:nvSpPr>
            <p:cNvPr id="22" name="Rectangle 22"/>
            <p:cNvSpPr>
              <a:spLocks noChangeArrowheads="1"/>
            </p:cNvSpPr>
            <p:nvPr/>
          </p:nvSpPr>
          <p:spPr bwMode="auto">
            <a:xfrm>
              <a:off x="2917" y="3420"/>
              <a:ext cx="29" cy="375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2415" y="3811"/>
              <a:ext cx="1006" cy="29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Rectangle 19"/>
            <p:cNvSpPr>
              <a:spLocks noChangeArrowheads="1"/>
            </p:cNvSpPr>
            <p:nvPr/>
          </p:nvSpPr>
          <p:spPr bwMode="auto">
            <a:xfrm rot="480000">
              <a:off x="1071" y="4023"/>
              <a:ext cx="1746" cy="5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Rectangle 20"/>
            <p:cNvSpPr>
              <a:spLocks noChangeArrowheads="1"/>
            </p:cNvSpPr>
            <p:nvPr/>
          </p:nvSpPr>
          <p:spPr bwMode="auto">
            <a:xfrm rot="-480000">
              <a:off x="3058" y="4011"/>
              <a:ext cx="1746" cy="5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Oval 18"/>
            <p:cNvSpPr>
              <a:spLocks noChangeArrowheads="1"/>
            </p:cNvSpPr>
            <p:nvPr/>
          </p:nvSpPr>
          <p:spPr bwMode="auto">
            <a:xfrm>
              <a:off x="2761" y="3758"/>
              <a:ext cx="338" cy="56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36471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</a:t>
            </a:r>
            <a:r>
              <a:rPr lang="en-US" dirty="0" smtClean="0"/>
              <a:t>Does </a:t>
            </a:r>
            <a:r>
              <a:rPr lang="en-US" dirty="0"/>
              <a:t>D</a:t>
            </a:r>
            <a:r>
              <a:rPr lang="en-US" dirty="0" smtClean="0"/>
              <a:t>ihedral </a:t>
            </a:r>
            <a:r>
              <a:rPr lang="en-US" dirty="0"/>
              <a:t>W</a:t>
            </a:r>
            <a:r>
              <a:rPr lang="en-US" dirty="0" smtClean="0"/>
              <a:t>ork</a:t>
            </a:r>
            <a:r>
              <a:rPr lang="en-US" dirty="0"/>
              <a:t>?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241675" y="4595813"/>
            <a:ext cx="10747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US" sz="2000" b="0"/>
              <a:t>Weight</a:t>
            </a:r>
          </a:p>
        </p:txBody>
      </p:sp>
      <p:sp>
        <p:nvSpPr>
          <p:cNvPr id="5" name="Line 9"/>
          <p:cNvSpPr>
            <a:spLocks noChangeShapeType="1"/>
          </p:cNvSpPr>
          <p:nvPr/>
        </p:nvSpPr>
        <p:spPr bwMode="auto">
          <a:xfrm>
            <a:off x="4572000" y="4049713"/>
            <a:ext cx="0" cy="1247775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10"/>
          <p:cNvSpPr>
            <a:spLocks noChangeShapeType="1"/>
          </p:cNvSpPr>
          <p:nvPr/>
        </p:nvSpPr>
        <p:spPr bwMode="auto">
          <a:xfrm rot="20700000">
            <a:off x="4581525" y="2235200"/>
            <a:ext cx="0" cy="2989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11"/>
          <p:cNvSpPr>
            <a:spLocks noChangeShapeType="1"/>
          </p:cNvSpPr>
          <p:nvPr/>
        </p:nvSpPr>
        <p:spPr bwMode="auto">
          <a:xfrm rot="20700000" flipH="1">
            <a:off x="4557713" y="5238750"/>
            <a:ext cx="420687" cy="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3727450" y="5838825"/>
            <a:ext cx="29591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/>
            <a:r>
              <a:rPr lang="en-US" sz="2000" b="0"/>
              <a:t>Component of Weight</a:t>
            </a:r>
          </a:p>
          <a:p>
            <a:pPr algn="ctr"/>
            <a:r>
              <a:rPr lang="en-US" sz="2000" b="0"/>
              <a:t>Causing a Sideslip</a:t>
            </a:r>
          </a:p>
        </p:txBody>
      </p:sp>
      <p:sp>
        <p:nvSpPr>
          <p:cNvPr id="9" name="Line 13"/>
          <p:cNvSpPr>
            <a:spLocks noChangeShapeType="1"/>
          </p:cNvSpPr>
          <p:nvPr/>
        </p:nvSpPr>
        <p:spPr bwMode="auto">
          <a:xfrm flipH="1" flipV="1">
            <a:off x="4876800" y="5311775"/>
            <a:ext cx="188913" cy="522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" name="Group 15"/>
          <p:cNvGrpSpPr>
            <a:grpSpLocks/>
          </p:cNvGrpSpPr>
          <p:nvPr/>
        </p:nvGrpSpPr>
        <p:grpSpPr bwMode="auto">
          <a:xfrm rot="-914402">
            <a:off x="1528763" y="2655888"/>
            <a:ext cx="5926137" cy="1428750"/>
            <a:chOff x="1071" y="3420"/>
            <a:chExt cx="3733" cy="900"/>
          </a:xfrm>
        </p:grpSpPr>
        <p:sp>
          <p:nvSpPr>
            <p:cNvPr id="11" name="Rectangle 16"/>
            <p:cNvSpPr>
              <a:spLocks noChangeArrowheads="1"/>
            </p:cNvSpPr>
            <p:nvPr/>
          </p:nvSpPr>
          <p:spPr bwMode="auto">
            <a:xfrm>
              <a:off x="2917" y="3420"/>
              <a:ext cx="29" cy="375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Rectangle 17"/>
            <p:cNvSpPr>
              <a:spLocks noChangeArrowheads="1"/>
            </p:cNvSpPr>
            <p:nvPr/>
          </p:nvSpPr>
          <p:spPr bwMode="auto">
            <a:xfrm>
              <a:off x="2415" y="3811"/>
              <a:ext cx="1006" cy="29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Rectangle 18"/>
            <p:cNvSpPr>
              <a:spLocks noChangeArrowheads="1"/>
            </p:cNvSpPr>
            <p:nvPr/>
          </p:nvSpPr>
          <p:spPr bwMode="auto">
            <a:xfrm rot="480000">
              <a:off x="1071" y="4023"/>
              <a:ext cx="1746" cy="5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Rectangle 19"/>
            <p:cNvSpPr>
              <a:spLocks noChangeArrowheads="1"/>
            </p:cNvSpPr>
            <p:nvPr/>
          </p:nvSpPr>
          <p:spPr bwMode="auto">
            <a:xfrm rot="-480000">
              <a:off x="3058" y="4011"/>
              <a:ext cx="1746" cy="5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Oval 20"/>
            <p:cNvSpPr>
              <a:spLocks noChangeArrowheads="1"/>
            </p:cNvSpPr>
            <p:nvPr/>
          </p:nvSpPr>
          <p:spPr bwMode="auto">
            <a:xfrm>
              <a:off x="2761" y="3758"/>
              <a:ext cx="338" cy="56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9743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</a:t>
            </a:r>
            <a:r>
              <a:rPr lang="en-US" dirty="0" smtClean="0"/>
              <a:t>Does </a:t>
            </a:r>
            <a:r>
              <a:rPr lang="en-US" dirty="0"/>
              <a:t>D</a:t>
            </a:r>
            <a:r>
              <a:rPr lang="en-US" dirty="0" smtClean="0"/>
              <a:t>ihedral </a:t>
            </a:r>
            <a:r>
              <a:rPr lang="en-US" dirty="0"/>
              <a:t>W</a:t>
            </a:r>
            <a:r>
              <a:rPr lang="en-US" dirty="0" smtClean="0"/>
              <a:t>ork</a:t>
            </a:r>
            <a:r>
              <a:rPr lang="en-US" dirty="0"/>
              <a:t>?</a:t>
            </a:r>
          </a:p>
        </p:txBody>
      </p:sp>
      <p:grpSp>
        <p:nvGrpSpPr>
          <p:cNvPr id="33" name="Group 60"/>
          <p:cNvGrpSpPr>
            <a:grpSpLocks/>
          </p:cNvGrpSpPr>
          <p:nvPr/>
        </p:nvGrpSpPr>
        <p:grpSpPr bwMode="auto">
          <a:xfrm rot="-914402">
            <a:off x="1528763" y="2655888"/>
            <a:ext cx="5926137" cy="1428750"/>
            <a:chOff x="1071" y="3420"/>
            <a:chExt cx="3733" cy="900"/>
          </a:xfrm>
        </p:grpSpPr>
        <p:sp>
          <p:nvSpPr>
            <p:cNvPr id="34" name="Rectangle 61"/>
            <p:cNvSpPr>
              <a:spLocks noChangeArrowheads="1"/>
            </p:cNvSpPr>
            <p:nvPr/>
          </p:nvSpPr>
          <p:spPr bwMode="auto">
            <a:xfrm>
              <a:off x="2917" y="3420"/>
              <a:ext cx="29" cy="375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Rectangle 62"/>
            <p:cNvSpPr>
              <a:spLocks noChangeArrowheads="1"/>
            </p:cNvSpPr>
            <p:nvPr/>
          </p:nvSpPr>
          <p:spPr bwMode="auto">
            <a:xfrm>
              <a:off x="2415" y="3811"/>
              <a:ext cx="1006" cy="29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Rectangle 63"/>
            <p:cNvSpPr>
              <a:spLocks noChangeArrowheads="1"/>
            </p:cNvSpPr>
            <p:nvPr/>
          </p:nvSpPr>
          <p:spPr bwMode="auto">
            <a:xfrm rot="480000">
              <a:off x="1071" y="4023"/>
              <a:ext cx="1746" cy="5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Rectangle 64"/>
            <p:cNvSpPr>
              <a:spLocks noChangeArrowheads="1"/>
            </p:cNvSpPr>
            <p:nvPr/>
          </p:nvSpPr>
          <p:spPr bwMode="auto">
            <a:xfrm rot="-480000">
              <a:off x="3058" y="4011"/>
              <a:ext cx="1746" cy="5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Oval 65"/>
            <p:cNvSpPr>
              <a:spLocks noChangeArrowheads="1"/>
            </p:cNvSpPr>
            <p:nvPr/>
          </p:nvSpPr>
          <p:spPr bwMode="auto">
            <a:xfrm>
              <a:off x="2761" y="3758"/>
              <a:ext cx="338" cy="56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8" name="AutoShape 41"/>
          <p:cNvSpPr>
            <a:spLocks noChangeArrowheads="1"/>
          </p:cNvSpPr>
          <p:nvPr/>
        </p:nvSpPr>
        <p:spPr bwMode="auto">
          <a:xfrm rot="2750993">
            <a:off x="6437312" y="2451101"/>
            <a:ext cx="1058863" cy="1420812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AutoShape 40"/>
          <p:cNvSpPr>
            <a:spLocks noChangeArrowheads="1"/>
          </p:cNvSpPr>
          <p:nvPr/>
        </p:nvSpPr>
        <p:spPr bwMode="auto">
          <a:xfrm rot="3224599">
            <a:off x="1162844" y="3925094"/>
            <a:ext cx="1471612" cy="132715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Line 12"/>
          <p:cNvSpPr>
            <a:spLocks noChangeShapeType="1"/>
          </p:cNvSpPr>
          <p:nvPr/>
        </p:nvSpPr>
        <p:spPr bwMode="auto">
          <a:xfrm rot="200679" flipV="1">
            <a:off x="2081213" y="4294188"/>
            <a:ext cx="290512" cy="741362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Line 15"/>
          <p:cNvSpPr>
            <a:spLocks noChangeShapeType="1"/>
          </p:cNvSpPr>
          <p:nvPr/>
        </p:nvSpPr>
        <p:spPr bwMode="auto">
          <a:xfrm rot="200679" flipV="1">
            <a:off x="2627313" y="4262438"/>
            <a:ext cx="290512" cy="741362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Line 17"/>
          <p:cNvSpPr>
            <a:spLocks noChangeShapeType="1"/>
          </p:cNvSpPr>
          <p:nvPr/>
        </p:nvSpPr>
        <p:spPr bwMode="auto">
          <a:xfrm rot="200679" flipV="1">
            <a:off x="3163888" y="4206875"/>
            <a:ext cx="290512" cy="741363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Line 19"/>
          <p:cNvSpPr>
            <a:spLocks noChangeShapeType="1"/>
          </p:cNvSpPr>
          <p:nvPr/>
        </p:nvSpPr>
        <p:spPr bwMode="auto">
          <a:xfrm rot="200679" flipV="1">
            <a:off x="3676650" y="4178300"/>
            <a:ext cx="290513" cy="741363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Line 21"/>
          <p:cNvSpPr>
            <a:spLocks noChangeShapeType="1"/>
          </p:cNvSpPr>
          <p:nvPr/>
        </p:nvSpPr>
        <p:spPr bwMode="auto">
          <a:xfrm rot="200679" flipV="1">
            <a:off x="4170363" y="4181475"/>
            <a:ext cx="290512" cy="741363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" name="Line 23"/>
          <p:cNvSpPr>
            <a:spLocks noChangeShapeType="1"/>
          </p:cNvSpPr>
          <p:nvPr/>
        </p:nvSpPr>
        <p:spPr bwMode="auto">
          <a:xfrm rot="200679" flipV="1">
            <a:off x="4706938" y="4068763"/>
            <a:ext cx="290512" cy="741362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" name="Line 25"/>
          <p:cNvSpPr>
            <a:spLocks noChangeShapeType="1"/>
          </p:cNvSpPr>
          <p:nvPr/>
        </p:nvSpPr>
        <p:spPr bwMode="auto">
          <a:xfrm rot="200679" flipV="1">
            <a:off x="5349875" y="3686175"/>
            <a:ext cx="290513" cy="741363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" name="Line 27"/>
          <p:cNvSpPr>
            <a:spLocks noChangeShapeType="1"/>
          </p:cNvSpPr>
          <p:nvPr/>
        </p:nvSpPr>
        <p:spPr bwMode="auto">
          <a:xfrm rot="200679" flipV="1">
            <a:off x="5880100" y="3470275"/>
            <a:ext cx="290513" cy="741363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" name="Line 29"/>
          <p:cNvSpPr>
            <a:spLocks noChangeShapeType="1"/>
          </p:cNvSpPr>
          <p:nvPr/>
        </p:nvSpPr>
        <p:spPr bwMode="auto">
          <a:xfrm rot="200679" flipV="1">
            <a:off x="6457950" y="3216275"/>
            <a:ext cx="290513" cy="741363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" name="Line 34"/>
          <p:cNvSpPr>
            <a:spLocks noChangeShapeType="1"/>
          </p:cNvSpPr>
          <p:nvPr/>
        </p:nvSpPr>
        <p:spPr bwMode="auto">
          <a:xfrm rot="200679" flipV="1">
            <a:off x="7029450" y="2947988"/>
            <a:ext cx="290513" cy="741362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" name="Text Box 45"/>
          <p:cNvSpPr txBox="1">
            <a:spLocks noChangeArrowheads="1"/>
          </p:cNvSpPr>
          <p:nvPr/>
        </p:nvSpPr>
        <p:spPr bwMode="auto">
          <a:xfrm rot="20900680">
            <a:off x="3400425" y="4968875"/>
            <a:ext cx="3049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US" sz="2000" b="0"/>
              <a:t>Induced Relative Wind</a:t>
            </a:r>
          </a:p>
        </p:txBody>
      </p:sp>
      <p:sp>
        <p:nvSpPr>
          <p:cNvPr id="81" name="Text Box 47"/>
          <p:cNvSpPr txBox="1">
            <a:spLocks noChangeArrowheads="1"/>
          </p:cNvSpPr>
          <p:nvPr/>
        </p:nvSpPr>
        <p:spPr bwMode="auto">
          <a:xfrm>
            <a:off x="542925" y="3754438"/>
            <a:ext cx="1657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US" sz="2000" b="0" dirty="0"/>
              <a:t>Higher AOA</a:t>
            </a:r>
          </a:p>
        </p:txBody>
      </p:sp>
      <p:sp>
        <p:nvSpPr>
          <p:cNvPr id="82" name="Text Box 48"/>
          <p:cNvSpPr txBox="1">
            <a:spLocks noChangeArrowheads="1"/>
          </p:cNvSpPr>
          <p:nvPr/>
        </p:nvSpPr>
        <p:spPr bwMode="auto">
          <a:xfrm>
            <a:off x="6572250" y="2222500"/>
            <a:ext cx="158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US" sz="2000" b="0" dirty="0"/>
              <a:t>Lower AOA</a:t>
            </a:r>
          </a:p>
        </p:txBody>
      </p:sp>
      <p:sp>
        <p:nvSpPr>
          <p:cNvPr id="83" name="Line 50"/>
          <p:cNvSpPr>
            <a:spLocks noChangeShapeType="1"/>
          </p:cNvSpPr>
          <p:nvPr/>
        </p:nvSpPr>
        <p:spPr bwMode="auto">
          <a:xfrm rot="20700000" flipV="1">
            <a:off x="2830513" y="2638425"/>
            <a:ext cx="0" cy="1590675"/>
          </a:xfrm>
          <a:prstGeom prst="line">
            <a:avLst/>
          </a:prstGeom>
          <a:noFill/>
          <a:ln w="76200">
            <a:solidFill>
              <a:srgbClr val="8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" name="Line 51"/>
          <p:cNvSpPr>
            <a:spLocks noChangeShapeType="1"/>
          </p:cNvSpPr>
          <p:nvPr/>
        </p:nvSpPr>
        <p:spPr bwMode="auto">
          <a:xfrm rot="20700000" flipV="1">
            <a:off x="5975350" y="2155825"/>
            <a:ext cx="0" cy="1133475"/>
          </a:xfrm>
          <a:prstGeom prst="line">
            <a:avLst/>
          </a:prstGeom>
          <a:noFill/>
          <a:ln w="76200">
            <a:solidFill>
              <a:srgbClr val="8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" name="Text Box 52"/>
          <p:cNvSpPr txBox="1">
            <a:spLocks noChangeArrowheads="1"/>
          </p:cNvSpPr>
          <p:nvPr/>
        </p:nvSpPr>
        <p:spPr bwMode="auto">
          <a:xfrm>
            <a:off x="1736725" y="2233613"/>
            <a:ext cx="1511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US" sz="2000" b="0"/>
              <a:t>Higher Lift</a:t>
            </a:r>
          </a:p>
        </p:txBody>
      </p:sp>
      <p:sp>
        <p:nvSpPr>
          <p:cNvPr id="86" name="Text Box 53"/>
          <p:cNvSpPr txBox="1">
            <a:spLocks noChangeArrowheads="1"/>
          </p:cNvSpPr>
          <p:nvPr/>
        </p:nvSpPr>
        <p:spPr bwMode="auto">
          <a:xfrm>
            <a:off x="5065713" y="1760538"/>
            <a:ext cx="14351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US" sz="2000" b="0"/>
              <a:t>Lower Lift</a:t>
            </a:r>
          </a:p>
        </p:txBody>
      </p:sp>
      <p:sp>
        <p:nvSpPr>
          <p:cNvPr id="87" name="Line 54"/>
          <p:cNvSpPr>
            <a:spLocks noChangeShapeType="1"/>
          </p:cNvSpPr>
          <p:nvPr/>
        </p:nvSpPr>
        <p:spPr bwMode="auto">
          <a:xfrm flipV="1">
            <a:off x="3265488" y="3432175"/>
            <a:ext cx="73025" cy="392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" name="Line 55"/>
          <p:cNvSpPr>
            <a:spLocks noChangeShapeType="1"/>
          </p:cNvSpPr>
          <p:nvPr/>
        </p:nvSpPr>
        <p:spPr bwMode="auto">
          <a:xfrm rot="3900000" flipV="1">
            <a:off x="4212431" y="2339182"/>
            <a:ext cx="73025" cy="392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" name="Line 56"/>
          <p:cNvSpPr>
            <a:spLocks noChangeShapeType="1"/>
          </p:cNvSpPr>
          <p:nvPr/>
        </p:nvSpPr>
        <p:spPr bwMode="auto">
          <a:xfrm rot="3900000" flipH="1" flipV="1">
            <a:off x="3544887" y="2738438"/>
            <a:ext cx="206375" cy="419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" name="Line 57"/>
          <p:cNvSpPr>
            <a:spLocks noChangeShapeType="1"/>
          </p:cNvSpPr>
          <p:nvPr/>
        </p:nvSpPr>
        <p:spPr bwMode="auto">
          <a:xfrm rot="3900000" flipV="1">
            <a:off x="4876006" y="2478882"/>
            <a:ext cx="296863" cy="260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" name="Line 58"/>
          <p:cNvSpPr>
            <a:spLocks noChangeShapeType="1"/>
          </p:cNvSpPr>
          <p:nvPr/>
        </p:nvSpPr>
        <p:spPr bwMode="auto">
          <a:xfrm rot="3900000" flipV="1">
            <a:off x="5387976" y="2960687"/>
            <a:ext cx="398462" cy="68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" name="Text Box 59"/>
          <p:cNvSpPr txBox="1">
            <a:spLocks noChangeArrowheads="1"/>
          </p:cNvSpPr>
          <p:nvPr/>
        </p:nvSpPr>
        <p:spPr bwMode="auto">
          <a:xfrm>
            <a:off x="3516313" y="1755775"/>
            <a:ext cx="12112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/>
            <a:r>
              <a:rPr lang="en-US" sz="2000" b="0"/>
              <a:t>Rolling</a:t>
            </a:r>
          </a:p>
          <a:p>
            <a:pPr algn="ctr"/>
            <a:r>
              <a:rPr lang="en-US" sz="2000" b="0"/>
              <a:t>Moment</a:t>
            </a:r>
          </a:p>
        </p:txBody>
      </p:sp>
    </p:spTree>
    <p:extLst>
      <p:ext uri="{BB962C8B-B14F-4D97-AF65-F5344CB8AC3E}">
        <p14:creationId xmlns:p14="http://schemas.microsoft.com/office/powerpoint/2010/main" val="3426645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250"/>
                            </p:stCondLst>
                            <p:childTnLst>
                              <p:par>
                                <p:cTn id="59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750"/>
                            </p:stCondLst>
                            <p:childTnLst>
                              <p:par>
                                <p:cTn id="67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500"/>
                            </p:stCondLst>
                            <p:childTnLst>
                              <p:par>
                                <p:cTn id="71" presetID="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  <p:bldP spid="68" grpId="1" animBg="1"/>
      <p:bldP spid="69" grpId="0" animBg="1"/>
      <p:bldP spid="69" grpId="1" animBg="1"/>
      <p:bldP spid="81" grpId="0"/>
      <p:bldP spid="81" grpId="1"/>
      <p:bldP spid="82" grpId="0"/>
      <p:bldP spid="82" grpId="1"/>
      <p:bldP spid="85" grpId="0"/>
      <p:bldP spid="86" grpId="0"/>
      <p:bldP spid="87" grpId="0" animBg="1"/>
      <p:bldP spid="88" grpId="0" animBg="1"/>
      <p:bldP spid="89" grpId="0" animBg="1"/>
      <p:bldP spid="90" grpId="0" animBg="1"/>
      <p:bldP spid="91" grpId="0" animBg="1"/>
      <p:bldP spid="9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Lateral </a:t>
            </a:r>
            <a:r>
              <a:rPr lang="en-US" dirty="0" smtClean="0"/>
              <a:t>Stability: Types </a:t>
            </a:r>
            <a:r>
              <a:rPr lang="en-US" dirty="0"/>
              <a:t>of Dihedral</a:t>
            </a:r>
          </a:p>
        </p:txBody>
      </p:sp>
      <p:grpSp>
        <p:nvGrpSpPr>
          <p:cNvPr id="4" name="Group 22"/>
          <p:cNvGrpSpPr>
            <a:grpSpLocks/>
          </p:cNvGrpSpPr>
          <p:nvPr/>
        </p:nvGrpSpPr>
        <p:grpSpPr bwMode="auto">
          <a:xfrm rot="-300000">
            <a:off x="5773738" y="5041900"/>
            <a:ext cx="2328862" cy="222250"/>
            <a:chOff x="3718" y="3122"/>
            <a:chExt cx="1467" cy="140"/>
          </a:xfrm>
        </p:grpSpPr>
        <p:sp>
          <p:nvSpPr>
            <p:cNvPr id="5" name="Rectangle 21"/>
            <p:cNvSpPr>
              <a:spLocks noChangeArrowheads="1"/>
            </p:cNvSpPr>
            <p:nvPr/>
          </p:nvSpPr>
          <p:spPr bwMode="auto">
            <a:xfrm>
              <a:off x="3718" y="3206"/>
              <a:ext cx="708" cy="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Rectangle 20"/>
            <p:cNvSpPr>
              <a:spLocks noChangeArrowheads="1"/>
            </p:cNvSpPr>
            <p:nvPr/>
          </p:nvSpPr>
          <p:spPr bwMode="auto">
            <a:xfrm rot="-720000">
              <a:off x="4402" y="3122"/>
              <a:ext cx="783" cy="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525838" y="1898650"/>
            <a:ext cx="2249487" cy="88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5783263" y="1898650"/>
            <a:ext cx="2249487" cy="88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9"/>
          <p:cNvSpPr>
            <a:spLocks noChangeArrowheads="1"/>
          </p:cNvSpPr>
          <p:nvPr/>
        </p:nvSpPr>
        <p:spPr bwMode="auto">
          <a:xfrm>
            <a:off x="5595938" y="1895475"/>
            <a:ext cx="352425" cy="419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 rot="300000">
            <a:off x="3525838" y="2898775"/>
            <a:ext cx="2249487" cy="88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 rot="21300000">
            <a:off x="5783263" y="2898775"/>
            <a:ext cx="2249487" cy="88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12"/>
          <p:cNvSpPr>
            <a:spLocks noChangeArrowheads="1"/>
          </p:cNvSpPr>
          <p:nvPr/>
        </p:nvSpPr>
        <p:spPr bwMode="auto">
          <a:xfrm>
            <a:off x="5595938" y="2981325"/>
            <a:ext cx="352425" cy="419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 rot="720000">
            <a:off x="3421063" y="3975100"/>
            <a:ext cx="1243012" cy="88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4640263" y="4108450"/>
            <a:ext cx="2249487" cy="88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5"/>
          <p:cNvSpPr>
            <a:spLocks noChangeArrowheads="1"/>
          </p:cNvSpPr>
          <p:nvPr/>
        </p:nvSpPr>
        <p:spPr bwMode="auto">
          <a:xfrm>
            <a:off x="5595938" y="4105275"/>
            <a:ext cx="352425" cy="419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 rot="20880000">
            <a:off x="6859588" y="3975100"/>
            <a:ext cx="1243012" cy="88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7" name="Group 23"/>
          <p:cNvGrpSpPr>
            <a:grpSpLocks/>
          </p:cNvGrpSpPr>
          <p:nvPr/>
        </p:nvGrpSpPr>
        <p:grpSpPr bwMode="auto">
          <a:xfrm rot="300000">
            <a:off x="3421063" y="5041900"/>
            <a:ext cx="2343150" cy="222250"/>
            <a:chOff x="2236" y="3122"/>
            <a:chExt cx="1476" cy="140"/>
          </a:xfrm>
        </p:grpSpPr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 rot="720000">
              <a:off x="2236" y="3122"/>
              <a:ext cx="783" cy="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3004" y="3206"/>
              <a:ext cx="708" cy="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5595938" y="5257800"/>
            <a:ext cx="352425" cy="419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Text Box 24"/>
          <p:cNvSpPr txBox="1">
            <a:spLocks noChangeArrowheads="1"/>
          </p:cNvSpPr>
          <p:nvPr/>
        </p:nvSpPr>
        <p:spPr bwMode="auto">
          <a:xfrm>
            <a:off x="638175" y="1887538"/>
            <a:ext cx="1797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US" sz="2400" b="0">
                <a:solidFill>
                  <a:schemeClr val="tx1"/>
                </a:solidFill>
                <a:latin typeface="Arial" charset="0"/>
              </a:rPr>
              <a:t>No Dihedral</a:t>
            </a:r>
          </a:p>
        </p:txBody>
      </p:sp>
      <p:sp>
        <p:nvSpPr>
          <p:cNvPr id="22" name="Text Box 25"/>
          <p:cNvSpPr txBox="1">
            <a:spLocks noChangeArrowheads="1"/>
          </p:cNvSpPr>
          <p:nvPr/>
        </p:nvSpPr>
        <p:spPr bwMode="auto">
          <a:xfrm>
            <a:off x="204788" y="2954338"/>
            <a:ext cx="2457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US" sz="2400" b="0">
                <a:solidFill>
                  <a:schemeClr val="tx1"/>
                </a:solidFill>
                <a:latin typeface="Arial" charset="0"/>
              </a:rPr>
              <a:t>Straight Dihedral</a:t>
            </a:r>
          </a:p>
        </p:txBody>
      </p:sp>
      <p:sp>
        <p:nvSpPr>
          <p:cNvPr id="23" name="Text Box 26"/>
          <p:cNvSpPr txBox="1">
            <a:spLocks noChangeArrowheads="1"/>
          </p:cNvSpPr>
          <p:nvPr/>
        </p:nvSpPr>
        <p:spPr bwMode="auto">
          <a:xfrm>
            <a:off x="614363" y="4064000"/>
            <a:ext cx="1830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US" sz="2400" b="0">
                <a:solidFill>
                  <a:schemeClr val="tx1"/>
                </a:solidFill>
                <a:latin typeface="Arial" charset="0"/>
              </a:rPr>
              <a:t>Tip Dihedral</a:t>
            </a:r>
          </a:p>
        </p:txBody>
      </p:sp>
      <p:sp>
        <p:nvSpPr>
          <p:cNvPr id="24" name="Text Box 27"/>
          <p:cNvSpPr txBox="1">
            <a:spLocks noChangeArrowheads="1"/>
          </p:cNvSpPr>
          <p:nvPr/>
        </p:nvSpPr>
        <p:spPr bwMode="auto">
          <a:xfrm>
            <a:off x="723900" y="5173663"/>
            <a:ext cx="162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US" sz="2400" b="0">
                <a:solidFill>
                  <a:schemeClr val="tx1"/>
                </a:solidFill>
                <a:latin typeface="Arial" charset="0"/>
              </a:rPr>
              <a:t>Polyhedral</a:t>
            </a:r>
          </a:p>
        </p:txBody>
      </p:sp>
    </p:spTree>
    <p:extLst>
      <p:ext uri="{BB962C8B-B14F-4D97-AF65-F5344CB8AC3E}">
        <p14:creationId xmlns:p14="http://schemas.microsoft.com/office/powerpoint/2010/main" val="1553133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20" grpId="0" animBg="1"/>
      <p:bldP spid="21" grpId="0"/>
      <p:bldP spid="22" grpId="0"/>
      <p:bldP spid="23" grpId="0"/>
      <p:bldP spid="2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Movement in Yaw</a:t>
            </a:r>
          </a:p>
        </p:txBody>
      </p:sp>
      <p:pic>
        <p:nvPicPr>
          <p:cNvPr id="4" name="Picture 3" descr="movement in ya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9338" y="1593850"/>
            <a:ext cx="4489450" cy="436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1325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Glider in Flight</a:t>
            </a:r>
            <a:endParaRPr lang="en-US" dirty="0"/>
          </a:p>
        </p:txBody>
      </p:sp>
      <p:pic>
        <p:nvPicPr>
          <p:cNvPr id="4" name="Picture 10" descr="Glider over Mountai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28" y="1295400"/>
            <a:ext cx="8410160" cy="461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Directional </a:t>
            </a:r>
            <a:r>
              <a:rPr lang="en-US" dirty="0" smtClean="0"/>
              <a:t>Stability: Keel </a:t>
            </a:r>
            <a:r>
              <a:rPr lang="en-US" dirty="0"/>
              <a:t>Effect</a:t>
            </a:r>
          </a:p>
        </p:txBody>
      </p:sp>
      <p:pic>
        <p:nvPicPr>
          <p:cNvPr id="4" name="Picture 6" descr="keel effect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2336" y="2017713"/>
            <a:ext cx="5807075" cy="361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244652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715962"/>
          </a:xfrm>
        </p:spPr>
        <p:txBody>
          <a:bodyPr/>
          <a:lstStyle/>
          <a:p>
            <a:r>
              <a:rPr lang="en-US" dirty="0"/>
              <a:t>Directional </a:t>
            </a:r>
            <a:r>
              <a:rPr lang="en-US" dirty="0" smtClean="0"/>
              <a:t>Stability: Weather </a:t>
            </a:r>
            <a:r>
              <a:rPr lang="en-US" dirty="0" err="1"/>
              <a:t>Vaning</a:t>
            </a:r>
            <a:endParaRPr lang="en-US" dirty="0"/>
          </a:p>
        </p:txBody>
      </p:sp>
      <p:pic>
        <p:nvPicPr>
          <p:cNvPr id="4" name="Picture 6" descr="keel effect after weather vani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0963" y="2162175"/>
            <a:ext cx="3789362" cy="322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9" descr="keel effect with side forc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70138" y="1920875"/>
            <a:ext cx="4111625" cy="36718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0274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Directional </a:t>
            </a:r>
            <a:r>
              <a:rPr lang="en-US" dirty="0" smtClean="0"/>
              <a:t>Stability: Moment </a:t>
            </a:r>
            <a:r>
              <a:rPr lang="en-US" dirty="0"/>
              <a:t>Arms</a:t>
            </a:r>
          </a:p>
        </p:txBody>
      </p:sp>
      <p:pic>
        <p:nvPicPr>
          <p:cNvPr id="4" name="Picture 6" descr="directional stability moments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313" b="13014"/>
          <a:stretch>
            <a:fillRect/>
          </a:stretch>
        </p:blipFill>
        <p:spPr bwMode="auto">
          <a:xfrm rot="1080000">
            <a:off x="1965325" y="1925638"/>
            <a:ext cx="4987925" cy="431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49743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Directional Stability</a:t>
            </a:r>
          </a:p>
        </p:txBody>
      </p:sp>
      <p:pic>
        <p:nvPicPr>
          <p:cNvPr id="4" name="Picture 6" descr="inmproving directional stability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152650"/>
            <a:ext cx="5791200" cy="341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42664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Movement in Pitch</a:t>
            </a:r>
          </a:p>
        </p:txBody>
      </p:sp>
      <p:pic>
        <p:nvPicPr>
          <p:cNvPr id="4" name="Picture 3" descr="movement in pitch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7475" y="1814513"/>
            <a:ext cx="6078538" cy="326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44890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Avoiding the Stalling</a:t>
            </a:r>
          </a:p>
        </p:txBody>
      </p:sp>
      <p:pic>
        <p:nvPicPr>
          <p:cNvPr id="4" name="Picture 6" descr="angle of attack and stall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1029" y="1371600"/>
            <a:ext cx="5357009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55313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Weight and Balance</a:t>
            </a:r>
          </a:p>
        </p:txBody>
      </p:sp>
      <p:pic>
        <p:nvPicPr>
          <p:cNvPr id="4" name="Picture 6" descr="profile view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73225"/>
            <a:ext cx="7896225" cy="327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3497263" y="1363663"/>
            <a:ext cx="3128962" cy="1625600"/>
            <a:chOff x="2203" y="859"/>
            <a:chExt cx="1971" cy="1024"/>
          </a:xfrm>
        </p:grpSpPr>
        <p:sp>
          <p:nvSpPr>
            <p:cNvPr id="6" name="Line 7"/>
            <p:cNvSpPr>
              <a:spLocks noChangeShapeType="1"/>
            </p:cNvSpPr>
            <p:nvPr/>
          </p:nvSpPr>
          <p:spPr bwMode="auto">
            <a:xfrm flipV="1">
              <a:off x="2203" y="859"/>
              <a:ext cx="0" cy="1024"/>
            </a:xfrm>
            <a:prstGeom prst="line">
              <a:avLst/>
            </a:prstGeom>
            <a:noFill/>
            <a:ln w="88900">
              <a:solidFill>
                <a:srgbClr val="8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Text Box 8"/>
            <p:cNvSpPr txBox="1">
              <a:spLocks noChangeArrowheads="1"/>
            </p:cNvSpPr>
            <p:nvPr/>
          </p:nvSpPr>
          <p:spPr bwMode="auto">
            <a:xfrm>
              <a:off x="2263" y="1242"/>
              <a:ext cx="191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1pPr>
              <a:lvl2pPr marL="742950" indent="-28575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800">
                  <a:latin typeface="Arial" charset="0"/>
                </a:rPr>
                <a:t>Center of Lift</a:t>
              </a:r>
            </a:p>
          </p:txBody>
        </p:sp>
      </p:grp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3875088" y="5157788"/>
            <a:ext cx="3033712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Weight at Center of Gravity</a:t>
            </a:r>
          </a:p>
        </p:txBody>
      </p:sp>
      <p:sp>
        <p:nvSpPr>
          <p:cNvPr id="9" name="Line 12"/>
          <p:cNvSpPr>
            <a:spLocks noChangeShapeType="1"/>
          </p:cNvSpPr>
          <p:nvPr/>
        </p:nvSpPr>
        <p:spPr bwMode="auto">
          <a:xfrm>
            <a:off x="2108200" y="3852863"/>
            <a:ext cx="0" cy="1538287"/>
          </a:xfrm>
          <a:prstGeom prst="line">
            <a:avLst/>
          </a:prstGeom>
          <a:noFill/>
          <a:ln w="88900">
            <a:solidFill>
              <a:srgbClr val="006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13"/>
          <p:cNvSpPr>
            <a:spLocks noChangeShapeType="1"/>
          </p:cNvSpPr>
          <p:nvPr/>
        </p:nvSpPr>
        <p:spPr bwMode="auto">
          <a:xfrm>
            <a:off x="5003800" y="3875088"/>
            <a:ext cx="0" cy="1538287"/>
          </a:xfrm>
          <a:prstGeom prst="line">
            <a:avLst/>
          </a:prstGeom>
          <a:noFill/>
          <a:ln w="88900">
            <a:solidFill>
              <a:srgbClr val="006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1" name="Group 17"/>
          <p:cNvGrpSpPr>
            <a:grpSpLocks/>
          </p:cNvGrpSpPr>
          <p:nvPr/>
        </p:nvGrpSpPr>
        <p:grpSpPr bwMode="auto">
          <a:xfrm>
            <a:off x="1727200" y="3629025"/>
            <a:ext cx="3570288" cy="406400"/>
            <a:chOff x="1088" y="2286"/>
            <a:chExt cx="2249" cy="256"/>
          </a:xfrm>
        </p:grpSpPr>
        <p:sp>
          <p:nvSpPr>
            <p:cNvPr id="12" name="AutoShape 16"/>
            <p:cNvSpPr>
              <a:spLocks noChangeArrowheads="1"/>
            </p:cNvSpPr>
            <p:nvPr/>
          </p:nvSpPr>
          <p:spPr bwMode="auto">
            <a:xfrm>
              <a:off x="2040" y="2350"/>
              <a:ext cx="320" cy="192"/>
            </a:xfrm>
            <a:prstGeom prst="triangle">
              <a:avLst>
                <a:gd name="adj" fmla="val 50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Rectangle 14"/>
            <p:cNvSpPr>
              <a:spLocks noChangeArrowheads="1"/>
            </p:cNvSpPr>
            <p:nvPr/>
          </p:nvSpPr>
          <p:spPr bwMode="auto">
            <a:xfrm>
              <a:off x="1088" y="2286"/>
              <a:ext cx="2249" cy="56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5800725" y="3716338"/>
            <a:ext cx="26035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US" sz="1400">
                <a:latin typeface="Arial" charset="0"/>
              </a:rPr>
              <a:t>Balanced, but easy to shift…</a:t>
            </a:r>
          </a:p>
        </p:txBody>
      </p:sp>
      <p:sp>
        <p:nvSpPr>
          <p:cNvPr id="15" name="Line 9"/>
          <p:cNvSpPr>
            <a:spLocks noChangeShapeType="1"/>
          </p:cNvSpPr>
          <p:nvPr/>
        </p:nvSpPr>
        <p:spPr bwMode="auto">
          <a:xfrm>
            <a:off x="3503613" y="3859213"/>
            <a:ext cx="0" cy="1538287"/>
          </a:xfrm>
          <a:prstGeom prst="line">
            <a:avLst/>
          </a:prstGeom>
          <a:noFill/>
          <a:ln w="88900">
            <a:solidFill>
              <a:srgbClr val="006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Text Box 18"/>
          <p:cNvSpPr txBox="1">
            <a:spLocks noChangeArrowheads="1"/>
          </p:cNvSpPr>
          <p:nvPr/>
        </p:nvSpPr>
        <p:spPr bwMode="auto">
          <a:xfrm>
            <a:off x="5795963" y="4125913"/>
            <a:ext cx="17414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US" sz="1400">
                <a:latin typeface="Arial" charset="0"/>
              </a:rPr>
              <a:t>VERY nose heavy!</a:t>
            </a:r>
          </a:p>
        </p:txBody>
      </p:sp>
      <p:sp>
        <p:nvSpPr>
          <p:cNvPr id="17" name="Text Box 19"/>
          <p:cNvSpPr txBox="1">
            <a:spLocks noChangeArrowheads="1"/>
          </p:cNvSpPr>
          <p:nvPr/>
        </p:nvSpPr>
        <p:spPr bwMode="auto">
          <a:xfrm>
            <a:off x="5805488" y="4549775"/>
            <a:ext cx="15843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US" sz="1400">
                <a:latin typeface="Arial" charset="0"/>
              </a:rPr>
              <a:t>VERY tail heavy!</a:t>
            </a:r>
          </a:p>
        </p:txBody>
      </p:sp>
    </p:spTree>
    <p:extLst>
      <p:ext uri="{BB962C8B-B14F-4D97-AF65-F5344CB8AC3E}">
        <p14:creationId xmlns:p14="http://schemas.microsoft.com/office/powerpoint/2010/main" val="3244652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9" grpId="0" animBg="1"/>
      <p:bldP spid="9" grpId="1" animBg="1"/>
      <p:bldP spid="10" grpId="0" animBg="1"/>
      <p:bldP spid="14" grpId="0"/>
      <p:bldP spid="14" grpId="1"/>
      <p:bldP spid="15" grpId="0" animBg="1"/>
      <p:bldP spid="15" grpId="1" animBg="1"/>
      <p:bldP spid="16" grpId="0"/>
      <p:bldP spid="16" grpId="1"/>
      <p:bldP spid="1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Center of Gravity Range</a:t>
            </a:r>
          </a:p>
        </p:txBody>
      </p:sp>
      <p:pic>
        <p:nvPicPr>
          <p:cNvPr id="4" name="Picture 8" descr="cg range in color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7713" y="1912938"/>
            <a:ext cx="5494337" cy="310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40274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Gliders As Long </a:t>
            </a:r>
            <a:r>
              <a:rPr lang="en-US" dirty="0"/>
              <a:t>Distance Fliers</a:t>
            </a:r>
          </a:p>
        </p:txBody>
      </p:sp>
      <p:pic>
        <p:nvPicPr>
          <p:cNvPr id="4" name="Picture 8" descr="glide path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6" t="34483" r="751" b="22305"/>
          <a:stretch>
            <a:fillRect/>
          </a:stretch>
        </p:blipFill>
        <p:spPr bwMode="auto">
          <a:xfrm>
            <a:off x="381000" y="1752600"/>
            <a:ext cx="8312150" cy="288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68798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Gaining Altitude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Gliders do not have an engine</a:t>
            </a:r>
          </a:p>
          <a:p>
            <a:r>
              <a:rPr lang="en-US" dirty="0" smtClean="0"/>
              <a:t>Gliders use rising air to gain altitude </a:t>
            </a:r>
            <a:endParaRPr lang="en-US" dirty="0"/>
          </a:p>
        </p:txBody>
      </p:sp>
      <p:pic>
        <p:nvPicPr>
          <p:cNvPr id="4" name="Picture 6" descr="thermal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514544"/>
            <a:ext cx="3441850" cy="4130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305613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Balsa Glider Flight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Straight and Level = Maximum </a:t>
            </a:r>
            <a:r>
              <a:rPr lang="en-US" dirty="0" smtClean="0"/>
              <a:t>Distance</a:t>
            </a:r>
            <a:endParaRPr lang="en-US" dirty="0"/>
          </a:p>
        </p:txBody>
      </p:sp>
      <p:sp>
        <p:nvSpPr>
          <p:cNvPr id="4" name="AutoShape 12"/>
          <p:cNvSpPr>
            <a:spLocks noChangeArrowheads="1"/>
          </p:cNvSpPr>
          <p:nvPr/>
        </p:nvSpPr>
        <p:spPr bwMode="auto">
          <a:xfrm>
            <a:off x="7981950" y="2657475"/>
            <a:ext cx="349250" cy="168275"/>
          </a:xfrm>
          <a:prstGeom prst="parallelogram">
            <a:avLst>
              <a:gd name="adj" fmla="val 51887"/>
            </a:avLst>
          </a:prstGeom>
          <a:solidFill>
            <a:srgbClr val="E6070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9"/>
          <p:cNvGrpSpPr>
            <a:grpSpLocks/>
          </p:cNvGrpSpPr>
          <p:nvPr/>
        </p:nvGrpSpPr>
        <p:grpSpPr bwMode="auto">
          <a:xfrm>
            <a:off x="7797800" y="2806700"/>
            <a:ext cx="527050" cy="66675"/>
            <a:chOff x="4204" y="1566"/>
            <a:chExt cx="528" cy="82"/>
          </a:xfrm>
        </p:grpSpPr>
        <p:sp>
          <p:nvSpPr>
            <p:cNvPr id="6" name="Oval 10"/>
            <p:cNvSpPr>
              <a:spLocks noChangeArrowheads="1"/>
            </p:cNvSpPr>
            <p:nvPr/>
          </p:nvSpPr>
          <p:spPr bwMode="auto">
            <a:xfrm>
              <a:off x="4242" y="1566"/>
              <a:ext cx="456" cy="56"/>
            </a:xfrm>
            <a:prstGeom prst="ellipse">
              <a:avLst/>
            </a:prstGeom>
            <a:solidFill>
              <a:srgbClr val="E6070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Rectangle 11"/>
            <p:cNvSpPr>
              <a:spLocks noChangeArrowheads="1"/>
            </p:cNvSpPr>
            <p:nvPr/>
          </p:nvSpPr>
          <p:spPr bwMode="auto">
            <a:xfrm>
              <a:off x="4204" y="1592"/>
              <a:ext cx="528" cy="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8"/>
          <p:cNvGrpSpPr>
            <a:grpSpLocks/>
          </p:cNvGrpSpPr>
          <p:nvPr/>
        </p:nvGrpSpPr>
        <p:grpSpPr bwMode="auto">
          <a:xfrm>
            <a:off x="6613525" y="2784475"/>
            <a:ext cx="838200" cy="130175"/>
            <a:chOff x="4204" y="1566"/>
            <a:chExt cx="528" cy="82"/>
          </a:xfrm>
        </p:grpSpPr>
        <p:sp>
          <p:nvSpPr>
            <p:cNvPr id="9" name="Oval 6"/>
            <p:cNvSpPr>
              <a:spLocks noChangeArrowheads="1"/>
            </p:cNvSpPr>
            <p:nvPr/>
          </p:nvSpPr>
          <p:spPr bwMode="auto">
            <a:xfrm>
              <a:off x="4242" y="1566"/>
              <a:ext cx="456" cy="56"/>
            </a:xfrm>
            <a:prstGeom prst="ellipse">
              <a:avLst/>
            </a:prstGeom>
            <a:solidFill>
              <a:srgbClr val="E6070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4204" y="1592"/>
              <a:ext cx="528" cy="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6415088" y="2830513"/>
            <a:ext cx="1911350" cy="428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5"/>
          <p:cNvSpPr>
            <a:spLocks noChangeArrowheads="1"/>
          </p:cNvSpPr>
          <p:nvPr/>
        </p:nvSpPr>
        <p:spPr bwMode="auto">
          <a:xfrm>
            <a:off x="6381750" y="2819400"/>
            <a:ext cx="133350" cy="69850"/>
          </a:xfrm>
          <a:prstGeom prst="ellipse">
            <a:avLst/>
          </a:prstGeom>
          <a:solidFill>
            <a:srgbClr val="B2B2B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4"/>
          <p:cNvSpPr>
            <a:spLocks noChangeShapeType="1"/>
          </p:cNvSpPr>
          <p:nvPr/>
        </p:nvSpPr>
        <p:spPr bwMode="auto">
          <a:xfrm flipH="1">
            <a:off x="900113" y="2903538"/>
            <a:ext cx="5994400" cy="1101725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475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 </a:t>
            </a:r>
            <a:r>
              <a:rPr lang="en-US" dirty="0"/>
              <a:t>A</a:t>
            </a:r>
            <a:r>
              <a:rPr lang="en-US" dirty="0" smtClean="0"/>
              <a:t>xis of Movement</a:t>
            </a:r>
            <a:endParaRPr lang="en-US" dirty="0"/>
          </a:p>
        </p:txBody>
      </p:sp>
      <p:pic>
        <p:nvPicPr>
          <p:cNvPr id="4" name="Picture 6" descr="Axis of Motion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0038" y="1708150"/>
            <a:ext cx="6153150" cy="430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14246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Movement in Yaw</a:t>
            </a:r>
          </a:p>
        </p:txBody>
      </p:sp>
      <p:pic>
        <p:nvPicPr>
          <p:cNvPr id="4" name="Picture 8" descr="movement in yaw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9338" y="1593850"/>
            <a:ext cx="4489450" cy="436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91256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Movement in Roll</a:t>
            </a:r>
          </a:p>
        </p:txBody>
      </p:sp>
      <p:pic>
        <p:nvPicPr>
          <p:cNvPr id="4" name="Picture 6" descr="movement in roll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5738" y="2057400"/>
            <a:ext cx="6140450" cy="278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49743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Movement in Pitch</a:t>
            </a:r>
          </a:p>
        </p:txBody>
      </p:sp>
      <p:pic>
        <p:nvPicPr>
          <p:cNvPr id="4" name="Picture 6" descr="movement in pitch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7475" y="1814513"/>
            <a:ext cx="6078538" cy="326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42664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8&quot; unique_id=&quot;10044&quot;&gt;&lt;/object&gt;&lt;object type=&quot;2&quot; unique_id=&quot;10045&quot;&gt;&lt;object type=&quot;3&quot; unique_id=&quot;10046&quot;&gt;&lt;property id=&quot;20148&quot; value=&quot;5&quot;/&gt;&lt;property id=&quot;20300&quot; value=&quot;Slide 1 - &amp;quot;Gliders in Flight&amp;quot;&quot;/&gt;&lt;property id=&quot;20307&quot; value=&quot;256&quot;/&gt;&lt;/object&gt;&lt;object type=&quot;3&quot; unique_id=&quot;10047&quot;&gt;&lt;property id=&quot;20148&quot; value=&quot;5&quot;/&gt;&lt;property id=&quot;20300&quot; value=&quot;Slide 2 - &amp;quot;Glider in Flight&amp;quot;&quot;/&gt;&lt;property id=&quot;20307&quot; value=&quot;258&quot;/&gt;&lt;/object&gt;&lt;object type=&quot;3&quot; unique_id=&quot;10174&quot;&gt;&lt;property id=&quot;20148&quot; value=&quot;5&quot;/&gt;&lt;property id=&quot;20300&quot; value=&quot;Slide 3 - &amp;quot;Gliders Are Long Distance Fliers&amp;quot;&quot;/&gt;&lt;property id=&quot;20307&quot; value=&quot;269&quot;/&gt;&lt;/object&gt;&lt;object type=&quot;3&quot; unique_id=&quot;10175&quot;&gt;&lt;property id=&quot;20148&quot; value=&quot;5&quot;/&gt;&lt;property id=&quot;20300&quot; value=&quot;Slide 4 - &amp;quot;Gaining Altitude&amp;quot;&quot;/&gt;&lt;property id=&quot;20307&quot; value=&quot;268&quot;/&gt;&lt;/object&gt;&lt;object type=&quot;3&quot; unique_id=&quot;10176&quot;&gt;&lt;property id=&quot;20148&quot; value=&quot;5&quot;/&gt;&lt;property id=&quot;20300&quot; value=&quot;Slide 5 - &amp;quot;Balsa Glider Flight&amp;quot;&quot;/&gt;&lt;property id=&quot;20307&quot; value=&quot;266&quot;/&gt;&lt;/object&gt;&lt;object type=&quot;3&quot; unique_id=&quot;10177&quot;&gt;&lt;property id=&quot;20148&quot; value=&quot;5&quot;/&gt;&lt;property id=&quot;20300&quot; value=&quot;Slide 6 - &amp;quot;Tree axis of movement&amp;quot;&quot;/&gt;&lt;property id=&quot;20307&quot; value=&quot;265&quot;/&gt;&lt;/object&gt;&lt;object type=&quot;3&quot; unique_id=&quot;10178&quot;&gt;&lt;property id=&quot;20148&quot; value=&quot;5&quot;/&gt;&lt;property id=&quot;20300&quot; value=&quot;Slide 7 - &amp;quot;Movement in Yaw&amp;quot;&quot;/&gt;&lt;property id=&quot;20307&quot; value=&quot;264&quot;/&gt;&lt;/object&gt;&lt;object type=&quot;3&quot; unique_id=&quot;10179&quot;&gt;&lt;property id=&quot;20148&quot; value=&quot;5&quot;/&gt;&lt;property id=&quot;20300&quot; value=&quot;Slide 8 - &amp;quot;Movement in Roll&amp;quot;&quot;/&gt;&lt;property id=&quot;20307&quot; value=&quot;270&quot;/&gt;&lt;/object&gt;&lt;object type=&quot;3&quot; unique_id=&quot;10180&quot;&gt;&lt;property id=&quot;20148&quot; value=&quot;5&quot;/&gt;&lt;property id=&quot;20300&quot; value=&quot;Slide 9 - &amp;quot;Movement in Pitch&amp;quot;&quot;/&gt;&lt;property id=&quot;20307&quot; value=&quot;271&quot;/&gt;&lt;/object&gt;&lt;object type=&quot;3&quot; unique_id=&quot;10181&quot;&gt;&lt;property id=&quot;20148&quot; value=&quot;5&quot;/&gt;&lt;property id=&quot;20300&quot; value=&quot;Slide 10 - &amp;quot;Static Stability&amp;quot;&quot;/&gt;&lt;property id=&quot;20307&quot; value=&quot;272&quot;/&gt;&lt;/object&gt;&lt;object type=&quot;3&quot; unique_id=&quot;10182&quot;&gt;&lt;property id=&quot;20148&quot; value=&quot;5&quot;/&gt;&lt;property id=&quot;20300&quot; value=&quot;Slide 11 - &amp;quot;Dynamic Stability&amp;quot;&quot;/&gt;&lt;property id=&quot;20307&quot; value=&quot;273&quot;/&gt;&lt;/object&gt;&lt;object type=&quot;3&quot; unique_id=&quot;10183&quot;&gt;&lt;property id=&quot;20148&quot; value=&quot;5&quot;/&gt;&lt;property id=&quot;20300&quot; value=&quot;Slide 12 - &amp;quot;Lateral Stability: Roll&amp;quot;&quot;/&gt;&lt;property id=&quot;20307&quot; value=&quot;274&quot;/&gt;&lt;/object&gt;&lt;object type=&quot;3&quot; unique_id=&quot;10185&quot;&gt;&lt;property id=&quot;20148&quot; value=&quot;5&quot;/&gt;&lt;property id=&quot;20300&quot; value=&quot;Slide 13 - &amp;quot;Lateral Stability: Dihedral&amp;quot;&quot;/&gt;&lt;property id=&quot;20307&quot; value=&quot;263&quot;/&gt;&lt;/object&gt;&lt;object type=&quot;3&quot; unique_id=&quot;10186&quot;&gt;&lt;property id=&quot;20148&quot; value=&quot;5&quot;/&gt;&lt;property id=&quot;20300&quot; value=&quot;Slide 14 - &amp;quot;Why does dihedral work?&amp;quot;&quot;/&gt;&lt;property id=&quot;20307&quot; value=&quot;262&quot;/&gt;&lt;/object&gt;&lt;object type=&quot;3&quot; unique_id=&quot;10187&quot;&gt;&lt;property id=&quot;20148&quot; value=&quot;5&quot;/&gt;&lt;property id=&quot;20300&quot; value=&quot;Slide 15 - &amp;quot;Why does dihedral work?&amp;quot;&quot;/&gt;&lt;property id=&quot;20307&quot; value=&quot;261&quot;/&gt;&lt;/object&gt;&lt;object type=&quot;3&quot; unique_id=&quot;10188&quot;&gt;&lt;property id=&quot;20148&quot; value=&quot;5&quot;/&gt;&lt;property id=&quot;20300&quot; value=&quot;Slide 16 - &amp;quot;Why does dihedral work?&amp;quot;&quot;/&gt;&lt;property id=&quot;20307&quot; value=&quot;275&quot;/&gt;&lt;/object&gt;&lt;object type=&quot;3&quot; unique_id=&quot;10189&quot;&gt;&lt;property id=&quot;20148&quot; value=&quot;5&quot;/&gt;&lt;property id=&quot;20300&quot; value=&quot;Slide 17 - &amp;quot;Why does dihedral work?&amp;quot;&quot;/&gt;&lt;property id=&quot;20307&quot; value=&quot;276&quot;/&gt;&lt;/object&gt;&lt;object type=&quot;3&quot; unique_id=&quot;10190&quot;&gt;&lt;property id=&quot;20148&quot; value=&quot;5&quot;/&gt;&lt;property id=&quot;20300&quot; value=&quot;Slide 18 - &amp;quot;Lateral Stability: Types of Dihedral&amp;quot;&quot;/&gt;&lt;property id=&quot;20307&quot; value=&quot;277&quot;/&gt;&lt;/object&gt;&lt;object type=&quot;3&quot; unique_id=&quot;10191&quot;&gt;&lt;property id=&quot;20148&quot; value=&quot;5&quot;/&gt;&lt;property id=&quot;20300&quot; value=&quot;Slide 20 - &amp;quot;Directional Stability: Keel Effect&amp;quot;&quot;/&gt;&lt;property id=&quot;20307&quot; value=&quot;278&quot;/&gt;&lt;/object&gt;&lt;object type=&quot;3&quot; unique_id=&quot;10192&quot;&gt;&lt;property id=&quot;20148&quot; value=&quot;5&quot;/&gt;&lt;property id=&quot;20300&quot; value=&quot;Slide 21 - &amp;quot;Directional Stability: Weather Vaning&amp;quot;&quot;/&gt;&lt;property id=&quot;20307&quot; value=&quot;279&quot;/&gt;&lt;/object&gt;&lt;object type=&quot;3&quot; unique_id=&quot;10193&quot;&gt;&lt;property id=&quot;20148&quot; value=&quot;5&quot;/&gt;&lt;property id=&quot;20300&quot; value=&quot;Slide 22 - &amp;quot;Directional Stability Moment Arms&amp;quot;&quot;/&gt;&lt;property id=&quot;20307&quot; value=&quot;280&quot;/&gt;&lt;/object&gt;&lt;object type=&quot;3&quot; unique_id=&quot;10194&quot;&gt;&lt;property id=&quot;20148&quot; value=&quot;5&quot;/&gt;&lt;property id=&quot;20300&quot; value=&quot;Slide 23 - &amp;quot;Directional Stability&amp;quot;&quot;/&gt;&lt;property id=&quot;20307&quot; value=&quot;281&quot;/&gt;&lt;/object&gt;&lt;object type=&quot;3&quot; unique_id=&quot;10195&quot;&gt;&lt;property id=&quot;20148&quot; value=&quot;5&quot;/&gt;&lt;property id=&quot;20300&quot; value=&quot;Slide 25 - &amp;quot;Avoiding the Stalling&amp;quot;&quot;/&gt;&lt;property id=&quot;20307&quot; value=&quot;282&quot;/&gt;&lt;/object&gt;&lt;object type=&quot;3&quot; unique_id=&quot;10196&quot;&gt;&lt;property id=&quot;20148&quot; value=&quot;5&quot;/&gt;&lt;property id=&quot;20300&quot; value=&quot;Slide 26 - &amp;quot;Weight and Balance&amp;quot;&quot;/&gt;&lt;property id=&quot;20307&quot; value=&quot;283&quot;/&gt;&lt;/object&gt;&lt;object type=&quot;3&quot; unique_id=&quot;10197&quot;&gt;&lt;property id=&quot;20148&quot; value=&quot;5&quot;/&gt;&lt;property id=&quot;20300&quot; value=&quot;Slide 27 - &amp;quot;Center of Gravity Range&amp;quot;&quot;/&gt;&lt;property id=&quot;20307&quot; value=&quot;284&quot;/&gt;&lt;/object&gt;&lt;object type=&quot;3&quot; unique_id=&quot;10283&quot;&gt;&lt;property id=&quot;20148&quot; value=&quot;5&quot;/&gt;&lt;property id=&quot;20300&quot; value=&quot;Slide 19 - &amp;quot;Movement in Yaw&amp;quot;&quot;/&gt;&lt;property id=&quot;20307&quot; value=&quot;286&quot;/&gt;&lt;/object&gt;&lt;object type=&quot;3&quot; unique_id=&quot;10284&quot;&gt;&lt;property id=&quot;20148&quot; value=&quot;5&quot;/&gt;&lt;property id=&quot;20300&quot; value=&quot;Slide 24 - &amp;quot;Movement in Pitch&amp;quot;&quot;/&gt;&lt;property id=&quot;20307&quot; value=&quot;28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PowerPointTemplateAE_2009_1217_NEW NEW Template">
  <a:themeElements>
    <a:clrScheme name="General_PowerPoint_Template_2008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General_PowerPoint_Template_200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eneral_PowerPoint_Template_200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al_PowerPoint_Template_2008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al_PowerPoint_Template_2008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al_PowerPoint_Template_2008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al_PowerPoint_Template_2008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al_PowerPoint_Template_2008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al_PowerPoint_Template_2008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al_PowerPoint_Template_2008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al_PowerPoint_Template_2008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al_PowerPoint_Template_2008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al_PowerPoint_Template_2008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al_PowerPoint_Template_2008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PowerPointTemplateAE_2009_1217_NEW NEW Template</Template>
  <TotalTime>119</TotalTime>
  <Words>197</Words>
  <Application>Microsoft Office PowerPoint</Application>
  <PresentationFormat>On-screen Show (4:3)</PresentationFormat>
  <Paragraphs>58</Paragraphs>
  <Slides>27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PowerPointTemplateAE_2009_1217_NEW NEW Template</vt:lpstr>
      <vt:lpstr>1_Custom Design</vt:lpstr>
      <vt:lpstr>Gliders in Flight</vt:lpstr>
      <vt:lpstr>Glider in Flight</vt:lpstr>
      <vt:lpstr>Gliders As Long Distance Fliers</vt:lpstr>
      <vt:lpstr>Gaining Altitude</vt:lpstr>
      <vt:lpstr>Balsa Glider Flight</vt:lpstr>
      <vt:lpstr>Tree Axis of Movement</vt:lpstr>
      <vt:lpstr>Movement in Yaw</vt:lpstr>
      <vt:lpstr>Movement in Roll</vt:lpstr>
      <vt:lpstr>Movement in Pitch</vt:lpstr>
      <vt:lpstr>Static Stability</vt:lpstr>
      <vt:lpstr>Dynamic Stability</vt:lpstr>
      <vt:lpstr>Lateral Stability: Roll</vt:lpstr>
      <vt:lpstr>Lateral Stability: Dihedral</vt:lpstr>
      <vt:lpstr>Why Does Dihedral Work?</vt:lpstr>
      <vt:lpstr>Why Does Dihedral Work?</vt:lpstr>
      <vt:lpstr>Why Does Dihedral Work?</vt:lpstr>
      <vt:lpstr>Why Does Dihedral Work?</vt:lpstr>
      <vt:lpstr>Lateral Stability: Types of Dihedral</vt:lpstr>
      <vt:lpstr>Movement in Yaw</vt:lpstr>
      <vt:lpstr>Directional Stability: Keel Effect</vt:lpstr>
      <vt:lpstr>Directional Stability: Weather Vaning</vt:lpstr>
      <vt:lpstr>Directional Stability: Moment Arms</vt:lpstr>
      <vt:lpstr>Directional Stability</vt:lpstr>
      <vt:lpstr>Movement in Pitch</vt:lpstr>
      <vt:lpstr>Avoiding the Stalling</vt:lpstr>
      <vt:lpstr>Weight and Balance</vt:lpstr>
      <vt:lpstr>Center of Gravity Range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Gliders In Flight</dc:title>
  <dc:subject>AE - Lesson 1.2 - Physics of Flight</dc:subject>
  <dc:creator>AE Revision Team</dc:creator>
  <cp:lastModifiedBy>PLTW Curriculum Team</cp:lastModifiedBy>
  <cp:revision>17</cp:revision>
  <dcterms:created xsi:type="dcterms:W3CDTF">2010-01-04T14:07:12Z</dcterms:created>
  <dcterms:modified xsi:type="dcterms:W3CDTF">2012-02-06T02:14:21Z</dcterms:modified>
</cp:coreProperties>
</file>