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31"/>
  </p:notesMasterIdLst>
  <p:handoutMasterIdLst>
    <p:handoutMasterId r:id="rId32"/>
  </p:handoutMasterIdLst>
  <p:sldIdLst>
    <p:sldId id="256" r:id="rId3"/>
    <p:sldId id="260" r:id="rId4"/>
    <p:sldId id="258" r:id="rId5"/>
    <p:sldId id="271" r:id="rId6"/>
    <p:sldId id="272" r:id="rId7"/>
    <p:sldId id="277" r:id="rId8"/>
    <p:sldId id="269" r:id="rId9"/>
    <p:sldId id="273" r:id="rId10"/>
    <p:sldId id="270" r:id="rId11"/>
    <p:sldId id="274" r:id="rId12"/>
    <p:sldId id="275" r:id="rId13"/>
    <p:sldId id="276" r:id="rId14"/>
    <p:sldId id="278" r:id="rId15"/>
    <p:sldId id="282" r:id="rId16"/>
    <p:sldId id="279" r:id="rId17"/>
    <p:sldId id="283" r:id="rId18"/>
    <p:sldId id="280" r:id="rId19"/>
    <p:sldId id="281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4" r:id="rId30"/>
  </p:sldIdLst>
  <p:sldSz cx="9144000" cy="6858000" type="screen4x3"/>
  <p:notesSz cx="6858000" cy="91440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isten" initials="K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B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64" autoAdjust="0"/>
    <p:restoredTop sz="94660"/>
  </p:normalViewPr>
  <p:slideViewPr>
    <p:cSldViewPr>
      <p:cViewPr varScale="1">
        <p:scale>
          <a:sx n="126" d="100"/>
          <a:sy n="126" d="100"/>
        </p:scale>
        <p:origin x="-6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65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gs" Target="tags/tag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r>
              <a:rPr lang="en-US"/>
              <a:t>Presentation Name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r>
              <a:rPr lang="en-US" dirty="0" smtClean="0"/>
              <a:t>Course Name</a:t>
            </a:r>
            <a:endParaRPr lang="en-US" baseline="30000" dirty="0"/>
          </a:p>
          <a:p>
            <a:r>
              <a:rPr lang="en-US" dirty="0"/>
              <a:t>Unit # – Lesson #.# – Lesson Name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cs typeface="Arial" charset="0"/>
              </a:defRPr>
            </a:lvl1pPr>
          </a:lstStyle>
          <a:p>
            <a:r>
              <a:rPr lang="en-US" dirty="0"/>
              <a:t>Project Lead The Way, Inc.</a:t>
            </a:r>
            <a:endParaRPr lang="en-US" baseline="30000" dirty="0"/>
          </a:p>
          <a:p>
            <a:r>
              <a:rPr lang="en-US" dirty="0"/>
              <a:t>Copyright </a:t>
            </a:r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8678862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A6F666A-3503-4EB4-9796-FFB36F66CA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95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r>
              <a:rPr lang="en-US"/>
              <a:t>Presentation Name</a:t>
            </a: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r>
              <a:rPr lang="en-US" dirty="0" smtClean="0"/>
              <a:t>Course Name</a:t>
            </a:r>
            <a:endParaRPr lang="en-US" baseline="30000" dirty="0"/>
          </a:p>
          <a:p>
            <a:r>
              <a:rPr lang="en-US" dirty="0"/>
              <a:t>Unit # – Lesson #.# – Lesson Name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cs typeface="Arial" charset="0"/>
              </a:defRPr>
            </a:lvl1pPr>
          </a:lstStyle>
          <a:p>
            <a:r>
              <a:rPr lang="en-US" dirty="0"/>
              <a:t>Project Lead The Way, Inc.</a:t>
            </a:r>
            <a:endParaRPr lang="en-US" baseline="30000" dirty="0"/>
          </a:p>
          <a:p>
            <a:r>
              <a:rPr lang="en-US" dirty="0"/>
              <a:t>Copyright </a:t>
            </a:r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8678862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A6F666A-3503-4EB4-9796-FFB36F66CA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8100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1400"/>
            <a:ext cx="7772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386B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rgbClr val="00386B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 descr="PLTW_MT_L_3C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447800" y="381000"/>
            <a:ext cx="6246479" cy="2377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609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386B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BA66F-768A-496E-B201-B0F50C2CC7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A5C21-3EFD-42C5-84BD-6FC92D3A6C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25D9F-6402-46CD-B589-6F33F57BE9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46C69-9418-40E3-B341-72FC08C7A5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1B712-F267-4AD1-9793-86A048F079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0E8F6-9527-4481-96FF-48BB1CF639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D7CA6-A1F5-49C9-A354-4074CB0AFA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3442C-F946-4817-8C5D-796044E501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47EC1-99F6-4BB3-B26F-FC3DE3D141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6B5AE-99B8-48C8-B463-77AB230B17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90214-8DE6-41E0-A61B-78123E25BE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8B3C12-BC1A-4959-8182-8B391870C7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00386B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6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8.jpeg"/><Relationship Id="rId4" Type="http://schemas.openxmlformats.org/officeDocument/2006/relationships/image" Target="../media/image7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3657601"/>
            <a:ext cx="7772400" cy="761999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Balsa Glider Construction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4876800"/>
            <a:ext cx="6400800" cy="8382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Finish Trailing Edge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Trailing </a:t>
            </a:r>
            <a:r>
              <a:rPr lang="en-US" sz="3200" dirty="0"/>
              <a:t>edge i</a:t>
            </a:r>
            <a:r>
              <a:rPr lang="en-US" sz="3200" dirty="0" smtClean="0"/>
              <a:t>mperfections most often </a:t>
            </a:r>
            <a:r>
              <a:rPr lang="en-US" sz="3200" dirty="0"/>
              <a:t>occur at </a:t>
            </a:r>
            <a:r>
              <a:rPr lang="en-US" sz="3200" dirty="0" smtClean="0"/>
              <a:t>wingtips</a:t>
            </a:r>
            <a:endParaRPr lang="en-US" sz="3200" dirty="0"/>
          </a:p>
          <a:p>
            <a:pPr eaLnBrk="1" hangingPunct="1"/>
            <a:r>
              <a:rPr lang="en-US" sz="3200" dirty="0"/>
              <a:t>If </a:t>
            </a:r>
            <a:r>
              <a:rPr lang="en-US" sz="3200" dirty="0" smtClean="0"/>
              <a:t>material </a:t>
            </a:r>
            <a:r>
              <a:rPr lang="en-US" sz="3200" dirty="0"/>
              <a:t>allows, finish </a:t>
            </a:r>
            <a:r>
              <a:rPr lang="en-US" sz="3200" dirty="0" smtClean="0"/>
              <a:t>trailing </a:t>
            </a:r>
            <a:r>
              <a:rPr lang="en-US" sz="3200" dirty="0"/>
              <a:t>edge then make </a:t>
            </a:r>
            <a:r>
              <a:rPr lang="en-US" sz="3200" dirty="0" smtClean="0"/>
              <a:t>final </a:t>
            </a:r>
            <a:r>
              <a:rPr lang="en-US" sz="3200" dirty="0"/>
              <a:t>cuts for span and/or leading edge </a:t>
            </a:r>
            <a:r>
              <a:rPr lang="en-US" sz="3200" dirty="0" smtClean="0"/>
              <a:t>curvature</a:t>
            </a:r>
            <a:endParaRPr lang="en-US" sz="3200" dirty="0"/>
          </a:p>
        </p:txBody>
      </p:sp>
      <p:pic>
        <p:nvPicPr>
          <p:cNvPr id="7" name="Picture 7" descr="drawing glider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971800"/>
            <a:ext cx="382905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3890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Shaping the Wing Profile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525963"/>
          </a:xfrm>
        </p:spPr>
        <p:txBody>
          <a:bodyPr/>
          <a:lstStyle/>
          <a:p>
            <a:pPr eaLnBrk="1" hangingPunct="1"/>
            <a:r>
              <a:rPr lang="en-US" sz="3200" dirty="0" smtClean="0"/>
              <a:t>Leading </a:t>
            </a:r>
            <a:r>
              <a:rPr lang="en-US" sz="3200" dirty="0"/>
              <a:t>edge should have minimal </a:t>
            </a:r>
            <a:r>
              <a:rPr lang="en-US" sz="3200" dirty="0" smtClean="0"/>
              <a:t>rounding</a:t>
            </a:r>
            <a:endParaRPr lang="en-US" sz="3200" dirty="0"/>
          </a:p>
          <a:p>
            <a:pPr eaLnBrk="1" hangingPunct="1"/>
            <a:r>
              <a:rPr lang="en-US" sz="3200" dirty="0" smtClean="0"/>
              <a:t>Trailing </a:t>
            </a:r>
            <a:r>
              <a:rPr lang="en-US" sz="3200" dirty="0"/>
              <a:t>edge needs </a:t>
            </a:r>
            <a:r>
              <a:rPr lang="en-US" sz="3200" dirty="0" smtClean="0"/>
              <a:t>taper </a:t>
            </a:r>
            <a:r>
              <a:rPr lang="en-US" sz="3200" dirty="0"/>
              <a:t>on </a:t>
            </a:r>
            <a:r>
              <a:rPr lang="en-US" sz="3200" dirty="0" smtClean="0"/>
              <a:t>top only</a:t>
            </a:r>
            <a:endParaRPr lang="en-US" sz="3200" dirty="0"/>
          </a:p>
          <a:p>
            <a:pPr eaLnBrk="1" hangingPunct="1"/>
            <a:r>
              <a:rPr lang="en-US" sz="3200" dirty="0"/>
              <a:t>Use </a:t>
            </a:r>
            <a:r>
              <a:rPr lang="en-US" sz="3200" dirty="0" smtClean="0"/>
              <a:t>sanding </a:t>
            </a:r>
            <a:r>
              <a:rPr lang="en-US" sz="3200" dirty="0"/>
              <a:t>block and </a:t>
            </a:r>
            <a:r>
              <a:rPr lang="en-US" sz="3200" dirty="0" smtClean="0"/>
              <a:t>edge </a:t>
            </a:r>
            <a:r>
              <a:rPr lang="en-US" sz="3200" dirty="0"/>
              <a:t>of a </a:t>
            </a:r>
            <a:r>
              <a:rPr lang="en-US" sz="3200" dirty="0" smtClean="0"/>
              <a:t>solid surface </a:t>
            </a:r>
            <a:r>
              <a:rPr lang="en-US" sz="3200" dirty="0"/>
              <a:t>for uniform </a:t>
            </a:r>
            <a:r>
              <a:rPr lang="en-US" sz="3200" dirty="0" smtClean="0"/>
              <a:t>sanding</a:t>
            </a:r>
            <a:endParaRPr lang="en-US" sz="3200" dirty="0"/>
          </a:p>
        </p:txBody>
      </p:sp>
      <p:pic>
        <p:nvPicPr>
          <p:cNvPr id="6" name="Picture 7" descr="drawing glider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22625"/>
            <a:ext cx="403860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5174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Adding the </a:t>
            </a:r>
            <a:r>
              <a:rPr lang="en-US" sz="4000" dirty="0" smtClean="0"/>
              <a:t>Wing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Center the wing on the </a:t>
            </a:r>
            <a:r>
              <a:rPr lang="en-US" sz="3200" dirty="0" smtClean="0"/>
              <a:t>fuselage</a:t>
            </a:r>
            <a:endParaRPr lang="en-US" sz="3200" dirty="0"/>
          </a:p>
          <a:p>
            <a:pPr eaLnBrk="1" hangingPunct="1"/>
            <a:r>
              <a:rPr lang="en-US" sz="3200" dirty="0"/>
              <a:t>Glue it on straight and square to the </a:t>
            </a:r>
            <a:r>
              <a:rPr lang="en-US" sz="3200" dirty="0" smtClean="0"/>
              <a:t>fuselage . . . </a:t>
            </a:r>
            <a:r>
              <a:rPr lang="en-US" sz="3200" dirty="0" smtClean="0">
                <a:solidFill>
                  <a:srgbClr val="E60702"/>
                </a:solidFill>
              </a:rPr>
              <a:t>this </a:t>
            </a:r>
            <a:r>
              <a:rPr lang="en-US" sz="3200" dirty="0">
                <a:solidFill>
                  <a:srgbClr val="E60702"/>
                </a:solidFill>
              </a:rPr>
              <a:t>is </a:t>
            </a:r>
            <a:r>
              <a:rPr lang="en-US" sz="3200" dirty="0" smtClean="0">
                <a:solidFill>
                  <a:srgbClr val="E60702"/>
                </a:solidFill>
              </a:rPr>
              <a:t>critical</a:t>
            </a:r>
            <a:endParaRPr lang="en-US" sz="3200" dirty="0">
              <a:solidFill>
                <a:srgbClr val="E60702"/>
              </a:solidFill>
            </a:endParaRPr>
          </a:p>
        </p:txBody>
      </p:sp>
      <p:pic>
        <p:nvPicPr>
          <p:cNvPr id="7" name="Picture 12" descr="drawing glider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506" y="3124200"/>
            <a:ext cx="40386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9" descr="drawing glider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529"/>
          <a:stretch>
            <a:fillRect/>
          </a:stretch>
        </p:blipFill>
        <p:spPr>
          <a:xfrm>
            <a:off x="2514600" y="5029200"/>
            <a:ext cx="1752600" cy="114300"/>
          </a:xfrm>
          <a:prstGeom prst="rect">
            <a:avLst/>
          </a:prstGeom>
          <a:noFill/>
        </p:spPr>
      </p:pic>
      <p:sp>
        <p:nvSpPr>
          <p:cNvPr id="9" name="Rectangle 8" descr="Oak"/>
          <p:cNvSpPr>
            <a:spLocks noChangeArrowheads="1"/>
          </p:cNvSpPr>
          <p:nvPr/>
        </p:nvSpPr>
        <p:spPr bwMode="auto">
          <a:xfrm>
            <a:off x="762000" y="5181600"/>
            <a:ext cx="6781800" cy="762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71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Making a </a:t>
            </a:r>
            <a:r>
              <a:rPr lang="en-US" sz="4000" dirty="0" smtClean="0"/>
              <a:t>Strong Bond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267200" cy="4525963"/>
          </a:xfrm>
        </p:spPr>
        <p:txBody>
          <a:bodyPr/>
          <a:lstStyle/>
          <a:p>
            <a:pPr eaLnBrk="1" hangingPunct="1"/>
            <a:r>
              <a:rPr lang="en-US" sz="3200" dirty="0" smtClean="0"/>
              <a:t>Avoid typical novice method </a:t>
            </a:r>
            <a:r>
              <a:rPr lang="en-US" sz="3200" dirty="0"/>
              <a:t>of </a:t>
            </a:r>
            <a:r>
              <a:rPr lang="en-US" sz="3200" dirty="0" smtClean="0"/>
              <a:t>applying excessive glue </a:t>
            </a:r>
            <a:r>
              <a:rPr lang="en-US" sz="3200" dirty="0"/>
              <a:t>on an edge </a:t>
            </a:r>
            <a:r>
              <a:rPr lang="en-US" sz="3200" dirty="0" smtClean="0"/>
              <a:t>and sticking material together</a:t>
            </a:r>
            <a:endParaRPr lang="en-US" sz="3200" dirty="0"/>
          </a:p>
          <a:p>
            <a:pPr eaLnBrk="1" hangingPunct="1"/>
            <a:r>
              <a:rPr lang="en-US" sz="3200" dirty="0"/>
              <a:t>Light bond with reinforcing fillets increases the glue surface area and </a:t>
            </a:r>
            <a:r>
              <a:rPr lang="en-US" sz="3200" dirty="0" smtClean="0"/>
              <a:t>bond strength</a:t>
            </a:r>
            <a:endParaRPr lang="en-US" sz="3200" dirty="0"/>
          </a:p>
        </p:txBody>
      </p:sp>
      <p:pic>
        <p:nvPicPr>
          <p:cNvPr id="7" name="Picture 7" descr="drawing glider 1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4648200" y="1676401"/>
            <a:ext cx="4267200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 descr="drawing glider 1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585"/>
          <a:stretch/>
        </p:blipFill>
        <p:spPr bwMode="auto">
          <a:xfrm>
            <a:off x="4648200" y="3234417"/>
            <a:ext cx="4267200" cy="1206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3100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One piece stabilizer</a:t>
            </a:r>
          </a:p>
          <a:p>
            <a:pPr lvl="1" eaLnBrk="1" hangingPunct="1"/>
            <a:r>
              <a:rPr lang="en-US" dirty="0"/>
              <a:t>Stronger</a:t>
            </a:r>
          </a:p>
          <a:p>
            <a:pPr lvl="1" eaLnBrk="1" hangingPunct="1"/>
            <a:r>
              <a:rPr lang="en-US" dirty="0"/>
              <a:t>Only possible if mounted somewhere away from </a:t>
            </a:r>
            <a:r>
              <a:rPr lang="en-US" dirty="0" smtClean="0"/>
              <a:t>vertical stabilizer</a:t>
            </a:r>
            <a:endParaRPr lang="en-US" dirty="0"/>
          </a:p>
          <a:p>
            <a:pPr eaLnBrk="1" hangingPunct="1"/>
            <a:r>
              <a:rPr lang="en-US" dirty="0"/>
              <a:t>Two piece stabilizer</a:t>
            </a:r>
          </a:p>
          <a:p>
            <a:pPr lvl="1" eaLnBrk="1" hangingPunct="1"/>
            <a:r>
              <a:rPr lang="en-US" dirty="0"/>
              <a:t>Weaker</a:t>
            </a:r>
          </a:p>
          <a:p>
            <a:pPr lvl="1" eaLnBrk="1" hangingPunct="1"/>
            <a:r>
              <a:rPr lang="en-US" dirty="0"/>
              <a:t>Mount anywhere else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Add </a:t>
            </a:r>
            <a:r>
              <a:rPr lang="en-US" sz="4000" dirty="0" smtClean="0"/>
              <a:t>Horizontal Stabilizer</a:t>
            </a:r>
            <a:endParaRPr lang="en-US" sz="4000" dirty="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5105400" y="1828800"/>
            <a:ext cx="3200400" cy="1066800"/>
          </a:xfrm>
          <a:custGeom>
            <a:avLst/>
            <a:gdLst>
              <a:gd name="T0" fmla="*/ 1600200 w 2016"/>
              <a:gd name="T1" fmla="*/ 0 h 672"/>
              <a:gd name="T2" fmla="*/ 0 w 2016"/>
              <a:gd name="T3" fmla="*/ 381000 h 672"/>
              <a:gd name="T4" fmla="*/ 0 w 2016"/>
              <a:gd name="T5" fmla="*/ 1066800 h 672"/>
              <a:gd name="T6" fmla="*/ 3200400 w 2016"/>
              <a:gd name="T7" fmla="*/ 1066800 h 672"/>
              <a:gd name="T8" fmla="*/ 3200400 w 2016"/>
              <a:gd name="T9" fmla="*/ 381000 h 672"/>
              <a:gd name="T10" fmla="*/ 1600200 w 2016"/>
              <a:gd name="T11" fmla="*/ 0 h 6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16"/>
              <a:gd name="T19" fmla="*/ 0 h 672"/>
              <a:gd name="T20" fmla="*/ 2016 w 2016"/>
              <a:gd name="T21" fmla="*/ 672 h 67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16" h="672">
                <a:moveTo>
                  <a:pt x="1008" y="0"/>
                </a:moveTo>
                <a:lnTo>
                  <a:pt x="0" y="240"/>
                </a:lnTo>
                <a:lnTo>
                  <a:pt x="0" y="672"/>
                </a:lnTo>
                <a:lnTo>
                  <a:pt x="2016" y="672"/>
                </a:lnTo>
                <a:lnTo>
                  <a:pt x="2016" y="240"/>
                </a:lnTo>
                <a:lnTo>
                  <a:pt x="1008" y="0"/>
                </a:lnTo>
                <a:close/>
              </a:path>
            </a:pathLst>
          </a:custGeom>
          <a:blipFill dpi="0" rotWithShape="1">
            <a:blip r:embed="rId2" cstate="print">
              <a:alphaModFix amt="50000"/>
            </a:blip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105400" y="3810000"/>
            <a:ext cx="3276600" cy="1066800"/>
            <a:chOff x="336" y="1872"/>
            <a:chExt cx="2064" cy="672"/>
          </a:xfrm>
        </p:grpSpPr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336" y="1872"/>
              <a:ext cx="1008" cy="672"/>
            </a:xfrm>
            <a:custGeom>
              <a:avLst/>
              <a:gdLst>
                <a:gd name="T0" fmla="*/ 1008 w 1008"/>
                <a:gd name="T1" fmla="*/ 672 h 672"/>
                <a:gd name="T2" fmla="*/ 1008 w 1008"/>
                <a:gd name="T3" fmla="*/ 0 h 672"/>
                <a:gd name="T4" fmla="*/ 0 w 1008"/>
                <a:gd name="T5" fmla="*/ 240 h 672"/>
                <a:gd name="T6" fmla="*/ 0 w 1008"/>
                <a:gd name="T7" fmla="*/ 672 h 672"/>
                <a:gd name="T8" fmla="*/ 1008 w 1008"/>
                <a:gd name="T9" fmla="*/ 672 h 6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8"/>
                <a:gd name="T16" fmla="*/ 0 h 672"/>
                <a:gd name="T17" fmla="*/ 1008 w 1008"/>
                <a:gd name="T18" fmla="*/ 672 h 6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8" h="672">
                  <a:moveTo>
                    <a:pt x="1008" y="672"/>
                  </a:moveTo>
                  <a:lnTo>
                    <a:pt x="1008" y="0"/>
                  </a:lnTo>
                  <a:lnTo>
                    <a:pt x="0" y="240"/>
                  </a:lnTo>
                  <a:lnTo>
                    <a:pt x="0" y="672"/>
                  </a:lnTo>
                  <a:lnTo>
                    <a:pt x="1008" y="672"/>
                  </a:lnTo>
                  <a:close/>
                </a:path>
              </a:pathLst>
            </a:custGeom>
            <a:blipFill dpi="0" rotWithShape="1">
              <a:blip r:embed="rId2" cstate="print">
                <a:alphaModFix amt="50000"/>
              </a:blip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9" descr="Oak"/>
            <p:cNvSpPr>
              <a:spLocks/>
            </p:cNvSpPr>
            <p:nvPr/>
          </p:nvSpPr>
          <p:spPr bwMode="auto">
            <a:xfrm>
              <a:off x="1392" y="1872"/>
              <a:ext cx="1008" cy="672"/>
            </a:xfrm>
            <a:custGeom>
              <a:avLst/>
              <a:gdLst>
                <a:gd name="T0" fmla="*/ 0 w 1008"/>
                <a:gd name="T1" fmla="*/ 0 h 672"/>
                <a:gd name="T2" fmla="*/ 0 w 1008"/>
                <a:gd name="T3" fmla="*/ 672 h 672"/>
                <a:gd name="T4" fmla="*/ 1008 w 1008"/>
                <a:gd name="T5" fmla="*/ 672 h 672"/>
                <a:gd name="T6" fmla="*/ 1008 w 1008"/>
                <a:gd name="T7" fmla="*/ 240 h 672"/>
                <a:gd name="T8" fmla="*/ 0 w 1008"/>
                <a:gd name="T9" fmla="*/ 0 h 6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8"/>
                <a:gd name="T16" fmla="*/ 0 h 672"/>
                <a:gd name="T17" fmla="*/ 1008 w 1008"/>
                <a:gd name="T18" fmla="*/ 672 h 6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8" h="672">
                  <a:moveTo>
                    <a:pt x="0" y="0"/>
                  </a:moveTo>
                  <a:lnTo>
                    <a:pt x="0" y="672"/>
                  </a:lnTo>
                  <a:lnTo>
                    <a:pt x="1008" y="672"/>
                  </a:lnTo>
                  <a:lnTo>
                    <a:pt x="1008" y="24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2" cstate="print">
                <a:alphaModFix amt="50000"/>
              </a:blip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3803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One Piece Stabilizer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447800"/>
            <a:ext cx="4191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/>
              <a:t>Cut out </a:t>
            </a:r>
            <a:r>
              <a:rPr lang="en-US" sz="3200" dirty="0" smtClean="0"/>
              <a:t>wedge </a:t>
            </a:r>
            <a:r>
              <a:rPr lang="en-US" sz="3200" dirty="0"/>
              <a:t>from </a:t>
            </a:r>
            <a:r>
              <a:rPr lang="en-US" sz="3200" dirty="0" smtClean="0"/>
              <a:t>glider plan</a:t>
            </a:r>
            <a:endParaRPr lang="en-US" sz="3200" dirty="0"/>
          </a:p>
          <a:p>
            <a:pPr eaLnBrk="1" hangingPunct="1">
              <a:lnSpc>
                <a:spcPct val="90000"/>
              </a:lnSpc>
            </a:pPr>
            <a:r>
              <a:rPr lang="en-US" sz="3200" dirty="0"/>
              <a:t>Trace on to </a:t>
            </a:r>
            <a:r>
              <a:rPr lang="en-US" sz="3200" dirty="0" smtClean="0"/>
              <a:t>fuselage wood scrap, then cut </a:t>
            </a:r>
            <a:r>
              <a:rPr lang="en-US" sz="3200" dirty="0"/>
              <a:t>out </a:t>
            </a:r>
            <a:r>
              <a:rPr lang="en-US" sz="3200" dirty="0" smtClean="0"/>
              <a:t>wedge</a:t>
            </a:r>
            <a:endParaRPr lang="en-US" sz="3200" dirty="0"/>
          </a:p>
          <a:p>
            <a:pPr eaLnBrk="1" hangingPunct="1">
              <a:lnSpc>
                <a:spcPct val="90000"/>
              </a:lnSpc>
            </a:pPr>
            <a:r>
              <a:rPr lang="en-US" sz="3200" dirty="0"/>
              <a:t>Glue </a:t>
            </a:r>
            <a:r>
              <a:rPr lang="en-US" sz="3200" dirty="0" smtClean="0"/>
              <a:t>wedge </a:t>
            </a:r>
            <a:r>
              <a:rPr lang="en-US" sz="3200" dirty="0"/>
              <a:t>(not </a:t>
            </a:r>
            <a:r>
              <a:rPr lang="en-US" sz="3200" dirty="0" smtClean="0"/>
              <a:t>stabilizer</a:t>
            </a:r>
            <a:r>
              <a:rPr lang="en-US" sz="3200" dirty="0"/>
              <a:t>) to </a:t>
            </a:r>
            <a:r>
              <a:rPr lang="en-US" sz="3200" dirty="0" smtClean="0"/>
              <a:t>top </a:t>
            </a:r>
            <a:r>
              <a:rPr lang="en-US" sz="3200" dirty="0"/>
              <a:t>of </a:t>
            </a:r>
            <a:r>
              <a:rPr lang="en-US" sz="3200" dirty="0" smtClean="0"/>
              <a:t>fuselage </a:t>
            </a:r>
            <a:r>
              <a:rPr lang="en-US" sz="3200" dirty="0" smtClean="0">
                <a:solidFill>
                  <a:srgbClr val="FF0000"/>
                </a:solidFill>
              </a:rPr>
              <a:t>(direction dependent upon </a:t>
            </a:r>
            <a:r>
              <a:rPr lang="en-US" sz="3200" dirty="0">
                <a:solidFill>
                  <a:srgbClr val="FF0000"/>
                </a:solidFill>
              </a:rPr>
              <a:t>tail or canard </a:t>
            </a:r>
            <a:r>
              <a:rPr lang="en-US" sz="3200" dirty="0" smtClean="0">
                <a:solidFill>
                  <a:srgbClr val="FF0000"/>
                </a:solidFill>
              </a:rPr>
              <a:t>mount)</a:t>
            </a:r>
            <a:endParaRPr lang="en-US" sz="3200" dirty="0">
              <a:solidFill>
                <a:srgbClr val="FF0000"/>
              </a:solidFill>
            </a:endParaRPr>
          </a:p>
        </p:txBody>
      </p: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4648200" y="1812925"/>
            <a:ext cx="4083050" cy="701675"/>
            <a:chOff x="2928" y="1142"/>
            <a:chExt cx="2572" cy="442"/>
          </a:xfrm>
        </p:grpSpPr>
        <p:sp>
          <p:nvSpPr>
            <p:cNvPr id="10" name="Rectangle 8" descr="Oak"/>
            <p:cNvSpPr>
              <a:spLocks noChangeArrowheads="1"/>
            </p:cNvSpPr>
            <p:nvPr/>
          </p:nvSpPr>
          <p:spPr bwMode="auto">
            <a:xfrm>
              <a:off x="3120" y="1296"/>
              <a:ext cx="2256" cy="288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2928" y="1142"/>
              <a:ext cx="3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Front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5192" y="1142"/>
              <a:ext cx="30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Back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4175" y="1382"/>
              <a:ext cx="77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Side of Fuselage</a:t>
              </a: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3456" y="129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3321" y="1392"/>
              <a:ext cx="23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HS</a:t>
              </a:r>
            </a:p>
          </p:txBody>
        </p:sp>
      </p:grpSp>
      <p:sp>
        <p:nvSpPr>
          <p:cNvPr id="16" name="AutoShape 26"/>
          <p:cNvSpPr>
            <a:spLocks noChangeArrowheads="1"/>
          </p:cNvSpPr>
          <p:nvPr/>
        </p:nvSpPr>
        <p:spPr bwMode="auto">
          <a:xfrm>
            <a:off x="5486400" y="3200400"/>
            <a:ext cx="2514600" cy="228600"/>
          </a:xfrm>
          <a:prstGeom prst="rtTriangl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" name="Group 31"/>
          <p:cNvGrpSpPr>
            <a:grpSpLocks/>
          </p:cNvGrpSpPr>
          <p:nvPr/>
        </p:nvGrpSpPr>
        <p:grpSpPr bwMode="auto">
          <a:xfrm>
            <a:off x="4495800" y="2667000"/>
            <a:ext cx="4171950" cy="1219200"/>
            <a:chOff x="2832" y="1680"/>
            <a:chExt cx="2628" cy="768"/>
          </a:xfrm>
        </p:grpSpPr>
        <p:sp>
          <p:nvSpPr>
            <p:cNvPr id="18" name="Rectangle 14" descr="Oak"/>
            <p:cNvSpPr>
              <a:spLocks noChangeArrowheads="1"/>
            </p:cNvSpPr>
            <p:nvPr/>
          </p:nvSpPr>
          <p:spPr bwMode="auto">
            <a:xfrm>
              <a:off x="3120" y="2160"/>
              <a:ext cx="2256" cy="288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2832" y="1776"/>
              <a:ext cx="44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200" b="0">
                  <a:solidFill>
                    <a:schemeClr val="tx1"/>
                  </a:solidFill>
                </a:rPr>
                <a:t>Wedge</a:t>
              </a:r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4896" y="1680"/>
              <a:ext cx="5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200" b="0">
                  <a:solidFill>
                    <a:schemeClr val="tx1"/>
                  </a:solidFill>
                </a:rPr>
                <a:t>Stabilizer</a:t>
              </a:r>
            </a:p>
          </p:txBody>
        </p:sp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>
              <a:off x="4175" y="2246"/>
              <a:ext cx="74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Canard Position</a:t>
              </a:r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3456" y="21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Text Box 19"/>
            <p:cNvSpPr txBox="1">
              <a:spLocks noChangeArrowheads="1"/>
            </p:cNvSpPr>
            <p:nvPr/>
          </p:nvSpPr>
          <p:spPr bwMode="auto">
            <a:xfrm>
              <a:off x="3321" y="2256"/>
              <a:ext cx="23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HS</a:t>
              </a:r>
            </a:p>
          </p:txBody>
        </p:sp>
        <p:sp>
          <p:nvSpPr>
            <p:cNvPr id="24" name="Line 28"/>
            <p:cNvSpPr>
              <a:spLocks noChangeShapeType="1"/>
            </p:cNvSpPr>
            <p:nvPr/>
          </p:nvSpPr>
          <p:spPr bwMode="auto">
            <a:xfrm>
              <a:off x="3216" y="1968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29" descr="Oak"/>
            <p:cNvSpPr>
              <a:spLocks noChangeArrowheads="1"/>
            </p:cNvSpPr>
            <p:nvPr/>
          </p:nvSpPr>
          <p:spPr bwMode="auto">
            <a:xfrm rot="300000">
              <a:off x="3457" y="2016"/>
              <a:ext cx="1632" cy="69"/>
            </a:xfrm>
            <a:prstGeom prst="rect">
              <a:avLst/>
            </a:prstGeom>
            <a:blipFill dpi="0" rotWithShape="1">
              <a:blip r:embed="rId2" cstate="print">
                <a:alphaModFix amt="50000"/>
              </a:blip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30"/>
            <p:cNvSpPr>
              <a:spLocks noChangeShapeType="1"/>
            </p:cNvSpPr>
            <p:nvPr/>
          </p:nvSpPr>
          <p:spPr bwMode="auto">
            <a:xfrm flipH="1">
              <a:off x="4848" y="1824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" name="Group 34"/>
          <p:cNvGrpSpPr>
            <a:grpSpLocks/>
          </p:cNvGrpSpPr>
          <p:nvPr/>
        </p:nvGrpSpPr>
        <p:grpSpPr bwMode="auto">
          <a:xfrm>
            <a:off x="4495801" y="4419600"/>
            <a:ext cx="4238626" cy="838200"/>
            <a:chOff x="2832" y="2784"/>
            <a:chExt cx="2670" cy="528"/>
          </a:xfrm>
        </p:grpSpPr>
        <p:sp>
          <p:nvSpPr>
            <p:cNvPr id="28" name="AutoShape 27" descr="Oak"/>
            <p:cNvSpPr>
              <a:spLocks noChangeArrowheads="1"/>
            </p:cNvSpPr>
            <p:nvPr/>
          </p:nvSpPr>
          <p:spPr bwMode="auto">
            <a:xfrm flipH="1">
              <a:off x="3456" y="2880"/>
              <a:ext cx="1584" cy="144"/>
            </a:xfrm>
            <a:prstGeom prst="rtTriangle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" name="Group 33"/>
            <p:cNvGrpSpPr>
              <a:grpSpLocks/>
            </p:cNvGrpSpPr>
            <p:nvPr/>
          </p:nvGrpSpPr>
          <p:grpSpPr bwMode="auto">
            <a:xfrm>
              <a:off x="2832" y="2784"/>
              <a:ext cx="2670" cy="528"/>
              <a:chOff x="2832" y="2784"/>
              <a:chExt cx="2670" cy="528"/>
            </a:xfrm>
          </p:grpSpPr>
          <p:sp>
            <p:nvSpPr>
              <p:cNvPr id="30" name="Rectangle 20" descr="Oak"/>
              <p:cNvSpPr>
                <a:spLocks noChangeArrowheads="1"/>
              </p:cNvSpPr>
              <p:nvPr/>
            </p:nvSpPr>
            <p:spPr bwMode="auto">
              <a:xfrm>
                <a:off x="3120" y="3024"/>
                <a:ext cx="2256" cy="288"/>
              </a:xfrm>
              <a:prstGeom prst="rect">
                <a:avLst/>
              </a:pr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Text Box 21"/>
              <p:cNvSpPr txBox="1">
                <a:spLocks noChangeArrowheads="1"/>
              </p:cNvSpPr>
              <p:nvPr/>
            </p:nvSpPr>
            <p:spPr bwMode="auto">
              <a:xfrm>
                <a:off x="2832" y="2784"/>
                <a:ext cx="328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r>
                  <a:rPr lang="en-US" sz="1000" b="0">
                    <a:solidFill>
                      <a:schemeClr val="tx1"/>
                    </a:solidFill>
                  </a:rPr>
                  <a:t>Front</a:t>
                </a:r>
              </a:p>
            </p:txBody>
          </p:sp>
          <p:sp>
            <p:nvSpPr>
              <p:cNvPr id="32" name="Text Box 22"/>
              <p:cNvSpPr txBox="1">
                <a:spLocks noChangeArrowheads="1"/>
              </p:cNvSpPr>
              <p:nvPr/>
            </p:nvSpPr>
            <p:spPr bwMode="auto">
              <a:xfrm>
                <a:off x="5192" y="2870"/>
                <a:ext cx="310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r>
                  <a:rPr lang="en-US" sz="1000" b="0" dirty="0">
                    <a:solidFill>
                      <a:schemeClr val="tx1"/>
                    </a:solidFill>
                  </a:rPr>
                  <a:t>B</a:t>
                </a:r>
                <a:r>
                  <a:rPr lang="en-US" sz="1000" b="0" dirty="0" smtClean="0">
                    <a:solidFill>
                      <a:schemeClr val="tx1"/>
                    </a:solidFill>
                  </a:rPr>
                  <a:t>ack</a:t>
                </a:r>
                <a:endParaRPr lang="en-US" sz="10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Text Box 23"/>
              <p:cNvSpPr txBox="1">
                <a:spLocks noChangeArrowheads="1"/>
              </p:cNvSpPr>
              <p:nvPr/>
            </p:nvSpPr>
            <p:spPr bwMode="auto">
              <a:xfrm>
                <a:off x="4175" y="3110"/>
                <a:ext cx="600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r>
                  <a:rPr lang="en-US" sz="1000" b="0">
                    <a:solidFill>
                      <a:schemeClr val="tx1"/>
                    </a:solidFill>
                  </a:rPr>
                  <a:t>Tail Position</a:t>
                </a:r>
              </a:p>
            </p:txBody>
          </p:sp>
          <p:sp>
            <p:nvSpPr>
              <p:cNvPr id="34" name="Line 24"/>
              <p:cNvSpPr>
                <a:spLocks noChangeShapeType="1"/>
              </p:cNvSpPr>
              <p:nvPr/>
            </p:nvSpPr>
            <p:spPr bwMode="auto">
              <a:xfrm>
                <a:off x="3456" y="302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Text Box 25"/>
              <p:cNvSpPr txBox="1">
                <a:spLocks noChangeArrowheads="1"/>
              </p:cNvSpPr>
              <p:nvPr/>
            </p:nvSpPr>
            <p:spPr bwMode="auto">
              <a:xfrm>
                <a:off x="3321" y="3120"/>
                <a:ext cx="231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r>
                  <a:rPr lang="en-US" sz="1000" b="0">
                    <a:solidFill>
                      <a:schemeClr val="tx1"/>
                    </a:solidFill>
                  </a:rPr>
                  <a:t>HS</a:t>
                </a:r>
              </a:p>
            </p:txBody>
          </p:sp>
          <p:sp>
            <p:nvSpPr>
              <p:cNvPr id="36" name="Rectangle 32"/>
              <p:cNvSpPr>
                <a:spLocks noChangeArrowheads="1"/>
              </p:cNvSpPr>
              <p:nvPr/>
            </p:nvSpPr>
            <p:spPr bwMode="auto">
              <a:xfrm rot="-300000">
                <a:off x="3455" y="2878"/>
                <a:ext cx="1572" cy="69"/>
              </a:xfrm>
              <a:prstGeom prst="rect">
                <a:avLst/>
              </a:prstGeom>
              <a:blipFill dpi="0" rotWithShape="1">
                <a:blip r:embed="rId2" cstate="print">
                  <a:alphaModFix amt="50000"/>
                </a:blip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9135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Hold </a:t>
            </a:r>
            <a:r>
              <a:rPr lang="en-US" sz="3200" dirty="0" smtClean="0"/>
              <a:t>stabilizer </a:t>
            </a:r>
            <a:r>
              <a:rPr lang="en-US" sz="3200" dirty="0"/>
              <a:t>on </a:t>
            </a:r>
            <a:r>
              <a:rPr lang="en-US" sz="3200" dirty="0" smtClean="0"/>
              <a:t>wedge </a:t>
            </a:r>
          </a:p>
          <a:p>
            <a:pPr eaLnBrk="1" hangingPunct="1"/>
            <a:r>
              <a:rPr lang="en-US" sz="3200" dirty="0" smtClean="0"/>
              <a:t>Ensure from front </a:t>
            </a:r>
            <a:r>
              <a:rPr lang="en-US" sz="3200" dirty="0"/>
              <a:t>or back that </a:t>
            </a:r>
            <a:r>
              <a:rPr lang="en-US" sz="3200" dirty="0" smtClean="0"/>
              <a:t>stabilizer is </a:t>
            </a:r>
            <a:r>
              <a:rPr lang="en-US" sz="3200" dirty="0"/>
              <a:t>parallel to </a:t>
            </a:r>
            <a:r>
              <a:rPr lang="en-US" sz="3200" dirty="0" smtClean="0"/>
              <a:t>wing</a:t>
            </a:r>
            <a:endParaRPr lang="en-US" sz="3200" dirty="0"/>
          </a:p>
          <a:p>
            <a:pPr eaLnBrk="1" hangingPunct="1"/>
            <a:r>
              <a:rPr lang="en-US" sz="3200" dirty="0"/>
              <a:t>If not, sand </a:t>
            </a:r>
            <a:r>
              <a:rPr lang="en-US" sz="3200" dirty="0" smtClean="0"/>
              <a:t>wedge </a:t>
            </a:r>
            <a:r>
              <a:rPr lang="en-US" sz="3200" dirty="0"/>
              <a:t>slightly and </a:t>
            </a:r>
            <a:r>
              <a:rPr lang="en-US" sz="3200" dirty="0" smtClean="0"/>
              <a:t>recheck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Check </a:t>
            </a:r>
            <a:r>
              <a:rPr lang="en-US" sz="4000" dirty="0" smtClean="0"/>
              <a:t>Alignment</a:t>
            </a:r>
            <a:endParaRPr lang="en-US" sz="4000" dirty="0"/>
          </a:p>
        </p:txBody>
      </p:sp>
      <p:pic>
        <p:nvPicPr>
          <p:cNvPr id="4" name="Picture 7" descr="drawing glider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3048000"/>
            <a:ext cx="4038600" cy="569913"/>
          </a:xfrm>
        </p:spPr>
      </p:pic>
    </p:spTree>
    <p:extLst>
      <p:ext uri="{BB962C8B-B14F-4D97-AF65-F5344CB8AC3E}">
        <p14:creationId xmlns:p14="http://schemas.microsoft.com/office/powerpoint/2010/main" val="3625568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Cut out </a:t>
            </a:r>
            <a:r>
              <a:rPr lang="en-US" sz="3200" dirty="0" smtClean="0"/>
              <a:t>wedge </a:t>
            </a:r>
            <a:r>
              <a:rPr lang="en-US" sz="3200" dirty="0"/>
              <a:t>from the glider </a:t>
            </a:r>
            <a:r>
              <a:rPr lang="en-US" sz="3200" dirty="0" smtClean="0"/>
              <a:t>plan</a:t>
            </a:r>
            <a:endParaRPr lang="en-US" sz="3200" dirty="0"/>
          </a:p>
          <a:p>
            <a:pPr eaLnBrk="1" hangingPunct="1"/>
            <a:r>
              <a:rPr lang="en-US" sz="3200" dirty="0"/>
              <a:t>Trace </a:t>
            </a:r>
            <a:r>
              <a:rPr lang="en-US" sz="3200" dirty="0" smtClean="0"/>
              <a:t>angled </a:t>
            </a:r>
            <a:r>
              <a:rPr lang="en-US" sz="3200" dirty="0"/>
              <a:t>line onto </a:t>
            </a:r>
            <a:r>
              <a:rPr lang="en-US" sz="3200" dirty="0" smtClean="0"/>
              <a:t>side </a:t>
            </a:r>
            <a:r>
              <a:rPr lang="en-US" sz="3200" dirty="0"/>
              <a:t>of </a:t>
            </a:r>
            <a:r>
              <a:rPr lang="en-US" sz="3200" dirty="0" smtClean="0"/>
              <a:t>fuselage</a:t>
            </a:r>
            <a:endParaRPr lang="en-US" sz="3200" dirty="0"/>
          </a:p>
          <a:p>
            <a:pPr eaLnBrk="1" hangingPunct="1"/>
            <a:r>
              <a:rPr lang="en-US" sz="3200" dirty="0">
                <a:solidFill>
                  <a:srgbClr val="E60702"/>
                </a:solidFill>
              </a:rPr>
              <a:t>Direction </a:t>
            </a:r>
            <a:r>
              <a:rPr lang="en-US" sz="3200" dirty="0" smtClean="0">
                <a:solidFill>
                  <a:srgbClr val="E60702"/>
                </a:solidFill>
              </a:rPr>
              <a:t>dependent </a:t>
            </a:r>
            <a:r>
              <a:rPr lang="en-US" sz="3200" dirty="0">
                <a:solidFill>
                  <a:srgbClr val="E60702"/>
                </a:solidFill>
              </a:rPr>
              <a:t>on tail or canard mount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Glue </a:t>
            </a:r>
            <a:r>
              <a:rPr lang="en-US" sz="4000" dirty="0" smtClean="0"/>
              <a:t>Stabilizer</a:t>
            </a:r>
            <a:endParaRPr lang="en-US" sz="4000" dirty="0"/>
          </a:p>
        </p:txBody>
      </p:sp>
      <p:sp>
        <p:nvSpPr>
          <p:cNvPr id="38" name="Rectangle 6" descr="Oak"/>
          <p:cNvSpPr>
            <a:spLocks noChangeArrowheads="1"/>
          </p:cNvSpPr>
          <p:nvPr/>
        </p:nvSpPr>
        <p:spPr bwMode="auto">
          <a:xfrm>
            <a:off x="6553200" y="2743200"/>
            <a:ext cx="381000" cy="762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7" descr="Oak"/>
          <p:cNvSpPr>
            <a:spLocks noChangeArrowheads="1"/>
          </p:cNvSpPr>
          <p:nvPr/>
        </p:nvSpPr>
        <p:spPr bwMode="auto">
          <a:xfrm>
            <a:off x="4648200" y="2667000"/>
            <a:ext cx="4191000" cy="76200"/>
          </a:xfrm>
          <a:prstGeom prst="rect">
            <a:avLst/>
          </a:prstGeom>
          <a:blipFill dpi="0" rotWithShape="1">
            <a:blip r:embed="rId2" cstate="print">
              <a:alphaModFix amt="50000"/>
            </a:blip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" name="Group 11"/>
          <p:cNvGrpSpPr>
            <a:grpSpLocks/>
          </p:cNvGrpSpPr>
          <p:nvPr/>
        </p:nvGrpSpPr>
        <p:grpSpPr bwMode="auto">
          <a:xfrm>
            <a:off x="7086600" y="2895600"/>
            <a:ext cx="457200" cy="457200"/>
            <a:chOff x="4608" y="1968"/>
            <a:chExt cx="288" cy="288"/>
          </a:xfrm>
        </p:grpSpPr>
        <p:sp>
          <p:nvSpPr>
            <p:cNvPr id="41" name="AutoShape 9"/>
            <p:cNvSpPr>
              <a:spLocks noChangeArrowheads="1"/>
            </p:cNvSpPr>
            <p:nvPr/>
          </p:nvSpPr>
          <p:spPr bwMode="auto">
            <a:xfrm rot="5400000">
              <a:off x="4608" y="1968"/>
              <a:ext cx="288" cy="288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Rectangle 10"/>
            <p:cNvSpPr>
              <a:spLocks noChangeArrowheads="1"/>
            </p:cNvSpPr>
            <p:nvPr/>
          </p:nvSpPr>
          <p:spPr bwMode="auto">
            <a:xfrm>
              <a:off x="4608" y="196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" name="Line 12"/>
          <p:cNvSpPr>
            <a:spLocks noChangeShapeType="1"/>
          </p:cNvSpPr>
          <p:nvPr/>
        </p:nvSpPr>
        <p:spPr bwMode="auto">
          <a:xfrm>
            <a:off x="6553200" y="2743200"/>
            <a:ext cx="3810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6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Cut out </a:t>
            </a:r>
            <a:r>
              <a:rPr lang="en-US" sz="3200" dirty="0" smtClean="0"/>
              <a:t>wedge </a:t>
            </a:r>
            <a:r>
              <a:rPr lang="en-US" sz="3200" dirty="0"/>
              <a:t>from </a:t>
            </a:r>
            <a:r>
              <a:rPr lang="en-US" sz="3200" dirty="0" smtClean="0"/>
              <a:t>glider plan</a:t>
            </a:r>
            <a:endParaRPr lang="en-US" sz="3200" dirty="0"/>
          </a:p>
          <a:p>
            <a:pPr eaLnBrk="1" hangingPunct="1"/>
            <a:r>
              <a:rPr lang="en-US" sz="3200" dirty="0"/>
              <a:t>Trace </a:t>
            </a:r>
            <a:r>
              <a:rPr lang="en-US" sz="3200" dirty="0" smtClean="0"/>
              <a:t>angled </a:t>
            </a:r>
            <a:r>
              <a:rPr lang="en-US" sz="3200" dirty="0"/>
              <a:t>line onto </a:t>
            </a:r>
            <a:r>
              <a:rPr lang="en-US" sz="3200" dirty="0" smtClean="0"/>
              <a:t>side </a:t>
            </a:r>
            <a:r>
              <a:rPr lang="en-US" sz="3200" dirty="0"/>
              <a:t>of </a:t>
            </a:r>
            <a:r>
              <a:rPr lang="en-US" sz="3200" dirty="0" smtClean="0"/>
              <a:t>fuselage</a:t>
            </a:r>
            <a:endParaRPr lang="en-US" sz="3200" dirty="0"/>
          </a:p>
          <a:p>
            <a:pPr eaLnBrk="1" hangingPunct="1"/>
            <a:r>
              <a:rPr lang="en-US" sz="3200" dirty="0">
                <a:solidFill>
                  <a:srgbClr val="E60702"/>
                </a:solidFill>
              </a:rPr>
              <a:t>Direction </a:t>
            </a:r>
            <a:r>
              <a:rPr lang="en-US" sz="3200" dirty="0" smtClean="0">
                <a:solidFill>
                  <a:srgbClr val="E60702"/>
                </a:solidFill>
              </a:rPr>
              <a:t>dependent </a:t>
            </a:r>
            <a:r>
              <a:rPr lang="en-US" sz="3200" dirty="0">
                <a:solidFill>
                  <a:srgbClr val="E60702"/>
                </a:solidFill>
              </a:rPr>
              <a:t>on tail or canard </a:t>
            </a:r>
            <a:r>
              <a:rPr lang="en-US" sz="3200" dirty="0" smtClean="0">
                <a:solidFill>
                  <a:srgbClr val="E60702"/>
                </a:solidFill>
              </a:rPr>
              <a:t>mount</a:t>
            </a:r>
            <a:endParaRPr lang="en-US" sz="3200" dirty="0">
              <a:solidFill>
                <a:srgbClr val="E6070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Two Piece Stabilizer</a:t>
            </a:r>
          </a:p>
        </p:txBody>
      </p:sp>
      <p:grpSp>
        <p:nvGrpSpPr>
          <p:cNvPr id="10" name="Group 33"/>
          <p:cNvGrpSpPr>
            <a:grpSpLocks/>
          </p:cNvGrpSpPr>
          <p:nvPr/>
        </p:nvGrpSpPr>
        <p:grpSpPr bwMode="auto">
          <a:xfrm>
            <a:off x="4953000" y="3429000"/>
            <a:ext cx="3581400" cy="457200"/>
            <a:chOff x="3120" y="2160"/>
            <a:chExt cx="2256" cy="288"/>
          </a:xfrm>
        </p:grpSpPr>
        <p:sp>
          <p:nvSpPr>
            <p:cNvPr id="11" name="Rectangle 13" descr="Oak"/>
            <p:cNvSpPr>
              <a:spLocks noChangeArrowheads="1"/>
            </p:cNvSpPr>
            <p:nvPr/>
          </p:nvSpPr>
          <p:spPr bwMode="auto">
            <a:xfrm>
              <a:off x="3120" y="2160"/>
              <a:ext cx="2256" cy="288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3936" y="2294"/>
              <a:ext cx="74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Canard Position</a:t>
              </a:r>
            </a:p>
          </p:txBody>
        </p:sp>
        <p:sp>
          <p:nvSpPr>
            <p:cNvPr id="13" name="Line 17"/>
            <p:cNvSpPr>
              <a:spLocks noChangeShapeType="1"/>
            </p:cNvSpPr>
            <p:nvPr/>
          </p:nvSpPr>
          <p:spPr bwMode="auto">
            <a:xfrm>
              <a:off x="3456" y="21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 Box 18"/>
            <p:cNvSpPr txBox="1">
              <a:spLocks noChangeArrowheads="1"/>
            </p:cNvSpPr>
            <p:nvPr/>
          </p:nvSpPr>
          <p:spPr bwMode="auto">
            <a:xfrm>
              <a:off x="3321" y="2256"/>
              <a:ext cx="23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HS</a:t>
              </a:r>
            </a:p>
          </p:txBody>
        </p:sp>
      </p:grpSp>
      <p:grpSp>
        <p:nvGrpSpPr>
          <p:cNvPr id="15" name="Group 32"/>
          <p:cNvGrpSpPr>
            <a:grpSpLocks/>
          </p:cNvGrpSpPr>
          <p:nvPr/>
        </p:nvGrpSpPr>
        <p:grpSpPr bwMode="auto">
          <a:xfrm>
            <a:off x="4495800" y="2819400"/>
            <a:ext cx="914400" cy="457200"/>
            <a:chOff x="2832" y="1776"/>
            <a:chExt cx="576" cy="288"/>
          </a:xfrm>
        </p:grpSpPr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2832" y="1776"/>
              <a:ext cx="44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200" b="0">
                  <a:solidFill>
                    <a:schemeClr val="tx1"/>
                  </a:solidFill>
                </a:rPr>
                <a:t>Wedge</a:t>
              </a:r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>
              <a:off x="3216" y="1968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4"/>
          <p:cNvGrpSpPr>
            <a:grpSpLocks/>
          </p:cNvGrpSpPr>
          <p:nvPr/>
        </p:nvGrpSpPr>
        <p:grpSpPr bwMode="auto">
          <a:xfrm>
            <a:off x="4648200" y="1812925"/>
            <a:ext cx="4083050" cy="701675"/>
            <a:chOff x="2928" y="1142"/>
            <a:chExt cx="2572" cy="442"/>
          </a:xfrm>
        </p:grpSpPr>
        <p:sp>
          <p:nvSpPr>
            <p:cNvPr id="19" name="Rectangle 5" descr="Oak"/>
            <p:cNvSpPr>
              <a:spLocks noChangeArrowheads="1"/>
            </p:cNvSpPr>
            <p:nvPr/>
          </p:nvSpPr>
          <p:spPr bwMode="auto">
            <a:xfrm>
              <a:off x="3120" y="1296"/>
              <a:ext cx="2256" cy="288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Text Box 6"/>
            <p:cNvSpPr txBox="1">
              <a:spLocks noChangeArrowheads="1"/>
            </p:cNvSpPr>
            <p:nvPr/>
          </p:nvSpPr>
          <p:spPr bwMode="auto">
            <a:xfrm>
              <a:off x="2928" y="1142"/>
              <a:ext cx="3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Front</a:t>
              </a:r>
            </a:p>
          </p:txBody>
        </p:sp>
        <p:sp>
          <p:nvSpPr>
            <p:cNvPr id="21" name="Text Box 7"/>
            <p:cNvSpPr txBox="1">
              <a:spLocks noChangeArrowheads="1"/>
            </p:cNvSpPr>
            <p:nvPr/>
          </p:nvSpPr>
          <p:spPr bwMode="auto">
            <a:xfrm>
              <a:off x="5192" y="1142"/>
              <a:ext cx="30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Back</a:t>
              </a:r>
            </a:p>
          </p:txBody>
        </p:sp>
        <p:sp>
          <p:nvSpPr>
            <p:cNvPr id="22" name="Text Box 8"/>
            <p:cNvSpPr txBox="1">
              <a:spLocks noChangeArrowheads="1"/>
            </p:cNvSpPr>
            <p:nvPr/>
          </p:nvSpPr>
          <p:spPr bwMode="auto">
            <a:xfrm>
              <a:off x="4175" y="1382"/>
              <a:ext cx="77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Side of Fuselage</a:t>
              </a:r>
            </a:p>
          </p:txBody>
        </p:sp>
        <p:sp>
          <p:nvSpPr>
            <p:cNvPr id="23" name="Line 9"/>
            <p:cNvSpPr>
              <a:spLocks noChangeShapeType="1"/>
            </p:cNvSpPr>
            <p:nvPr/>
          </p:nvSpPr>
          <p:spPr bwMode="auto">
            <a:xfrm>
              <a:off x="3456" y="129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10"/>
            <p:cNvSpPr txBox="1">
              <a:spLocks noChangeArrowheads="1"/>
            </p:cNvSpPr>
            <p:nvPr/>
          </p:nvSpPr>
          <p:spPr bwMode="auto">
            <a:xfrm>
              <a:off x="3321" y="1392"/>
              <a:ext cx="23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HS</a:t>
              </a:r>
            </a:p>
          </p:txBody>
        </p:sp>
      </p:grpSp>
      <p:sp>
        <p:nvSpPr>
          <p:cNvPr id="25" name="AutoShape 11" descr="Parchment"/>
          <p:cNvSpPr>
            <a:spLocks noChangeArrowheads="1"/>
          </p:cNvSpPr>
          <p:nvPr/>
        </p:nvSpPr>
        <p:spPr bwMode="auto">
          <a:xfrm rot="10800000">
            <a:off x="5486400" y="3429000"/>
            <a:ext cx="2514600" cy="228600"/>
          </a:xfrm>
          <a:prstGeom prst="rtTriangle">
            <a:avLst/>
          </a:prstGeom>
          <a:blipFill dpi="0" rotWithShape="1">
            <a:blip r:embed="rId3" cstate="print">
              <a:alphaModFix amt="80000"/>
            </a:blip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34"/>
          <p:cNvSpPr>
            <a:spLocks noChangeShapeType="1"/>
          </p:cNvSpPr>
          <p:nvPr/>
        </p:nvSpPr>
        <p:spPr bwMode="auto">
          <a:xfrm>
            <a:off x="5486400" y="3429000"/>
            <a:ext cx="2514600" cy="22860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" name="Group 36"/>
          <p:cNvGrpSpPr>
            <a:grpSpLocks/>
          </p:cNvGrpSpPr>
          <p:nvPr/>
        </p:nvGrpSpPr>
        <p:grpSpPr bwMode="auto">
          <a:xfrm>
            <a:off x="4953000" y="4495800"/>
            <a:ext cx="3581400" cy="473075"/>
            <a:chOff x="3120" y="3024"/>
            <a:chExt cx="2256" cy="298"/>
          </a:xfrm>
        </p:grpSpPr>
        <p:sp>
          <p:nvSpPr>
            <p:cNvPr id="28" name="Rectangle 25" descr="Oak"/>
            <p:cNvSpPr>
              <a:spLocks noChangeArrowheads="1"/>
            </p:cNvSpPr>
            <p:nvPr/>
          </p:nvSpPr>
          <p:spPr bwMode="auto">
            <a:xfrm>
              <a:off x="3120" y="3024"/>
              <a:ext cx="2256" cy="288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3984" y="3168"/>
              <a:ext cx="6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Tail Position</a:t>
              </a:r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3456" y="30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3321" y="3120"/>
              <a:ext cx="23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HS</a:t>
              </a:r>
            </a:p>
          </p:txBody>
        </p:sp>
        <p:sp>
          <p:nvSpPr>
            <p:cNvPr id="32" name="Line 35"/>
            <p:cNvSpPr>
              <a:spLocks noChangeShapeType="1"/>
            </p:cNvSpPr>
            <p:nvPr/>
          </p:nvSpPr>
          <p:spPr bwMode="auto">
            <a:xfrm flipV="1">
              <a:off x="3456" y="3024"/>
              <a:ext cx="1584" cy="144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7242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9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Cut </a:t>
            </a:r>
            <a:r>
              <a:rPr lang="en-US" sz="3200" dirty="0" smtClean="0"/>
              <a:t>stabilizer </a:t>
            </a:r>
            <a:r>
              <a:rPr lang="en-US" sz="3200" dirty="0"/>
              <a:t>in </a:t>
            </a:r>
            <a:r>
              <a:rPr lang="en-US" sz="3200" dirty="0" smtClean="0"/>
              <a:t>two</a:t>
            </a:r>
            <a:endParaRPr lang="en-US" sz="3200" dirty="0"/>
          </a:p>
          <a:p>
            <a:pPr eaLnBrk="1" hangingPunct="1"/>
            <a:r>
              <a:rPr lang="en-US" sz="3200" dirty="0" smtClean="0"/>
              <a:t>Glue </a:t>
            </a:r>
            <a:r>
              <a:rPr lang="en-US" sz="3200" dirty="0"/>
              <a:t>one side at a </a:t>
            </a:r>
            <a:r>
              <a:rPr lang="en-US" sz="3200" dirty="0" smtClean="0"/>
              <a:t>time to </a:t>
            </a:r>
            <a:r>
              <a:rPr lang="en-US" sz="3200" dirty="0"/>
              <a:t>each </a:t>
            </a:r>
            <a:r>
              <a:rPr lang="en-US" sz="3200" dirty="0" smtClean="0"/>
              <a:t>side</a:t>
            </a:r>
            <a:r>
              <a:rPr lang="en-US" sz="3200" dirty="0"/>
              <a:t> </a:t>
            </a:r>
            <a:r>
              <a:rPr lang="en-US" sz="3200" dirty="0" smtClean="0"/>
              <a:t>of fuselage</a:t>
            </a:r>
            <a:endParaRPr lang="en-US" sz="3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Check </a:t>
            </a:r>
            <a:r>
              <a:rPr lang="en-US" sz="4000" dirty="0" smtClean="0"/>
              <a:t>Alignment</a:t>
            </a:r>
            <a:endParaRPr lang="en-US" sz="4000" dirty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029200" y="1676400"/>
            <a:ext cx="3276600" cy="1066800"/>
            <a:chOff x="336" y="1872"/>
            <a:chExt cx="2064" cy="67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36" y="1872"/>
              <a:ext cx="1008" cy="672"/>
            </a:xfrm>
            <a:custGeom>
              <a:avLst/>
              <a:gdLst>
                <a:gd name="T0" fmla="*/ 1008 w 1008"/>
                <a:gd name="T1" fmla="*/ 672 h 672"/>
                <a:gd name="T2" fmla="*/ 1008 w 1008"/>
                <a:gd name="T3" fmla="*/ 0 h 672"/>
                <a:gd name="T4" fmla="*/ 0 w 1008"/>
                <a:gd name="T5" fmla="*/ 240 h 672"/>
                <a:gd name="T6" fmla="*/ 0 w 1008"/>
                <a:gd name="T7" fmla="*/ 672 h 672"/>
                <a:gd name="T8" fmla="*/ 1008 w 1008"/>
                <a:gd name="T9" fmla="*/ 672 h 6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8"/>
                <a:gd name="T16" fmla="*/ 0 h 672"/>
                <a:gd name="T17" fmla="*/ 1008 w 1008"/>
                <a:gd name="T18" fmla="*/ 672 h 6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8" h="672">
                  <a:moveTo>
                    <a:pt x="1008" y="672"/>
                  </a:moveTo>
                  <a:lnTo>
                    <a:pt x="1008" y="0"/>
                  </a:lnTo>
                  <a:lnTo>
                    <a:pt x="0" y="240"/>
                  </a:lnTo>
                  <a:lnTo>
                    <a:pt x="0" y="672"/>
                  </a:lnTo>
                  <a:lnTo>
                    <a:pt x="1008" y="672"/>
                  </a:lnTo>
                  <a:close/>
                </a:path>
              </a:pathLst>
            </a:custGeom>
            <a:blipFill dpi="0" rotWithShape="1">
              <a:blip r:embed="rId2" cstate="print">
                <a:alphaModFix amt="50000"/>
              </a:blip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 descr="Oak"/>
            <p:cNvSpPr>
              <a:spLocks/>
            </p:cNvSpPr>
            <p:nvPr/>
          </p:nvSpPr>
          <p:spPr bwMode="auto">
            <a:xfrm>
              <a:off x="1392" y="1872"/>
              <a:ext cx="1008" cy="672"/>
            </a:xfrm>
            <a:custGeom>
              <a:avLst/>
              <a:gdLst>
                <a:gd name="T0" fmla="*/ 0 w 1008"/>
                <a:gd name="T1" fmla="*/ 0 h 672"/>
                <a:gd name="T2" fmla="*/ 0 w 1008"/>
                <a:gd name="T3" fmla="*/ 672 h 672"/>
                <a:gd name="T4" fmla="*/ 1008 w 1008"/>
                <a:gd name="T5" fmla="*/ 672 h 672"/>
                <a:gd name="T6" fmla="*/ 1008 w 1008"/>
                <a:gd name="T7" fmla="*/ 240 h 672"/>
                <a:gd name="T8" fmla="*/ 0 w 1008"/>
                <a:gd name="T9" fmla="*/ 0 h 6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8"/>
                <a:gd name="T16" fmla="*/ 0 h 672"/>
                <a:gd name="T17" fmla="*/ 1008 w 1008"/>
                <a:gd name="T18" fmla="*/ 672 h 6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8" h="672">
                  <a:moveTo>
                    <a:pt x="0" y="0"/>
                  </a:moveTo>
                  <a:lnTo>
                    <a:pt x="0" y="672"/>
                  </a:lnTo>
                  <a:lnTo>
                    <a:pt x="1008" y="672"/>
                  </a:lnTo>
                  <a:lnTo>
                    <a:pt x="1008" y="24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2" cstate="print">
                <a:alphaModFix amt="50000"/>
              </a:blip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40"/>
          <p:cNvGrpSpPr>
            <a:grpSpLocks/>
          </p:cNvGrpSpPr>
          <p:nvPr/>
        </p:nvGrpSpPr>
        <p:grpSpPr bwMode="auto">
          <a:xfrm>
            <a:off x="4876800" y="3946525"/>
            <a:ext cx="3581400" cy="1539875"/>
            <a:chOff x="240" y="2400"/>
            <a:chExt cx="2256" cy="970"/>
          </a:xfrm>
        </p:grpSpPr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240" y="2400"/>
              <a:ext cx="2256" cy="288"/>
              <a:chOff x="3120" y="2160"/>
              <a:chExt cx="2256" cy="288"/>
            </a:xfrm>
          </p:grpSpPr>
          <p:sp>
            <p:nvSpPr>
              <p:cNvPr id="17" name="Rectangle 10" descr="Oak"/>
              <p:cNvSpPr>
                <a:spLocks noChangeArrowheads="1"/>
              </p:cNvSpPr>
              <p:nvPr/>
            </p:nvSpPr>
            <p:spPr bwMode="auto">
              <a:xfrm>
                <a:off x="3120" y="2160"/>
                <a:ext cx="2256" cy="288"/>
              </a:xfrm>
              <a:prstGeom prst="rect">
                <a:avLst/>
              </a:pr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Text Box 11"/>
              <p:cNvSpPr txBox="1">
                <a:spLocks noChangeArrowheads="1"/>
              </p:cNvSpPr>
              <p:nvPr/>
            </p:nvSpPr>
            <p:spPr bwMode="auto">
              <a:xfrm>
                <a:off x="3936" y="2294"/>
                <a:ext cx="74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r>
                  <a:rPr lang="en-US" sz="1000" b="0">
                    <a:solidFill>
                      <a:schemeClr val="tx1"/>
                    </a:solidFill>
                  </a:rPr>
                  <a:t>Canard Position</a:t>
                </a:r>
              </a:p>
            </p:txBody>
          </p:sp>
          <p:sp>
            <p:nvSpPr>
              <p:cNvPr id="19" name="Line 12"/>
              <p:cNvSpPr>
                <a:spLocks noChangeShapeType="1"/>
              </p:cNvSpPr>
              <p:nvPr/>
            </p:nvSpPr>
            <p:spPr bwMode="auto">
              <a:xfrm>
                <a:off x="3456" y="216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Text Box 13"/>
              <p:cNvSpPr txBox="1">
                <a:spLocks noChangeArrowheads="1"/>
              </p:cNvSpPr>
              <p:nvPr/>
            </p:nvSpPr>
            <p:spPr bwMode="auto">
              <a:xfrm>
                <a:off x="3321" y="2256"/>
                <a:ext cx="231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r>
                  <a:rPr lang="en-US" sz="1000" b="0">
                    <a:solidFill>
                      <a:schemeClr val="tx1"/>
                    </a:solidFill>
                  </a:rPr>
                  <a:t>HS</a:t>
                </a:r>
              </a:p>
            </p:txBody>
          </p:sp>
        </p:grpSp>
        <p:sp>
          <p:nvSpPr>
            <p:cNvPr id="11" name="Rectangle 15" descr="Oak"/>
            <p:cNvSpPr>
              <a:spLocks noChangeArrowheads="1"/>
            </p:cNvSpPr>
            <p:nvPr/>
          </p:nvSpPr>
          <p:spPr bwMode="auto">
            <a:xfrm>
              <a:off x="240" y="3072"/>
              <a:ext cx="2256" cy="288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1104" y="3216"/>
              <a:ext cx="6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Tail Position</a:t>
              </a:r>
            </a:p>
          </p:txBody>
        </p:sp>
        <p:sp>
          <p:nvSpPr>
            <p:cNvPr id="13" name="Line 17"/>
            <p:cNvSpPr>
              <a:spLocks noChangeShapeType="1"/>
            </p:cNvSpPr>
            <p:nvPr/>
          </p:nvSpPr>
          <p:spPr bwMode="auto">
            <a:xfrm>
              <a:off x="576" y="30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 Box 18"/>
            <p:cNvSpPr txBox="1">
              <a:spLocks noChangeArrowheads="1"/>
            </p:cNvSpPr>
            <p:nvPr/>
          </p:nvSpPr>
          <p:spPr bwMode="auto">
            <a:xfrm>
              <a:off x="441" y="3168"/>
              <a:ext cx="23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HS</a:t>
              </a:r>
            </a:p>
          </p:txBody>
        </p:sp>
        <p:sp>
          <p:nvSpPr>
            <p:cNvPr id="15" name="Rectangle 28" descr="Oak"/>
            <p:cNvSpPr>
              <a:spLocks noChangeArrowheads="1"/>
            </p:cNvSpPr>
            <p:nvPr/>
          </p:nvSpPr>
          <p:spPr bwMode="auto">
            <a:xfrm rot="300000">
              <a:off x="576" y="2448"/>
              <a:ext cx="1632" cy="69"/>
            </a:xfrm>
            <a:prstGeom prst="rect">
              <a:avLst/>
            </a:prstGeom>
            <a:blipFill dpi="0" rotWithShape="1">
              <a:blip r:embed="rId2" cstate="print">
                <a:alphaModFix amt="50000"/>
              </a:blip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39"/>
            <p:cNvSpPr>
              <a:spLocks noChangeArrowheads="1"/>
            </p:cNvSpPr>
            <p:nvPr/>
          </p:nvSpPr>
          <p:spPr bwMode="auto">
            <a:xfrm rot="-300000">
              <a:off x="576" y="3120"/>
              <a:ext cx="1572" cy="69"/>
            </a:xfrm>
            <a:prstGeom prst="rect">
              <a:avLst/>
            </a:prstGeom>
            <a:blipFill dpi="0" rotWithShape="1">
              <a:blip r:embed="rId2" cstate="print">
                <a:alphaModFix amt="50000"/>
              </a:blip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9036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Balsa Glider Construction</a:t>
            </a:r>
          </a:p>
        </p:txBody>
      </p:sp>
      <p:pic>
        <p:nvPicPr>
          <p:cNvPr id="5" name="Picture 12" descr="1964 model glider pl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143000"/>
            <a:ext cx="6858000" cy="508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924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Glue to </a:t>
            </a:r>
            <a:r>
              <a:rPr lang="en-US" sz="3200" dirty="0" smtClean="0">
                <a:solidFill>
                  <a:srgbClr val="FF0000"/>
                </a:solidFill>
              </a:rPr>
              <a:t>SIDE</a:t>
            </a:r>
            <a:r>
              <a:rPr lang="en-US" sz="3200" dirty="0" smtClean="0"/>
              <a:t> </a:t>
            </a:r>
            <a:r>
              <a:rPr lang="en-US" sz="3200" dirty="0"/>
              <a:t>of </a:t>
            </a:r>
            <a:r>
              <a:rPr lang="en-US" sz="3200" dirty="0" smtClean="0"/>
              <a:t>fuselage</a:t>
            </a:r>
            <a:endParaRPr lang="en-US" sz="3200" dirty="0"/>
          </a:p>
          <a:p>
            <a:pPr eaLnBrk="1" hangingPunct="1"/>
            <a:r>
              <a:rPr lang="en-US" sz="3200" dirty="0"/>
              <a:t>Make certain that each half is straight and square to </a:t>
            </a:r>
            <a:r>
              <a:rPr lang="en-US" sz="3200" dirty="0" smtClean="0"/>
              <a:t>fuselage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Glue </a:t>
            </a:r>
            <a:r>
              <a:rPr lang="en-US" sz="4000" dirty="0" smtClean="0"/>
              <a:t>Stabilizer</a:t>
            </a:r>
            <a:endParaRPr lang="en-US" sz="4000" dirty="0"/>
          </a:p>
        </p:txBody>
      </p:sp>
      <p:sp>
        <p:nvSpPr>
          <p:cNvPr id="21" name="Rectangle 4" descr="Oak"/>
          <p:cNvSpPr>
            <a:spLocks noChangeArrowheads="1"/>
          </p:cNvSpPr>
          <p:nvPr/>
        </p:nvSpPr>
        <p:spPr bwMode="auto">
          <a:xfrm>
            <a:off x="6553200" y="2743200"/>
            <a:ext cx="381000" cy="762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5" descr="Oak"/>
          <p:cNvSpPr>
            <a:spLocks noChangeArrowheads="1"/>
          </p:cNvSpPr>
          <p:nvPr/>
        </p:nvSpPr>
        <p:spPr bwMode="auto">
          <a:xfrm>
            <a:off x="4648200" y="2743200"/>
            <a:ext cx="1905000" cy="76200"/>
          </a:xfrm>
          <a:prstGeom prst="rect">
            <a:avLst/>
          </a:prstGeom>
          <a:blipFill dpi="0" rotWithShape="1">
            <a:blip r:embed="rId2" cstate="print">
              <a:alphaModFix amt="50000"/>
            </a:blip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6"/>
          <p:cNvGrpSpPr>
            <a:grpSpLocks/>
          </p:cNvGrpSpPr>
          <p:nvPr/>
        </p:nvGrpSpPr>
        <p:grpSpPr bwMode="auto">
          <a:xfrm>
            <a:off x="7162800" y="3048000"/>
            <a:ext cx="457200" cy="457200"/>
            <a:chOff x="4608" y="1968"/>
            <a:chExt cx="288" cy="288"/>
          </a:xfrm>
        </p:grpSpPr>
        <p:sp>
          <p:nvSpPr>
            <p:cNvPr id="24" name="AutoShape 7"/>
            <p:cNvSpPr>
              <a:spLocks noChangeArrowheads="1"/>
            </p:cNvSpPr>
            <p:nvPr/>
          </p:nvSpPr>
          <p:spPr bwMode="auto">
            <a:xfrm rot="5400000">
              <a:off x="4608" y="1968"/>
              <a:ext cx="288" cy="288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auto">
            <a:xfrm>
              <a:off x="4608" y="196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" name="Line 9"/>
          <p:cNvSpPr>
            <a:spLocks noChangeShapeType="1"/>
          </p:cNvSpPr>
          <p:nvPr/>
        </p:nvSpPr>
        <p:spPr bwMode="auto">
          <a:xfrm>
            <a:off x="6553200" y="2743200"/>
            <a:ext cx="0" cy="152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Rectangle 10" descr="Oak"/>
          <p:cNvSpPr>
            <a:spLocks noChangeArrowheads="1"/>
          </p:cNvSpPr>
          <p:nvPr/>
        </p:nvSpPr>
        <p:spPr bwMode="auto">
          <a:xfrm>
            <a:off x="6934200" y="2743200"/>
            <a:ext cx="1905000" cy="76200"/>
          </a:xfrm>
          <a:prstGeom prst="rect">
            <a:avLst/>
          </a:prstGeom>
          <a:blipFill dpi="0" rotWithShape="1">
            <a:blip r:embed="rId2" cstate="print">
              <a:alphaModFix amt="50000"/>
            </a:blip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11"/>
          <p:cNvSpPr>
            <a:spLocks noChangeShapeType="1"/>
          </p:cNvSpPr>
          <p:nvPr/>
        </p:nvSpPr>
        <p:spPr bwMode="auto">
          <a:xfrm>
            <a:off x="6934200" y="2743200"/>
            <a:ext cx="0" cy="152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" name="Group 12"/>
          <p:cNvGrpSpPr>
            <a:grpSpLocks/>
          </p:cNvGrpSpPr>
          <p:nvPr/>
        </p:nvGrpSpPr>
        <p:grpSpPr bwMode="auto">
          <a:xfrm rot="5400000">
            <a:off x="5867400" y="3048000"/>
            <a:ext cx="457200" cy="457200"/>
            <a:chOff x="4608" y="1968"/>
            <a:chExt cx="288" cy="288"/>
          </a:xfrm>
        </p:grpSpPr>
        <p:sp>
          <p:nvSpPr>
            <p:cNvPr id="30" name="AutoShape 13"/>
            <p:cNvSpPr>
              <a:spLocks noChangeArrowheads="1"/>
            </p:cNvSpPr>
            <p:nvPr/>
          </p:nvSpPr>
          <p:spPr bwMode="auto">
            <a:xfrm rot="5400000">
              <a:off x="4608" y="1968"/>
              <a:ext cx="288" cy="288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14"/>
            <p:cNvSpPr>
              <a:spLocks noChangeArrowheads="1"/>
            </p:cNvSpPr>
            <p:nvPr/>
          </p:nvSpPr>
          <p:spPr bwMode="auto">
            <a:xfrm>
              <a:off x="4608" y="196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0510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6" grpId="0" animBg="1"/>
      <p:bldP spid="27" grpId="0" animBg="1"/>
      <p:bldP spid="2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Requires tail </a:t>
            </a:r>
            <a:r>
              <a:rPr lang="en-US" dirty="0" smtClean="0"/>
              <a:t>at </a:t>
            </a:r>
            <a:r>
              <a:rPr lang="en-US" dirty="0"/>
              <a:t>a completely different location on </a:t>
            </a:r>
            <a:r>
              <a:rPr lang="en-US" dirty="0" smtClean="0"/>
              <a:t>fuselage </a:t>
            </a:r>
            <a:r>
              <a:rPr lang="en-US" dirty="0"/>
              <a:t>from </a:t>
            </a:r>
            <a:r>
              <a:rPr lang="en-US" dirty="0" smtClean="0"/>
              <a:t>horizontal stabilizer</a:t>
            </a:r>
            <a:endParaRPr lang="en-US" dirty="0"/>
          </a:p>
          <a:p>
            <a:pPr eaLnBrk="1" hangingPunct="1"/>
            <a:r>
              <a:rPr lang="en-US" dirty="0"/>
              <a:t>Glue </a:t>
            </a:r>
            <a:r>
              <a:rPr lang="en-US" dirty="0" smtClean="0"/>
              <a:t>onto </a:t>
            </a:r>
            <a:r>
              <a:rPr lang="en-US" dirty="0"/>
              <a:t>side of fuselage flush with bottom </a:t>
            </a:r>
            <a:r>
              <a:rPr lang="en-US" dirty="0" smtClean="0"/>
              <a:t>edge and front </a:t>
            </a:r>
            <a:r>
              <a:rPr lang="en-US" dirty="0"/>
              <a:t>edge even with vertical tail </a:t>
            </a:r>
            <a:r>
              <a:rPr lang="en-US" dirty="0" smtClean="0"/>
              <a:t>mark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Vertical </a:t>
            </a:r>
            <a:r>
              <a:rPr lang="en-US" sz="4000" dirty="0" smtClean="0"/>
              <a:t>Stabilizer Side </a:t>
            </a:r>
            <a:r>
              <a:rPr lang="en-US" sz="4000" dirty="0"/>
              <a:t>Mount</a:t>
            </a:r>
          </a:p>
        </p:txBody>
      </p:sp>
      <p:grpSp>
        <p:nvGrpSpPr>
          <p:cNvPr id="15" name="Group 36"/>
          <p:cNvGrpSpPr>
            <a:grpSpLocks/>
          </p:cNvGrpSpPr>
          <p:nvPr/>
        </p:nvGrpSpPr>
        <p:grpSpPr bwMode="auto">
          <a:xfrm>
            <a:off x="4953000" y="3429000"/>
            <a:ext cx="3581400" cy="457200"/>
            <a:chOff x="3120" y="2160"/>
            <a:chExt cx="2256" cy="288"/>
          </a:xfrm>
        </p:grpSpPr>
        <p:sp>
          <p:nvSpPr>
            <p:cNvPr id="16" name="Rectangle 3" descr="Oak"/>
            <p:cNvSpPr>
              <a:spLocks noChangeArrowheads="1"/>
            </p:cNvSpPr>
            <p:nvPr/>
          </p:nvSpPr>
          <p:spPr bwMode="auto">
            <a:xfrm>
              <a:off x="3120" y="2160"/>
              <a:ext cx="2256" cy="288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5"/>
            <p:cNvSpPr>
              <a:spLocks noChangeShapeType="1"/>
            </p:cNvSpPr>
            <p:nvPr/>
          </p:nvSpPr>
          <p:spPr bwMode="auto">
            <a:xfrm>
              <a:off x="3456" y="21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3321" y="2256"/>
              <a:ext cx="2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VT</a:t>
              </a:r>
            </a:p>
          </p:txBody>
        </p:sp>
      </p:grpSp>
      <p:grpSp>
        <p:nvGrpSpPr>
          <p:cNvPr id="19" name="Group 12"/>
          <p:cNvGrpSpPr>
            <a:grpSpLocks/>
          </p:cNvGrpSpPr>
          <p:nvPr/>
        </p:nvGrpSpPr>
        <p:grpSpPr bwMode="auto">
          <a:xfrm>
            <a:off x="4648200" y="1812925"/>
            <a:ext cx="4083050" cy="701675"/>
            <a:chOff x="2928" y="1142"/>
            <a:chExt cx="2572" cy="442"/>
          </a:xfrm>
        </p:grpSpPr>
        <p:sp>
          <p:nvSpPr>
            <p:cNvPr id="20" name="Rectangle 13" descr="Oak"/>
            <p:cNvSpPr>
              <a:spLocks noChangeArrowheads="1"/>
            </p:cNvSpPr>
            <p:nvPr/>
          </p:nvSpPr>
          <p:spPr bwMode="auto">
            <a:xfrm>
              <a:off x="3120" y="1296"/>
              <a:ext cx="2256" cy="288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Text Box 14"/>
            <p:cNvSpPr txBox="1">
              <a:spLocks noChangeArrowheads="1"/>
            </p:cNvSpPr>
            <p:nvPr/>
          </p:nvSpPr>
          <p:spPr bwMode="auto">
            <a:xfrm>
              <a:off x="2928" y="1142"/>
              <a:ext cx="3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Front</a:t>
              </a:r>
            </a:p>
          </p:txBody>
        </p:sp>
        <p:sp>
          <p:nvSpPr>
            <p:cNvPr id="33" name="Text Box 15"/>
            <p:cNvSpPr txBox="1">
              <a:spLocks noChangeArrowheads="1"/>
            </p:cNvSpPr>
            <p:nvPr/>
          </p:nvSpPr>
          <p:spPr bwMode="auto">
            <a:xfrm>
              <a:off x="5192" y="1142"/>
              <a:ext cx="30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Back</a:t>
              </a:r>
            </a:p>
          </p:txBody>
        </p:sp>
        <p:sp>
          <p:nvSpPr>
            <p:cNvPr id="34" name="Text Box 16"/>
            <p:cNvSpPr txBox="1">
              <a:spLocks noChangeArrowheads="1"/>
            </p:cNvSpPr>
            <p:nvPr/>
          </p:nvSpPr>
          <p:spPr bwMode="auto">
            <a:xfrm>
              <a:off x="4175" y="1382"/>
              <a:ext cx="77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Side of Fuselage</a:t>
              </a:r>
            </a:p>
          </p:txBody>
        </p:sp>
        <p:sp>
          <p:nvSpPr>
            <p:cNvPr id="35" name="Line 17"/>
            <p:cNvSpPr>
              <a:spLocks noChangeShapeType="1"/>
            </p:cNvSpPr>
            <p:nvPr/>
          </p:nvSpPr>
          <p:spPr bwMode="auto">
            <a:xfrm>
              <a:off x="3456" y="129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Text Box 18"/>
            <p:cNvSpPr txBox="1">
              <a:spLocks noChangeArrowheads="1"/>
            </p:cNvSpPr>
            <p:nvPr/>
          </p:nvSpPr>
          <p:spPr bwMode="auto">
            <a:xfrm>
              <a:off x="3321" y="1392"/>
              <a:ext cx="2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VT</a:t>
              </a:r>
            </a:p>
          </p:txBody>
        </p:sp>
      </p:grpSp>
      <p:grpSp>
        <p:nvGrpSpPr>
          <p:cNvPr id="37" name="Group 35"/>
          <p:cNvGrpSpPr>
            <a:grpSpLocks/>
          </p:cNvGrpSpPr>
          <p:nvPr/>
        </p:nvGrpSpPr>
        <p:grpSpPr bwMode="auto">
          <a:xfrm>
            <a:off x="4953000" y="4479925"/>
            <a:ext cx="3581400" cy="777875"/>
            <a:chOff x="3120" y="2822"/>
            <a:chExt cx="2256" cy="490"/>
          </a:xfrm>
        </p:grpSpPr>
        <p:sp>
          <p:nvSpPr>
            <p:cNvPr id="38" name="Rectangle 22" descr="Oak"/>
            <p:cNvSpPr>
              <a:spLocks noChangeArrowheads="1"/>
            </p:cNvSpPr>
            <p:nvPr/>
          </p:nvSpPr>
          <p:spPr bwMode="auto">
            <a:xfrm>
              <a:off x="3120" y="2832"/>
              <a:ext cx="2256" cy="144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Text Box 23"/>
            <p:cNvSpPr txBox="1">
              <a:spLocks noChangeArrowheads="1"/>
            </p:cNvSpPr>
            <p:nvPr/>
          </p:nvSpPr>
          <p:spPr bwMode="auto">
            <a:xfrm>
              <a:off x="4030" y="3158"/>
              <a:ext cx="48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Top View</a:t>
              </a:r>
            </a:p>
          </p:txBody>
        </p:sp>
        <p:sp>
          <p:nvSpPr>
            <p:cNvPr id="40" name="Line 24"/>
            <p:cNvSpPr>
              <a:spLocks noChangeShapeType="1"/>
            </p:cNvSpPr>
            <p:nvPr/>
          </p:nvSpPr>
          <p:spPr bwMode="auto">
            <a:xfrm>
              <a:off x="3456" y="28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Text Box 25"/>
            <p:cNvSpPr txBox="1">
              <a:spLocks noChangeArrowheads="1"/>
            </p:cNvSpPr>
            <p:nvPr/>
          </p:nvSpPr>
          <p:spPr bwMode="auto">
            <a:xfrm>
              <a:off x="3216" y="2822"/>
              <a:ext cx="2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VT</a:t>
              </a:r>
            </a:p>
          </p:txBody>
        </p:sp>
        <p:grpSp>
          <p:nvGrpSpPr>
            <p:cNvPr id="42" name="Group 34"/>
            <p:cNvGrpSpPr>
              <a:grpSpLocks/>
            </p:cNvGrpSpPr>
            <p:nvPr/>
          </p:nvGrpSpPr>
          <p:grpSpPr bwMode="auto">
            <a:xfrm>
              <a:off x="3456" y="2976"/>
              <a:ext cx="1680" cy="69"/>
              <a:chOff x="1824" y="3744"/>
              <a:chExt cx="1680" cy="69"/>
            </a:xfrm>
          </p:grpSpPr>
          <p:sp>
            <p:nvSpPr>
              <p:cNvPr id="43" name="Rectangle 33"/>
              <p:cNvSpPr>
                <a:spLocks noChangeArrowheads="1"/>
              </p:cNvSpPr>
              <p:nvPr/>
            </p:nvSpPr>
            <p:spPr bwMode="auto">
              <a:xfrm>
                <a:off x="1824" y="3744"/>
                <a:ext cx="1680" cy="6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29" descr="Oak"/>
              <p:cNvSpPr>
                <a:spLocks noChangeArrowheads="1"/>
              </p:cNvSpPr>
              <p:nvPr/>
            </p:nvSpPr>
            <p:spPr bwMode="auto">
              <a:xfrm>
                <a:off x="1824" y="3744"/>
                <a:ext cx="1680" cy="69"/>
              </a:xfrm>
              <a:prstGeom prst="rect">
                <a:avLst/>
              </a:prstGeom>
              <a:blipFill dpi="0" rotWithShape="1">
                <a:blip r:embed="rId2" cstate="print">
                  <a:alphaModFix amt="50000"/>
                </a:blip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30"/>
              <p:cNvSpPr>
                <a:spLocks noChangeShapeType="1"/>
              </p:cNvSpPr>
              <p:nvPr/>
            </p:nvSpPr>
            <p:spPr bwMode="auto">
              <a:xfrm>
                <a:off x="2544" y="3744"/>
                <a:ext cx="0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6" name="Group 32"/>
          <p:cNvGrpSpPr>
            <a:grpSpLocks/>
          </p:cNvGrpSpPr>
          <p:nvPr/>
        </p:nvGrpSpPr>
        <p:grpSpPr bwMode="auto">
          <a:xfrm>
            <a:off x="5486400" y="1371600"/>
            <a:ext cx="2667000" cy="2514600"/>
            <a:chOff x="960" y="2400"/>
            <a:chExt cx="1680" cy="1584"/>
          </a:xfrm>
        </p:grpSpPr>
        <p:sp>
          <p:nvSpPr>
            <p:cNvPr id="47" name="Freeform 31"/>
            <p:cNvSpPr>
              <a:spLocks/>
            </p:cNvSpPr>
            <p:nvPr/>
          </p:nvSpPr>
          <p:spPr bwMode="auto">
            <a:xfrm rot="-5400000">
              <a:off x="1008" y="2352"/>
              <a:ext cx="1584" cy="1680"/>
            </a:xfrm>
            <a:custGeom>
              <a:avLst/>
              <a:gdLst>
                <a:gd name="T0" fmla="*/ 0 w 1584"/>
                <a:gd name="T1" fmla="*/ 0 h 1680"/>
                <a:gd name="T2" fmla="*/ 0 w 1584"/>
                <a:gd name="T3" fmla="*/ 1680 h 1680"/>
                <a:gd name="T4" fmla="*/ 1584 w 1584"/>
                <a:gd name="T5" fmla="*/ 1680 h 1680"/>
                <a:gd name="T6" fmla="*/ 1584 w 1584"/>
                <a:gd name="T7" fmla="*/ 816 h 1680"/>
                <a:gd name="T8" fmla="*/ 0 w 1584"/>
                <a:gd name="T9" fmla="*/ 0 h 16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4"/>
                <a:gd name="T16" fmla="*/ 0 h 1680"/>
                <a:gd name="T17" fmla="*/ 1584 w 1584"/>
                <a:gd name="T18" fmla="*/ 1680 h 16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4" h="1680">
                  <a:moveTo>
                    <a:pt x="0" y="0"/>
                  </a:moveTo>
                  <a:lnTo>
                    <a:pt x="0" y="1680"/>
                  </a:lnTo>
                  <a:lnTo>
                    <a:pt x="1584" y="1680"/>
                  </a:lnTo>
                  <a:lnTo>
                    <a:pt x="1584" y="8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28" descr="Oak"/>
            <p:cNvSpPr>
              <a:spLocks/>
            </p:cNvSpPr>
            <p:nvPr/>
          </p:nvSpPr>
          <p:spPr bwMode="auto">
            <a:xfrm rot="-5400000">
              <a:off x="1008" y="2352"/>
              <a:ext cx="1584" cy="1680"/>
            </a:xfrm>
            <a:custGeom>
              <a:avLst/>
              <a:gdLst>
                <a:gd name="T0" fmla="*/ 0 w 1584"/>
                <a:gd name="T1" fmla="*/ 0 h 1680"/>
                <a:gd name="T2" fmla="*/ 0 w 1584"/>
                <a:gd name="T3" fmla="*/ 1680 h 1680"/>
                <a:gd name="T4" fmla="*/ 1584 w 1584"/>
                <a:gd name="T5" fmla="*/ 1680 h 1680"/>
                <a:gd name="T6" fmla="*/ 1584 w 1584"/>
                <a:gd name="T7" fmla="*/ 816 h 1680"/>
                <a:gd name="T8" fmla="*/ 0 w 1584"/>
                <a:gd name="T9" fmla="*/ 0 h 16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4"/>
                <a:gd name="T16" fmla="*/ 0 h 1680"/>
                <a:gd name="T17" fmla="*/ 1584 w 1584"/>
                <a:gd name="T18" fmla="*/ 1680 h 16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4" h="1680">
                  <a:moveTo>
                    <a:pt x="0" y="0"/>
                  </a:moveTo>
                  <a:lnTo>
                    <a:pt x="0" y="1680"/>
                  </a:lnTo>
                  <a:lnTo>
                    <a:pt x="1584" y="1680"/>
                  </a:lnTo>
                  <a:lnTo>
                    <a:pt x="1584" y="816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2" cstate="print">
                <a:alphaModFix amt="50000"/>
              </a:blip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5354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Can be used no matter where </a:t>
            </a:r>
            <a:r>
              <a:rPr lang="en-US" dirty="0" smtClean="0"/>
              <a:t>tail </a:t>
            </a:r>
            <a:r>
              <a:rPr lang="en-US" dirty="0"/>
              <a:t>is </a:t>
            </a:r>
            <a:r>
              <a:rPr lang="en-US" dirty="0" smtClean="0"/>
              <a:t>located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Draw </a:t>
            </a:r>
            <a:r>
              <a:rPr lang="en-US" dirty="0" smtClean="0"/>
              <a:t>line </a:t>
            </a:r>
            <a:r>
              <a:rPr lang="en-US" dirty="0"/>
              <a:t>down </a:t>
            </a:r>
            <a:r>
              <a:rPr lang="en-US" dirty="0" smtClean="0"/>
              <a:t>center </a:t>
            </a:r>
            <a:r>
              <a:rPr lang="en-US" dirty="0"/>
              <a:t>of </a:t>
            </a:r>
            <a:r>
              <a:rPr lang="en-US" dirty="0" smtClean="0"/>
              <a:t>fuselage </a:t>
            </a:r>
            <a:r>
              <a:rPr lang="en-US" dirty="0"/>
              <a:t>top starting at </a:t>
            </a:r>
            <a:r>
              <a:rPr lang="en-US" dirty="0" smtClean="0"/>
              <a:t>vertical </a:t>
            </a:r>
            <a:r>
              <a:rPr lang="en-US" dirty="0"/>
              <a:t>tail </a:t>
            </a:r>
            <a:r>
              <a:rPr lang="en-US" dirty="0" smtClean="0"/>
              <a:t>mark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Glue on </a:t>
            </a:r>
            <a:r>
              <a:rPr lang="en-US" dirty="0" smtClean="0"/>
              <a:t>vertical </a:t>
            </a:r>
            <a:r>
              <a:rPr lang="en-US" dirty="0"/>
              <a:t>tail straight and </a:t>
            </a:r>
            <a:r>
              <a:rPr lang="en-US" dirty="0" smtClean="0"/>
              <a:t>square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Vertical </a:t>
            </a:r>
            <a:r>
              <a:rPr lang="en-US" sz="4000" dirty="0" smtClean="0"/>
              <a:t>Stabilizer Top </a:t>
            </a:r>
            <a:r>
              <a:rPr lang="en-US" sz="4000" dirty="0"/>
              <a:t>Mount</a:t>
            </a:r>
          </a:p>
        </p:txBody>
      </p:sp>
      <p:grpSp>
        <p:nvGrpSpPr>
          <p:cNvPr id="27" name="Group 2"/>
          <p:cNvGrpSpPr>
            <a:grpSpLocks/>
          </p:cNvGrpSpPr>
          <p:nvPr/>
        </p:nvGrpSpPr>
        <p:grpSpPr bwMode="auto">
          <a:xfrm>
            <a:off x="4953000" y="4114800"/>
            <a:ext cx="3581400" cy="457200"/>
            <a:chOff x="3120" y="2160"/>
            <a:chExt cx="2256" cy="288"/>
          </a:xfrm>
        </p:grpSpPr>
        <p:sp>
          <p:nvSpPr>
            <p:cNvPr id="28" name="Rectangle 3" descr="Oak"/>
            <p:cNvSpPr>
              <a:spLocks noChangeArrowheads="1"/>
            </p:cNvSpPr>
            <p:nvPr/>
          </p:nvSpPr>
          <p:spPr bwMode="auto">
            <a:xfrm>
              <a:off x="3120" y="2160"/>
              <a:ext cx="2256" cy="288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4"/>
            <p:cNvSpPr>
              <a:spLocks noChangeShapeType="1"/>
            </p:cNvSpPr>
            <p:nvPr/>
          </p:nvSpPr>
          <p:spPr bwMode="auto">
            <a:xfrm>
              <a:off x="3456" y="21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Text Box 5"/>
            <p:cNvSpPr txBox="1">
              <a:spLocks noChangeArrowheads="1"/>
            </p:cNvSpPr>
            <p:nvPr/>
          </p:nvSpPr>
          <p:spPr bwMode="auto">
            <a:xfrm>
              <a:off x="3321" y="2256"/>
              <a:ext cx="2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VT</a:t>
              </a:r>
            </a:p>
          </p:txBody>
        </p:sp>
      </p:grpSp>
      <p:grpSp>
        <p:nvGrpSpPr>
          <p:cNvPr id="31" name="Group 8"/>
          <p:cNvGrpSpPr>
            <a:grpSpLocks/>
          </p:cNvGrpSpPr>
          <p:nvPr/>
        </p:nvGrpSpPr>
        <p:grpSpPr bwMode="auto">
          <a:xfrm>
            <a:off x="4648200" y="1812925"/>
            <a:ext cx="4083050" cy="701675"/>
            <a:chOff x="2928" y="1142"/>
            <a:chExt cx="2572" cy="442"/>
          </a:xfrm>
        </p:grpSpPr>
        <p:sp>
          <p:nvSpPr>
            <p:cNvPr id="49" name="Rectangle 9" descr="Oak"/>
            <p:cNvSpPr>
              <a:spLocks noChangeArrowheads="1"/>
            </p:cNvSpPr>
            <p:nvPr/>
          </p:nvSpPr>
          <p:spPr bwMode="auto">
            <a:xfrm>
              <a:off x="3120" y="1296"/>
              <a:ext cx="2256" cy="288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Text Box 10"/>
            <p:cNvSpPr txBox="1">
              <a:spLocks noChangeArrowheads="1"/>
            </p:cNvSpPr>
            <p:nvPr/>
          </p:nvSpPr>
          <p:spPr bwMode="auto">
            <a:xfrm>
              <a:off x="2928" y="1142"/>
              <a:ext cx="3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Front</a:t>
              </a:r>
            </a:p>
          </p:txBody>
        </p:sp>
        <p:sp>
          <p:nvSpPr>
            <p:cNvPr id="51" name="Text Box 11"/>
            <p:cNvSpPr txBox="1">
              <a:spLocks noChangeArrowheads="1"/>
            </p:cNvSpPr>
            <p:nvPr/>
          </p:nvSpPr>
          <p:spPr bwMode="auto">
            <a:xfrm>
              <a:off x="5192" y="1142"/>
              <a:ext cx="30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Back</a:t>
              </a:r>
            </a:p>
          </p:txBody>
        </p:sp>
        <p:sp>
          <p:nvSpPr>
            <p:cNvPr id="52" name="Text Box 12"/>
            <p:cNvSpPr txBox="1">
              <a:spLocks noChangeArrowheads="1"/>
            </p:cNvSpPr>
            <p:nvPr/>
          </p:nvSpPr>
          <p:spPr bwMode="auto">
            <a:xfrm>
              <a:off x="4175" y="1382"/>
              <a:ext cx="77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Side of Fuselage</a:t>
              </a:r>
            </a:p>
          </p:txBody>
        </p:sp>
        <p:sp>
          <p:nvSpPr>
            <p:cNvPr id="53" name="Line 13"/>
            <p:cNvSpPr>
              <a:spLocks noChangeShapeType="1"/>
            </p:cNvSpPr>
            <p:nvPr/>
          </p:nvSpPr>
          <p:spPr bwMode="auto">
            <a:xfrm>
              <a:off x="3456" y="129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Text Box 14"/>
            <p:cNvSpPr txBox="1">
              <a:spLocks noChangeArrowheads="1"/>
            </p:cNvSpPr>
            <p:nvPr/>
          </p:nvSpPr>
          <p:spPr bwMode="auto">
            <a:xfrm>
              <a:off x="3321" y="1392"/>
              <a:ext cx="2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VT</a:t>
              </a:r>
            </a:p>
          </p:txBody>
        </p:sp>
      </p:grpSp>
      <p:grpSp>
        <p:nvGrpSpPr>
          <p:cNvPr id="55" name="Group 33"/>
          <p:cNvGrpSpPr>
            <a:grpSpLocks/>
          </p:cNvGrpSpPr>
          <p:nvPr/>
        </p:nvGrpSpPr>
        <p:grpSpPr bwMode="auto">
          <a:xfrm>
            <a:off x="4953000" y="3108325"/>
            <a:ext cx="3581400" cy="488950"/>
            <a:chOff x="3120" y="1958"/>
            <a:chExt cx="2256" cy="308"/>
          </a:xfrm>
        </p:grpSpPr>
        <p:sp>
          <p:nvSpPr>
            <p:cNvPr id="56" name="Rectangle 16" descr="Oak"/>
            <p:cNvSpPr>
              <a:spLocks noChangeArrowheads="1"/>
            </p:cNvSpPr>
            <p:nvPr/>
          </p:nvSpPr>
          <p:spPr bwMode="auto">
            <a:xfrm>
              <a:off x="3120" y="1968"/>
              <a:ext cx="2256" cy="144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Text Box 17"/>
            <p:cNvSpPr txBox="1">
              <a:spLocks noChangeArrowheads="1"/>
            </p:cNvSpPr>
            <p:nvPr/>
          </p:nvSpPr>
          <p:spPr bwMode="auto">
            <a:xfrm>
              <a:off x="4030" y="2112"/>
              <a:ext cx="48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Top View</a:t>
              </a:r>
            </a:p>
          </p:txBody>
        </p:sp>
        <p:sp>
          <p:nvSpPr>
            <p:cNvPr id="58" name="Line 18"/>
            <p:cNvSpPr>
              <a:spLocks noChangeShapeType="1"/>
            </p:cNvSpPr>
            <p:nvPr/>
          </p:nvSpPr>
          <p:spPr bwMode="auto">
            <a:xfrm>
              <a:off x="3456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Text Box 19"/>
            <p:cNvSpPr txBox="1">
              <a:spLocks noChangeArrowheads="1"/>
            </p:cNvSpPr>
            <p:nvPr/>
          </p:nvSpPr>
          <p:spPr bwMode="auto">
            <a:xfrm>
              <a:off x="3216" y="1958"/>
              <a:ext cx="2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r>
                <a:rPr lang="en-US" sz="1000" b="0">
                  <a:solidFill>
                    <a:schemeClr val="tx1"/>
                  </a:solidFill>
                </a:rPr>
                <a:t>VT</a:t>
              </a:r>
            </a:p>
          </p:txBody>
        </p:sp>
      </p:grpSp>
      <p:grpSp>
        <p:nvGrpSpPr>
          <p:cNvPr id="60" name="Group 24"/>
          <p:cNvGrpSpPr>
            <a:grpSpLocks/>
          </p:cNvGrpSpPr>
          <p:nvPr/>
        </p:nvGrpSpPr>
        <p:grpSpPr bwMode="auto">
          <a:xfrm>
            <a:off x="5486400" y="1600200"/>
            <a:ext cx="2667000" cy="2514600"/>
            <a:chOff x="960" y="2400"/>
            <a:chExt cx="1680" cy="1584"/>
          </a:xfrm>
        </p:grpSpPr>
        <p:sp>
          <p:nvSpPr>
            <p:cNvPr id="61" name="Freeform 25"/>
            <p:cNvSpPr>
              <a:spLocks/>
            </p:cNvSpPr>
            <p:nvPr/>
          </p:nvSpPr>
          <p:spPr bwMode="auto">
            <a:xfrm rot="-5400000">
              <a:off x="1008" y="2352"/>
              <a:ext cx="1584" cy="1680"/>
            </a:xfrm>
            <a:custGeom>
              <a:avLst/>
              <a:gdLst>
                <a:gd name="T0" fmla="*/ 0 w 1584"/>
                <a:gd name="T1" fmla="*/ 0 h 1680"/>
                <a:gd name="T2" fmla="*/ 0 w 1584"/>
                <a:gd name="T3" fmla="*/ 1680 h 1680"/>
                <a:gd name="T4" fmla="*/ 1584 w 1584"/>
                <a:gd name="T5" fmla="*/ 1680 h 1680"/>
                <a:gd name="T6" fmla="*/ 1584 w 1584"/>
                <a:gd name="T7" fmla="*/ 816 h 1680"/>
                <a:gd name="T8" fmla="*/ 0 w 1584"/>
                <a:gd name="T9" fmla="*/ 0 h 16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4"/>
                <a:gd name="T16" fmla="*/ 0 h 1680"/>
                <a:gd name="T17" fmla="*/ 1584 w 1584"/>
                <a:gd name="T18" fmla="*/ 1680 h 16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4" h="1680">
                  <a:moveTo>
                    <a:pt x="0" y="0"/>
                  </a:moveTo>
                  <a:lnTo>
                    <a:pt x="0" y="1680"/>
                  </a:lnTo>
                  <a:lnTo>
                    <a:pt x="1584" y="1680"/>
                  </a:lnTo>
                  <a:lnTo>
                    <a:pt x="1584" y="8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26" descr="Oak"/>
            <p:cNvSpPr>
              <a:spLocks/>
            </p:cNvSpPr>
            <p:nvPr/>
          </p:nvSpPr>
          <p:spPr bwMode="auto">
            <a:xfrm rot="-5400000">
              <a:off x="1008" y="2352"/>
              <a:ext cx="1584" cy="1680"/>
            </a:xfrm>
            <a:custGeom>
              <a:avLst/>
              <a:gdLst>
                <a:gd name="T0" fmla="*/ 0 w 1584"/>
                <a:gd name="T1" fmla="*/ 0 h 1680"/>
                <a:gd name="T2" fmla="*/ 0 w 1584"/>
                <a:gd name="T3" fmla="*/ 1680 h 1680"/>
                <a:gd name="T4" fmla="*/ 1584 w 1584"/>
                <a:gd name="T5" fmla="*/ 1680 h 1680"/>
                <a:gd name="T6" fmla="*/ 1584 w 1584"/>
                <a:gd name="T7" fmla="*/ 816 h 1680"/>
                <a:gd name="T8" fmla="*/ 0 w 1584"/>
                <a:gd name="T9" fmla="*/ 0 h 16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4"/>
                <a:gd name="T16" fmla="*/ 0 h 1680"/>
                <a:gd name="T17" fmla="*/ 1584 w 1584"/>
                <a:gd name="T18" fmla="*/ 1680 h 16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4" h="1680">
                  <a:moveTo>
                    <a:pt x="0" y="0"/>
                  </a:moveTo>
                  <a:lnTo>
                    <a:pt x="0" y="1680"/>
                  </a:lnTo>
                  <a:lnTo>
                    <a:pt x="1584" y="1680"/>
                  </a:lnTo>
                  <a:lnTo>
                    <a:pt x="1584" y="816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2" cstate="print">
                <a:alphaModFix amt="50000"/>
              </a:blip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" name="Line 27"/>
          <p:cNvSpPr>
            <a:spLocks noChangeShapeType="1"/>
          </p:cNvSpPr>
          <p:nvPr/>
        </p:nvSpPr>
        <p:spPr bwMode="auto">
          <a:xfrm>
            <a:off x="5486400" y="3244850"/>
            <a:ext cx="281940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4" name="Group 35"/>
          <p:cNvGrpSpPr>
            <a:grpSpLocks/>
          </p:cNvGrpSpPr>
          <p:nvPr/>
        </p:nvGrpSpPr>
        <p:grpSpPr bwMode="auto">
          <a:xfrm>
            <a:off x="4953000" y="4953000"/>
            <a:ext cx="3581400" cy="244475"/>
            <a:chOff x="3120" y="2534"/>
            <a:chExt cx="2256" cy="154"/>
          </a:xfrm>
        </p:grpSpPr>
        <p:grpSp>
          <p:nvGrpSpPr>
            <p:cNvPr id="65" name="Group 32"/>
            <p:cNvGrpSpPr>
              <a:grpSpLocks/>
            </p:cNvGrpSpPr>
            <p:nvPr/>
          </p:nvGrpSpPr>
          <p:grpSpPr bwMode="auto">
            <a:xfrm>
              <a:off x="3120" y="2534"/>
              <a:ext cx="2256" cy="154"/>
              <a:chOff x="3120" y="2534"/>
              <a:chExt cx="2256" cy="154"/>
            </a:xfrm>
          </p:grpSpPr>
          <p:sp>
            <p:nvSpPr>
              <p:cNvPr id="70" name="Rectangle 28" descr="Oak"/>
              <p:cNvSpPr>
                <a:spLocks noChangeArrowheads="1"/>
              </p:cNvSpPr>
              <p:nvPr/>
            </p:nvSpPr>
            <p:spPr bwMode="auto">
              <a:xfrm>
                <a:off x="3120" y="2544"/>
                <a:ext cx="2256" cy="144"/>
              </a:xfrm>
              <a:prstGeom prst="rect">
                <a:avLst/>
              </a:pr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Line 29"/>
              <p:cNvSpPr>
                <a:spLocks noChangeShapeType="1"/>
              </p:cNvSpPr>
              <p:nvPr/>
            </p:nvSpPr>
            <p:spPr bwMode="auto">
              <a:xfrm>
                <a:off x="3456" y="25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Text Box 30"/>
              <p:cNvSpPr txBox="1">
                <a:spLocks noChangeArrowheads="1"/>
              </p:cNvSpPr>
              <p:nvPr/>
            </p:nvSpPr>
            <p:spPr bwMode="auto">
              <a:xfrm>
                <a:off x="3216" y="2534"/>
                <a:ext cx="220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 b="1">
                    <a:solidFill>
                      <a:srgbClr val="003399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r>
                  <a:rPr lang="en-US" sz="1000" b="0">
                    <a:solidFill>
                      <a:schemeClr val="tx1"/>
                    </a:solidFill>
                  </a:rPr>
                  <a:t>VT</a:t>
                </a:r>
              </a:p>
            </p:txBody>
          </p:sp>
        </p:grpSp>
        <p:grpSp>
          <p:nvGrpSpPr>
            <p:cNvPr id="66" name="Group 34"/>
            <p:cNvGrpSpPr>
              <a:grpSpLocks/>
            </p:cNvGrpSpPr>
            <p:nvPr/>
          </p:nvGrpSpPr>
          <p:grpSpPr bwMode="auto">
            <a:xfrm>
              <a:off x="3456" y="2579"/>
              <a:ext cx="1680" cy="69"/>
              <a:chOff x="3456" y="2859"/>
              <a:chExt cx="1680" cy="69"/>
            </a:xfrm>
          </p:grpSpPr>
          <p:sp>
            <p:nvSpPr>
              <p:cNvPr id="67" name="Rectangle 21"/>
              <p:cNvSpPr>
                <a:spLocks noChangeArrowheads="1"/>
              </p:cNvSpPr>
              <p:nvPr/>
            </p:nvSpPr>
            <p:spPr bwMode="auto">
              <a:xfrm>
                <a:off x="3456" y="2859"/>
                <a:ext cx="1680" cy="6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Rectangle 22" descr="Oak"/>
              <p:cNvSpPr>
                <a:spLocks noChangeArrowheads="1"/>
              </p:cNvSpPr>
              <p:nvPr/>
            </p:nvSpPr>
            <p:spPr bwMode="auto">
              <a:xfrm>
                <a:off x="3456" y="2859"/>
                <a:ext cx="1680" cy="69"/>
              </a:xfrm>
              <a:prstGeom prst="rect">
                <a:avLst/>
              </a:prstGeom>
              <a:blipFill dpi="0" rotWithShape="1">
                <a:blip r:embed="rId2" cstate="print">
                  <a:alphaModFix amt="50000"/>
                </a:blip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Line 23"/>
              <p:cNvSpPr>
                <a:spLocks noChangeShapeType="1"/>
              </p:cNvSpPr>
              <p:nvPr/>
            </p:nvSpPr>
            <p:spPr bwMode="auto">
              <a:xfrm>
                <a:off x="4176" y="2859"/>
                <a:ext cx="0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831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3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Place </a:t>
            </a:r>
            <a:r>
              <a:rPr lang="en-US" dirty="0" smtClean="0"/>
              <a:t>pencil </a:t>
            </a:r>
            <a:r>
              <a:rPr lang="en-US" dirty="0"/>
              <a:t>on </a:t>
            </a:r>
            <a:r>
              <a:rPr lang="en-US" dirty="0" smtClean="0"/>
              <a:t>table </a:t>
            </a:r>
            <a:r>
              <a:rPr lang="en-US" dirty="0"/>
              <a:t>top and put </a:t>
            </a:r>
            <a:r>
              <a:rPr lang="en-US" dirty="0" smtClean="0"/>
              <a:t>glider </a:t>
            </a:r>
            <a:r>
              <a:rPr lang="en-US" dirty="0"/>
              <a:t>on top of it with </a:t>
            </a:r>
            <a:r>
              <a:rPr lang="en-US" dirty="0" smtClean="0"/>
              <a:t>center of gravity </a:t>
            </a:r>
            <a:r>
              <a:rPr lang="en-US" dirty="0"/>
              <a:t>directly over </a:t>
            </a:r>
            <a:r>
              <a:rPr lang="en-US" dirty="0" smtClean="0"/>
              <a:t>pencil</a:t>
            </a:r>
            <a:endParaRPr lang="en-US" dirty="0"/>
          </a:p>
          <a:p>
            <a:pPr eaLnBrk="1" hangingPunct="1"/>
            <a:r>
              <a:rPr lang="en-US" dirty="0"/>
              <a:t>Add clay to </a:t>
            </a:r>
            <a:r>
              <a:rPr lang="en-US" dirty="0" smtClean="0"/>
              <a:t>nose </a:t>
            </a:r>
            <a:r>
              <a:rPr lang="en-US" dirty="0"/>
              <a:t>until </a:t>
            </a:r>
            <a:r>
              <a:rPr lang="en-US" dirty="0" smtClean="0"/>
              <a:t>glider </a:t>
            </a:r>
            <a:r>
              <a:rPr lang="en-US" dirty="0"/>
              <a:t>balances at </a:t>
            </a:r>
            <a:r>
              <a:rPr lang="en-US" dirty="0" smtClean="0"/>
              <a:t>the center of gravity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Balance the Glider</a:t>
            </a:r>
          </a:p>
        </p:txBody>
      </p:sp>
      <p:pic>
        <p:nvPicPr>
          <p:cNvPr id="33" name="Picture 7" descr="drawing glider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91000" y="4800600"/>
            <a:ext cx="4038600" cy="995363"/>
          </a:xfrm>
          <a:noFill/>
        </p:spPr>
      </p:pic>
    </p:spTree>
    <p:extLst>
      <p:ext uri="{BB962C8B-B14F-4D97-AF65-F5344CB8AC3E}">
        <p14:creationId xmlns:p14="http://schemas.microsoft.com/office/powerpoint/2010/main" val="317287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Hold </a:t>
            </a:r>
            <a:r>
              <a:rPr lang="en-US" dirty="0" smtClean="0"/>
              <a:t>glider </a:t>
            </a:r>
            <a:r>
              <a:rPr lang="en-US" dirty="0"/>
              <a:t>on fingertips placed at </a:t>
            </a:r>
            <a:r>
              <a:rPr lang="en-US" dirty="0" smtClean="0"/>
              <a:t>nose </a:t>
            </a:r>
            <a:r>
              <a:rPr lang="en-US" dirty="0"/>
              <a:t>and </a:t>
            </a:r>
            <a:r>
              <a:rPr lang="en-US" dirty="0" smtClean="0"/>
              <a:t>tail</a:t>
            </a:r>
            <a:endParaRPr lang="en-US" dirty="0"/>
          </a:p>
          <a:p>
            <a:pPr eaLnBrk="1" hangingPunct="1"/>
            <a:r>
              <a:rPr lang="en-US" dirty="0"/>
              <a:t>Add clay to </a:t>
            </a:r>
            <a:r>
              <a:rPr lang="en-US" dirty="0" smtClean="0"/>
              <a:t>wingtips </a:t>
            </a:r>
            <a:r>
              <a:rPr lang="en-US" dirty="0"/>
              <a:t>until </a:t>
            </a:r>
            <a:r>
              <a:rPr lang="en-US" dirty="0" smtClean="0"/>
              <a:t>glider </a:t>
            </a:r>
            <a:r>
              <a:rPr lang="en-US" dirty="0"/>
              <a:t>balances at </a:t>
            </a:r>
            <a:r>
              <a:rPr lang="en-US" dirty="0" smtClean="0"/>
              <a:t>fuselage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Balance the Glider</a:t>
            </a:r>
          </a:p>
        </p:txBody>
      </p:sp>
      <p:pic>
        <p:nvPicPr>
          <p:cNvPr id="6" name="Picture 6" descr="drawing glider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14800" y="4724400"/>
            <a:ext cx="4038600" cy="569913"/>
          </a:xfrm>
        </p:spPr>
      </p:pic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6019800" y="5334000"/>
            <a:ext cx="228600" cy="304800"/>
          </a:xfrm>
          <a:prstGeom prst="triangle">
            <a:avLst>
              <a:gd name="adj" fmla="val 50000"/>
            </a:avLst>
          </a:prstGeom>
          <a:solidFill>
            <a:srgbClr val="E6070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9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Prior </a:t>
            </a:r>
            <a:r>
              <a:rPr lang="en-US" dirty="0"/>
              <a:t>to gluing to </a:t>
            </a:r>
            <a:r>
              <a:rPr lang="en-US" dirty="0" smtClean="0"/>
              <a:t>fuselage:</a:t>
            </a:r>
            <a:endParaRPr lang="en-US" dirty="0"/>
          </a:p>
          <a:p>
            <a:pPr lvl="1"/>
            <a:r>
              <a:rPr lang="en-US" dirty="0"/>
              <a:t>Completely finish and sand </a:t>
            </a:r>
            <a:r>
              <a:rPr lang="en-US" dirty="0" smtClean="0"/>
              <a:t>wing</a:t>
            </a:r>
            <a:endParaRPr lang="en-US" dirty="0"/>
          </a:p>
          <a:p>
            <a:pPr lvl="1"/>
            <a:r>
              <a:rPr lang="en-US" dirty="0"/>
              <a:t>Put </a:t>
            </a:r>
            <a:r>
              <a:rPr lang="en-US" dirty="0" smtClean="0"/>
              <a:t>wing </a:t>
            </a:r>
            <a:r>
              <a:rPr lang="en-US" dirty="0"/>
              <a:t>vertical with its trailing edge flat on a smooth, level surface such as </a:t>
            </a:r>
            <a:r>
              <a:rPr lang="en-US" dirty="0" smtClean="0"/>
              <a:t>glass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Wings with Dihedral?</a:t>
            </a:r>
          </a:p>
        </p:txBody>
      </p: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4876800" y="3276600"/>
            <a:ext cx="3962400" cy="990600"/>
            <a:chOff x="3072" y="2064"/>
            <a:chExt cx="2496" cy="624"/>
          </a:xfrm>
        </p:grpSpPr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3072" y="2160"/>
              <a:ext cx="2496" cy="528"/>
            </a:xfrm>
            <a:prstGeom prst="parallelogram">
              <a:avLst>
                <a:gd name="adj" fmla="val 118182"/>
              </a:avLst>
            </a:prstGeom>
            <a:blipFill dpi="0" rotWithShape="1">
              <a:blip r:embed="rId2" cstate="print">
                <a:alphaModFix amt="60000"/>
              </a:blip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504" y="2064"/>
              <a:ext cx="1680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8" descr="Oak"/>
            <p:cNvSpPr>
              <a:spLocks noChangeArrowheads="1"/>
            </p:cNvSpPr>
            <p:nvPr/>
          </p:nvSpPr>
          <p:spPr bwMode="auto">
            <a:xfrm>
              <a:off x="3504" y="2064"/>
              <a:ext cx="1680" cy="336"/>
            </a:xfrm>
            <a:prstGeom prst="rect">
              <a:avLst/>
            </a:prstGeom>
            <a:blipFill dpi="0" rotWithShape="1">
              <a:blip r:embed="rId3" cstate="print">
                <a:alphaModFix amt="50000"/>
              </a:blip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8487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94607"/>
            <a:ext cx="4038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Put </a:t>
            </a:r>
            <a:r>
              <a:rPr lang="en-US" dirty="0" smtClean="0"/>
              <a:t>triangle </a:t>
            </a:r>
            <a:r>
              <a:rPr lang="en-US" dirty="0"/>
              <a:t>at </a:t>
            </a:r>
            <a:r>
              <a:rPr lang="en-US" dirty="0" smtClean="0"/>
              <a:t>dihedral </a:t>
            </a:r>
            <a:r>
              <a:rPr lang="en-US" dirty="0"/>
              <a:t>cut </a:t>
            </a:r>
            <a:r>
              <a:rPr lang="en-US" dirty="0" smtClean="0"/>
              <a:t>locations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Use </a:t>
            </a:r>
            <a:r>
              <a:rPr lang="en-US" dirty="0" smtClean="0"/>
              <a:t>sharp blade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Hold </a:t>
            </a:r>
            <a:r>
              <a:rPr lang="en-US" dirty="0" smtClean="0"/>
              <a:t>triangle </a:t>
            </a:r>
            <a:r>
              <a:rPr lang="en-US" dirty="0"/>
              <a:t>firmly to the wing and cut partially through </a:t>
            </a:r>
            <a:r>
              <a:rPr lang="en-US" dirty="0" smtClean="0"/>
              <a:t>wing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Do this at each </a:t>
            </a:r>
            <a:r>
              <a:rPr lang="en-US" dirty="0" smtClean="0"/>
              <a:t>location </a:t>
            </a:r>
            <a:r>
              <a:rPr lang="en-US" dirty="0" smtClean="0">
                <a:solidFill>
                  <a:srgbClr val="FF0000"/>
                </a:solidFill>
              </a:rPr>
              <a:t>(must </a:t>
            </a:r>
            <a:r>
              <a:rPr lang="en-US" dirty="0">
                <a:solidFill>
                  <a:srgbClr val="FF0000"/>
                </a:solidFill>
              </a:rPr>
              <a:t>be parallel </a:t>
            </a:r>
            <a:r>
              <a:rPr lang="en-US" dirty="0" smtClean="0">
                <a:solidFill>
                  <a:srgbClr val="FF0000"/>
                </a:solidFill>
              </a:rPr>
              <a:t>cuts)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Making </a:t>
            </a:r>
            <a:r>
              <a:rPr lang="en-US" sz="4000" dirty="0" smtClean="0"/>
              <a:t>Cuts</a:t>
            </a:r>
            <a:endParaRPr lang="en-US" sz="4000" dirty="0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4876800" y="3276600"/>
            <a:ext cx="3962400" cy="990600"/>
            <a:chOff x="3072" y="2064"/>
            <a:chExt cx="2496" cy="624"/>
          </a:xfrm>
        </p:grpSpPr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3072" y="2160"/>
              <a:ext cx="2496" cy="528"/>
            </a:xfrm>
            <a:prstGeom prst="parallelogram">
              <a:avLst>
                <a:gd name="adj" fmla="val 118182"/>
              </a:avLst>
            </a:prstGeom>
            <a:blipFill dpi="0" rotWithShape="1">
              <a:blip r:embed="rId2" cstate="print">
                <a:alphaModFix amt="60000"/>
              </a:blip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3504" y="2064"/>
              <a:ext cx="1680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7" descr="Oak"/>
            <p:cNvSpPr>
              <a:spLocks noChangeArrowheads="1"/>
            </p:cNvSpPr>
            <p:nvPr/>
          </p:nvSpPr>
          <p:spPr bwMode="auto">
            <a:xfrm>
              <a:off x="3504" y="2064"/>
              <a:ext cx="1680" cy="336"/>
            </a:xfrm>
            <a:prstGeom prst="rect">
              <a:avLst/>
            </a:prstGeom>
            <a:blipFill dpi="0" rotWithShape="1">
              <a:blip r:embed="rId3" cstate="print">
                <a:alphaModFix amt="50000"/>
              </a:blip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934200" y="3124200"/>
            <a:ext cx="533400" cy="6858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3"/>
          <p:cNvGrpSpPr>
            <a:grpSpLocks/>
          </p:cNvGrpSpPr>
          <p:nvPr/>
        </p:nvGrpSpPr>
        <p:grpSpPr bwMode="auto">
          <a:xfrm rot="3600000">
            <a:off x="6134100" y="3238500"/>
            <a:ext cx="1066800" cy="76200"/>
            <a:chOff x="4512" y="1767"/>
            <a:chExt cx="672" cy="48"/>
          </a:xfrm>
        </p:grpSpPr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4512" y="1776"/>
              <a:ext cx="480" cy="2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4992" y="1767"/>
              <a:ext cx="96" cy="48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AutoShape 12"/>
            <p:cNvSpPr>
              <a:spLocks noChangeArrowheads="1"/>
            </p:cNvSpPr>
            <p:nvPr/>
          </p:nvSpPr>
          <p:spPr bwMode="auto">
            <a:xfrm>
              <a:off x="5088" y="1767"/>
              <a:ext cx="96" cy="48"/>
            </a:xfrm>
            <a:prstGeom prst="rtTriangle">
              <a:avLst/>
            </a:prstGeom>
            <a:solidFill>
              <a:srgbClr val="C0C0C0">
                <a:alpha val="8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Line 14"/>
          <p:cNvSpPr>
            <a:spLocks noChangeShapeType="1"/>
          </p:cNvSpPr>
          <p:nvPr/>
        </p:nvSpPr>
        <p:spPr bwMode="auto">
          <a:xfrm flipV="1">
            <a:off x="6934200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V="1">
            <a:off x="7696200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6096000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6096000" y="3124200"/>
            <a:ext cx="533400" cy="6858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 rot="3600000">
            <a:off x="5295900" y="3238500"/>
            <a:ext cx="1066800" cy="76200"/>
            <a:chOff x="4512" y="1767"/>
            <a:chExt cx="672" cy="48"/>
          </a:xfrm>
        </p:grpSpPr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4512" y="1776"/>
              <a:ext cx="480" cy="2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4992" y="1767"/>
              <a:ext cx="96" cy="48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AutoShape 21"/>
            <p:cNvSpPr>
              <a:spLocks noChangeArrowheads="1"/>
            </p:cNvSpPr>
            <p:nvPr/>
          </p:nvSpPr>
          <p:spPr bwMode="auto">
            <a:xfrm>
              <a:off x="5088" y="1767"/>
              <a:ext cx="96" cy="48"/>
            </a:xfrm>
            <a:prstGeom prst="rtTriangle">
              <a:avLst/>
            </a:prstGeom>
            <a:solidFill>
              <a:srgbClr val="C0C0C0">
                <a:alpha val="8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" name="AutoShape 22"/>
          <p:cNvSpPr>
            <a:spLocks noChangeArrowheads="1"/>
          </p:cNvSpPr>
          <p:nvPr/>
        </p:nvSpPr>
        <p:spPr bwMode="auto">
          <a:xfrm>
            <a:off x="7696200" y="3124200"/>
            <a:ext cx="533400" cy="6858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" name="Group 23"/>
          <p:cNvGrpSpPr>
            <a:grpSpLocks/>
          </p:cNvGrpSpPr>
          <p:nvPr/>
        </p:nvGrpSpPr>
        <p:grpSpPr bwMode="auto">
          <a:xfrm rot="3600000">
            <a:off x="6896100" y="3238500"/>
            <a:ext cx="1066800" cy="76200"/>
            <a:chOff x="4512" y="1767"/>
            <a:chExt cx="672" cy="48"/>
          </a:xfrm>
        </p:grpSpPr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4512" y="1776"/>
              <a:ext cx="480" cy="2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4992" y="1767"/>
              <a:ext cx="96" cy="48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AutoShape 26"/>
            <p:cNvSpPr>
              <a:spLocks noChangeArrowheads="1"/>
            </p:cNvSpPr>
            <p:nvPr/>
          </p:nvSpPr>
          <p:spPr bwMode="auto">
            <a:xfrm>
              <a:off x="5088" y="1767"/>
              <a:ext cx="96" cy="48"/>
            </a:xfrm>
            <a:prstGeom prst="rtTriangle">
              <a:avLst/>
            </a:prstGeom>
            <a:solidFill>
              <a:srgbClr val="C0C0C0">
                <a:alpha val="8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36396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9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9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8" grpId="0" animBg="1"/>
      <p:bldP spid="18" grpId="1" animBg="1"/>
      <p:bldP spid="2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94607"/>
            <a:ext cx="4038600" cy="4525963"/>
          </a:xfrm>
        </p:spPr>
        <p:txBody>
          <a:bodyPr/>
          <a:lstStyle/>
          <a:p>
            <a:pPr eaLnBrk="1" hangingPunct="1"/>
            <a:r>
              <a:rPr lang="en-US" dirty="0"/>
              <a:t>Put wax paper on </a:t>
            </a:r>
            <a:r>
              <a:rPr lang="en-US" dirty="0" smtClean="0"/>
              <a:t>glass surface</a:t>
            </a:r>
            <a:endParaRPr lang="en-US" dirty="0"/>
          </a:p>
          <a:p>
            <a:pPr eaLnBrk="1" hangingPunct="1"/>
            <a:r>
              <a:rPr lang="en-US" dirty="0"/>
              <a:t>Hold </a:t>
            </a:r>
            <a:r>
              <a:rPr lang="en-US" dirty="0" smtClean="0"/>
              <a:t>wing </a:t>
            </a:r>
            <a:r>
              <a:rPr lang="en-US" dirty="0"/>
              <a:t>panels </a:t>
            </a:r>
            <a:r>
              <a:rPr lang="en-US" dirty="0" smtClean="0"/>
              <a:t>together</a:t>
            </a:r>
            <a:endParaRPr lang="en-US" dirty="0"/>
          </a:p>
          <a:p>
            <a:pPr eaLnBrk="1" hangingPunct="1"/>
            <a:r>
              <a:rPr lang="en-US" dirty="0"/>
              <a:t>Wick glue into </a:t>
            </a:r>
            <a:r>
              <a:rPr lang="en-US" dirty="0" smtClean="0"/>
              <a:t>wing joint (e.g., CA adhesive)</a:t>
            </a:r>
            <a:endParaRPr lang="en-US" dirty="0"/>
          </a:p>
          <a:p>
            <a:pPr eaLnBrk="1" hangingPunct="1"/>
            <a:r>
              <a:rPr lang="en-US" dirty="0" smtClean="0"/>
              <a:t>Complete  </a:t>
            </a:r>
            <a:r>
              <a:rPr lang="en-US" dirty="0"/>
              <a:t>polyhedral then central </a:t>
            </a:r>
            <a:r>
              <a:rPr lang="en-US" dirty="0" smtClean="0"/>
              <a:t>joint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Assemble </a:t>
            </a:r>
            <a:r>
              <a:rPr lang="en-US" sz="4000" dirty="0" smtClean="0"/>
              <a:t>Wing</a:t>
            </a:r>
            <a:endParaRPr lang="en-US" sz="4000" dirty="0"/>
          </a:p>
        </p:txBody>
      </p:sp>
      <p:sp>
        <p:nvSpPr>
          <p:cNvPr id="40" name="AutoShape 8"/>
          <p:cNvSpPr>
            <a:spLocks noChangeArrowheads="1"/>
          </p:cNvSpPr>
          <p:nvPr/>
        </p:nvSpPr>
        <p:spPr bwMode="auto">
          <a:xfrm>
            <a:off x="4876800" y="3429000"/>
            <a:ext cx="3962400" cy="838200"/>
          </a:xfrm>
          <a:prstGeom prst="parallelogram">
            <a:avLst>
              <a:gd name="adj" fmla="val 118182"/>
            </a:avLst>
          </a:prstGeom>
          <a:blipFill dpi="0" rotWithShape="1">
            <a:blip r:embed="rId2" cstate="print">
              <a:alphaModFix amt="60000"/>
            </a:blip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AutoShape 11"/>
          <p:cNvSpPr>
            <a:spLocks noChangeArrowheads="1"/>
          </p:cNvSpPr>
          <p:nvPr/>
        </p:nvSpPr>
        <p:spPr bwMode="auto">
          <a:xfrm>
            <a:off x="5257800" y="3505200"/>
            <a:ext cx="3276600" cy="685800"/>
          </a:xfrm>
          <a:prstGeom prst="parallelogram">
            <a:avLst>
              <a:gd name="adj" fmla="val 119444"/>
            </a:avLst>
          </a:prstGeom>
          <a:blipFill dpi="0" rotWithShape="1">
            <a:blip r:embed="rId3" cstate="print">
              <a:alphaModFix amt="30000"/>
            </a:blip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" name="Group 18"/>
          <p:cNvGrpSpPr>
            <a:grpSpLocks/>
          </p:cNvGrpSpPr>
          <p:nvPr/>
        </p:nvGrpSpPr>
        <p:grpSpPr bwMode="auto">
          <a:xfrm>
            <a:off x="6019800" y="3733800"/>
            <a:ext cx="1600200" cy="304800"/>
            <a:chOff x="2880" y="3264"/>
            <a:chExt cx="1008" cy="192"/>
          </a:xfrm>
        </p:grpSpPr>
        <p:sp>
          <p:nvSpPr>
            <p:cNvPr id="43" name="AutoShape 13"/>
            <p:cNvSpPr>
              <a:spLocks noChangeArrowheads="1"/>
            </p:cNvSpPr>
            <p:nvPr/>
          </p:nvSpPr>
          <p:spPr bwMode="auto">
            <a:xfrm>
              <a:off x="2880" y="3312"/>
              <a:ext cx="624" cy="144"/>
            </a:xfrm>
            <a:prstGeom prst="parallelogram">
              <a:avLst>
                <a:gd name="adj" fmla="val 10833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AutoShape 12" descr="Oak"/>
            <p:cNvSpPr>
              <a:spLocks noChangeArrowheads="1"/>
            </p:cNvSpPr>
            <p:nvPr/>
          </p:nvSpPr>
          <p:spPr bwMode="auto">
            <a:xfrm>
              <a:off x="2880" y="3312"/>
              <a:ext cx="624" cy="144"/>
            </a:xfrm>
            <a:prstGeom prst="parallelogram">
              <a:avLst>
                <a:gd name="adj" fmla="val 108333"/>
              </a:avLst>
            </a:prstGeom>
            <a:blipFill dpi="0" rotWithShape="1">
              <a:blip r:embed="rId4" cstate="print">
                <a:alphaModFix amt="50000"/>
              </a:blip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Freeform 17"/>
            <p:cNvSpPr>
              <a:spLocks/>
            </p:cNvSpPr>
            <p:nvPr/>
          </p:nvSpPr>
          <p:spPr bwMode="auto">
            <a:xfrm>
              <a:off x="3360" y="3264"/>
              <a:ext cx="528" cy="192"/>
            </a:xfrm>
            <a:custGeom>
              <a:avLst/>
              <a:gdLst>
                <a:gd name="T0" fmla="*/ 0 w 528"/>
                <a:gd name="T1" fmla="*/ 192 h 192"/>
                <a:gd name="T2" fmla="*/ 384 w 528"/>
                <a:gd name="T3" fmla="*/ 144 h 192"/>
                <a:gd name="T4" fmla="*/ 528 w 528"/>
                <a:gd name="T5" fmla="*/ 0 h 192"/>
                <a:gd name="T6" fmla="*/ 144 w 528"/>
                <a:gd name="T7" fmla="*/ 48 h 192"/>
                <a:gd name="T8" fmla="*/ 0 w 528"/>
                <a:gd name="T9" fmla="*/ 192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192"/>
                <a:gd name="T17" fmla="*/ 528 w 528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192">
                  <a:moveTo>
                    <a:pt x="0" y="192"/>
                  </a:moveTo>
                  <a:lnTo>
                    <a:pt x="384" y="144"/>
                  </a:lnTo>
                  <a:lnTo>
                    <a:pt x="528" y="0"/>
                  </a:lnTo>
                  <a:lnTo>
                    <a:pt x="144" y="48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6" descr="Oak"/>
            <p:cNvSpPr>
              <a:spLocks/>
            </p:cNvSpPr>
            <p:nvPr/>
          </p:nvSpPr>
          <p:spPr bwMode="auto">
            <a:xfrm>
              <a:off x="3360" y="3264"/>
              <a:ext cx="528" cy="192"/>
            </a:xfrm>
            <a:custGeom>
              <a:avLst/>
              <a:gdLst>
                <a:gd name="T0" fmla="*/ 0 w 528"/>
                <a:gd name="T1" fmla="*/ 192 h 192"/>
                <a:gd name="T2" fmla="*/ 384 w 528"/>
                <a:gd name="T3" fmla="*/ 144 h 192"/>
                <a:gd name="T4" fmla="*/ 528 w 528"/>
                <a:gd name="T5" fmla="*/ 0 h 192"/>
                <a:gd name="T6" fmla="*/ 144 w 528"/>
                <a:gd name="T7" fmla="*/ 48 h 192"/>
                <a:gd name="T8" fmla="*/ 0 w 528"/>
                <a:gd name="T9" fmla="*/ 192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192"/>
                <a:gd name="T17" fmla="*/ 528 w 528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192">
                  <a:moveTo>
                    <a:pt x="0" y="192"/>
                  </a:moveTo>
                  <a:lnTo>
                    <a:pt x="384" y="144"/>
                  </a:lnTo>
                  <a:lnTo>
                    <a:pt x="528" y="0"/>
                  </a:lnTo>
                  <a:lnTo>
                    <a:pt x="144" y="48"/>
                  </a:lnTo>
                  <a:lnTo>
                    <a:pt x="0" y="192"/>
                  </a:lnTo>
                  <a:close/>
                </a:path>
              </a:pathLst>
            </a:custGeom>
            <a:blipFill dpi="0" rotWithShape="1">
              <a:blip r:embed="rId4" cstate="print">
                <a:alphaModFix amt="50000"/>
              </a:blip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" name="Group 21"/>
          <p:cNvGrpSpPr>
            <a:grpSpLocks/>
          </p:cNvGrpSpPr>
          <p:nvPr/>
        </p:nvGrpSpPr>
        <p:grpSpPr bwMode="auto">
          <a:xfrm rot="-600000">
            <a:off x="6858000" y="3581400"/>
            <a:ext cx="152400" cy="304800"/>
            <a:chOff x="4320" y="2256"/>
            <a:chExt cx="96" cy="192"/>
          </a:xfrm>
        </p:grpSpPr>
        <p:sp>
          <p:nvSpPr>
            <p:cNvPr id="48" name="AutoShape 19"/>
            <p:cNvSpPr>
              <a:spLocks noChangeArrowheads="1"/>
            </p:cNvSpPr>
            <p:nvPr/>
          </p:nvSpPr>
          <p:spPr bwMode="auto">
            <a:xfrm>
              <a:off x="4320" y="2256"/>
              <a:ext cx="96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blipFill dpi="0" rotWithShape="1">
              <a:blip r:embed="rId5" cstate="print">
                <a:alphaModFix amt="39000"/>
              </a:blip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AutoShape 20"/>
            <p:cNvSpPr>
              <a:spLocks noChangeArrowheads="1"/>
            </p:cNvSpPr>
            <p:nvPr/>
          </p:nvSpPr>
          <p:spPr bwMode="auto">
            <a:xfrm rot="10800000">
              <a:off x="4341" y="2400"/>
              <a:ext cx="48" cy="48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3618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94607"/>
            <a:ext cx="4038600" cy="4525963"/>
          </a:xfrm>
        </p:spPr>
        <p:txBody>
          <a:bodyPr/>
          <a:lstStyle/>
          <a:p>
            <a:pPr eaLnBrk="1" hangingPunct="1"/>
            <a:r>
              <a:rPr lang="en-US" dirty="0"/>
              <a:t>Dihedral may require </a:t>
            </a:r>
            <a:r>
              <a:rPr lang="en-US" dirty="0" smtClean="0"/>
              <a:t>cutting a </a:t>
            </a:r>
            <a:r>
              <a:rPr lang="en-US" dirty="0"/>
              <a:t>shallow v-shaped trough into </a:t>
            </a:r>
            <a:r>
              <a:rPr lang="en-US" dirty="0" smtClean="0"/>
              <a:t>top </a:t>
            </a:r>
            <a:r>
              <a:rPr lang="en-US" dirty="0"/>
              <a:t>of </a:t>
            </a:r>
            <a:r>
              <a:rPr lang="en-US" dirty="0" smtClean="0"/>
              <a:t>fuselage to maintain dihedra</a:t>
            </a:r>
            <a:r>
              <a:rPr lang="en-US" dirty="0" smtClean="0"/>
              <a:t>l angle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Final Assembly</a:t>
            </a:r>
          </a:p>
        </p:txBody>
      </p:sp>
      <p:sp>
        <p:nvSpPr>
          <p:cNvPr id="28" name="Rectangle 6" descr="Cork"/>
          <p:cNvSpPr>
            <a:spLocks noChangeArrowheads="1"/>
          </p:cNvSpPr>
          <p:nvPr/>
        </p:nvSpPr>
        <p:spPr bwMode="auto">
          <a:xfrm>
            <a:off x="5029200" y="4903237"/>
            <a:ext cx="457200" cy="914400"/>
          </a:xfrm>
          <a:prstGeom prst="rect">
            <a:avLst/>
          </a:prstGeom>
          <a:blipFill dpi="0" rotWithShape="1">
            <a:blip r:embed="rId2" cstate="print">
              <a:alphaModFix amt="70000"/>
            </a:blip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8" descr="Oak"/>
          <p:cNvSpPr>
            <a:spLocks/>
          </p:cNvSpPr>
          <p:nvPr/>
        </p:nvSpPr>
        <p:spPr bwMode="auto">
          <a:xfrm>
            <a:off x="5029200" y="1474237"/>
            <a:ext cx="2895600" cy="3429000"/>
          </a:xfrm>
          <a:custGeom>
            <a:avLst/>
            <a:gdLst>
              <a:gd name="T0" fmla="*/ 0 w 1824"/>
              <a:gd name="T1" fmla="*/ 3429000 h 2160"/>
              <a:gd name="T2" fmla="*/ 2667000 w 1824"/>
              <a:gd name="T3" fmla="*/ 0 h 2160"/>
              <a:gd name="T4" fmla="*/ 2667000 w 1824"/>
              <a:gd name="T5" fmla="*/ 152400 h 2160"/>
              <a:gd name="T6" fmla="*/ 2819400 w 1824"/>
              <a:gd name="T7" fmla="*/ 152400 h 2160"/>
              <a:gd name="T8" fmla="*/ 2895600 w 1824"/>
              <a:gd name="T9" fmla="*/ 228600 h 2160"/>
              <a:gd name="T10" fmla="*/ 457200 w 1824"/>
              <a:gd name="T11" fmla="*/ 3429000 h 2160"/>
              <a:gd name="T12" fmla="*/ 0 w 1824"/>
              <a:gd name="T13" fmla="*/ 3429000 h 216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24"/>
              <a:gd name="T22" fmla="*/ 0 h 2160"/>
              <a:gd name="T23" fmla="*/ 1824 w 1824"/>
              <a:gd name="T24" fmla="*/ 2160 h 216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24" h="2160">
                <a:moveTo>
                  <a:pt x="0" y="2160"/>
                </a:moveTo>
                <a:lnTo>
                  <a:pt x="1680" y="0"/>
                </a:lnTo>
                <a:lnTo>
                  <a:pt x="1680" y="96"/>
                </a:lnTo>
                <a:lnTo>
                  <a:pt x="1776" y="96"/>
                </a:lnTo>
                <a:lnTo>
                  <a:pt x="1824" y="144"/>
                </a:lnTo>
                <a:lnTo>
                  <a:pt x="288" y="2160"/>
                </a:lnTo>
                <a:lnTo>
                  <a:pt x="0" y="2160"/>
                </a:lnTo>
                <a:close/>
              </a:path>
            </a:pathLst>
          </a:custGeom>
          <a:blipFill dpi="0" rotWithShape="1">
            <a:blip r:embed="rId3" cstate="print">
              <a:alphaModFix amt="50000"/>
            </a:blip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Freeform 9" descr="Oak"/>
          <p:cNvSpPr>
            <a:spLocks/>
          </p:cNvSpPr>
          <p:nvPr/>
        </p:nvSpPr>
        <p:spPr bwMode="auto">
          <a:xfrm>
            <a:off x="5486400" y="1702837"/>
            <a:ext cx="2438400" cy="4114800"/>
          </a:xfrm>
          <a:custGeom>
            <a:avLst/>
            <a:gdLst>
              <a:gd name="T0" fmla="*/ 0 w 1536"/>
              <a:gd name="T1" fmla="*/ 4114800 h 2592"/>
              <a:gd name="T2" fmla="*/ 2438400 w 1536"/>
              <a:gd name="T3" fmla="*/ 685800 h 2592"/>
              <a:gd name="T4" fmla="*/ 2362200 w 1536"/>
              <a:gd name="T5" fmla="*/ 609600 h 2592"/>
              <a:gd name="T6" fmla="*/ 2438400 w 1536"/>
              <a:gd name="T7" fmla="*/ 457200 h 2592"/>
              <a:gd name="T8" fmla="*/ 2362200 w 1536"/>
              <a:gd name="T9" fmla="*/ 381000 h 2592"/>
              <a:gd name="T10" fmla="*/ 2438400 w 1536"/>
              <a:gd name="T11" fmla="*/ 304800 h 2592"/>
              <a:gd name="T12" fmla="*/ 2362200 w 1536"/>
              <a:gd name="T13" fmla="*/ 152400 h 2592"/>
              <a:gd name="T14" fmla="*/ 2438400 w 1536"/>
              <a:gd name="T15" fmla="*/ 0 h 2592"/>
              <a:gd name="T16" fmla="*/ 0 w 1536"/>
              <a:gd name="T17" fmla="*/ 3200400 h 2592"/>
              <a:gd name="T18" fmla="*/ 0 w 1536"/>
              <a:gd name="T19" fmla="*/ 4114800 h 259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536"/>
              <a:gd name="T31" fmla="*/ 0 h 2592"/>
              <a:gd name="T32" fmla="*/ 1536 w 1536"/>
              <a:gd name="T33" fmla="*/ 2592 h 259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536" h="2592">
                <a:moveTo>
                  <a:pt x="0" y="2592"/>
                </a:moveTo>
                <a:lnTo>
                  <a:pt x="1536" y="432"/>
                </a:lnTo>
                <a:lnTo>
                  <a:pt x="1488" y="384"/>
                </a:lnTo>
                <a:lnTo>
                  <a:pt x="1536" y="288"/>
                </a:lnTo>
                <a:lnTo>
                  <a:pt x="1488" y="240"/>
                </a:lnTo>
                <a:lnTo>
                  <a:pt x="1536" y="192"/>
                </a:lnTo>
                <a:lnTo>
                  <a:pt x="1488" y="96"/>
                </a:lnTo>
                <a:lnTo>
                  <a:pt x="1536" y="0"/>
                </a:lnTo>
                <a:lnTo>
                  <a:pt x="0" y="2016"/>
                </a:lnTo>
                <a:lnTo>
                  <a:pt x="0" y="2592"/>
                </a:lnTo>
                <a:close/>
              </a:path>
            </a:pathLst>
          </a:custGeom>
          <a:blipFill dpi="0" rotWithShape="1">
            <a:blip r:embed="rId3" cstate="print">
              <a:alphaModFix amt="40000"/>
            </a:blip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1" name="Group 14"/>
          <p:cNvGrpSpPr>
            <a:grpSpLocks/>
          </p:cNvGrpSpPr>
          <p:nvPr/>
        </p:nvGrpSpPr>
        <p:grpSpPr bwMode="auto">
          <a:xfrm>
            <a:off x="5848350" y="2160037"/>
            <a:ext cx="1725613" cy="1676400"/>
            <a:chOff x="1140" y="1344"/>
            <a:chExt cx="1087" cy="1056"/>
          </a:xfrm>
        </p:grpSpPr>
        <p:sp>
          <p:nvSpPr>
            <p:cNvPr id="32" name="Line 10"/>
            <p:cNvSpPr>
              <a:spLocks noChangeShapeType="1"/>
            </p:cNvSpPr>
            <p:nvPr/>
          </p:nvSpPr>
          <p:spPr bwMode="auto">
            <a:xfrm>
              <a:off x="1140" y="2400"/>
              <a:ext cx="2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11"/>
            <p:cNvSpPr>
              <a:spLocks noChangeShapeType="1"/>
            </p:cNvSpPr>
            <p:nvPr/>
          </p:nvSpPr>
          <p:spPr bwMode="auto">
            <a:xfrm>
              <a:off x="1968" y="1344"/>
              <a:ext cx="2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AutoShape 12" descr="Cork"/>
            <p:cNvSpPr>
              <a:spLocks noChangeArrowheads="1"/>
            </p:cNvSpPr>
            <p:nvPr/>
          </p:nvSpPr>
          <p:spPr bwMode="auto">
            <a:xfrm rot="10800000">
              <a:off x="1963" y="1344"/>
              <a:ext cx="259" cy="48"/>
            </a:xfrm>
            <a:prstGeom prst="triangle">
              <a:avLst>
                <a:gd name="adj" fmla="val 50000"/>
              </a:avLst>
            </a:prstGeom>
            <a:blipFill dpi="0" rotWithShape="1">
              <a:blip r:embed="rId2" cstate="print">
                <a:alphaModFix amt="40000"/>
              </a:blip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13"/>
            <p:cNvSpPr>
              <a:spLocks noChangeShapeType="1"/>
            </p:cNvSpPr>
            <p:nvPr/>
          </p:nvSpPr>
          <p:spPr bwMode="auto">
            <a:xfrm flipH="1">
              <a:off x="1318" y="1392"/>
              <a:ext cx="76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4884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Balsa Wood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Very high </a:t>
            </a:r>
            <a:r>
              <a:rPr lang="en-US" dirty="0" smtClean="0"/>
              <a:t>strength-to-weight ratio</a:t>
            </a:r>
            <a:endParaRPr lang="en-US" dirty="0"/>
          </a:p>
          <a:p>
            <a:pPr eaLnBrk="1" hangingPunct="1"/>
            <a:r>
              <a:rPr lang="en-US" dirty="0"/>
              <a:t>Easy to cut and sand</a:t>
            </a:r>
          </a:p>
          <a:p>
            <a:pPr eaLnBrk="1" hangingPunct="1"/>
            <a:r>
              <a:rPr lang="en-US" dirty="0"/>
              <a:t>Grainy</a:t>
            </a:r>
          </a:p>
          <a:p>
            <a:pPr eaLnBrk="1" hangingPunct="1"/>
            <a:r>
              <a:rPr lang="en-US" dirty="0"/>
              <a:t>Available in strips, sheets, or blocks</a:t>
            </a:r>
          </a:p>
          <a:p>
            <a:pPr eaLnBrk="1" hangingPunct="1"/>
            <a:r>
              <a:rPr lang="en-US" dirty="0"/>
              <a:t>Not very durable for a </a:t>
            </a:r>
            <a:r>
              <a:rPr lang="en-US" dirty="0" smtClean="0"/>
              <a:t>fuselage . . . spruce </a:t>
            </a:r>
            <a:r>
              <a:rPr lang="en-US" dirty="0"/>
              <a:t>is </a:t>
            </a:r>
            <a:r>
              <a:rPr lang="en-US" dirty="0" smtClean="0"/>
              <a:t>better</a:t>
            </a:r>
            <a:endParaRPr lang="en-US" dirty="0"/>
          </a:p>
        </p:txBody>
      </p:sp>
      <p:pic>
        <p:nvPicPr>
          <p:cNvPr id="5" name="Picture 7" descr="balsa wood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676400"/>
            <a:ext cx="2070100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1" descr="balsa A grai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A6AAB3"/>
              </a:clrFrom>
              <a:clrTo>
                <a:srgbClr val="A6AAB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925" y="4465638"/>
            <a:ext cx="30670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Glider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Fuselage</a:t>
            </a:r>
          </a:p>
          <a:p>
            <a:pPr eaLnBrk="1" hangingPunct="1"/>
            <a:r>
              <a:rPr lang="en-US" sz="3200" dirty="0"/>
              <a:t>Wings</a:t>
            </a:r>
          </a:p>
          <a:p>
            <a:pPr eaLnBrk="1" hangingPunct="1"/>
            <a:r>
              <a:rPr lang="en-US" sz="3200" dirty="0"/>
              <a:t>Horizontal </a:t>
            </a:r>
            <a:r>
              <a:rPr lang="en-US" sz="3200" dirty="0" smtClean="0"/>
              <a:t>stabilizer</a:t>
            </a:r>
            <a:endParaRPr lang="en-US" sz="3200" dirty="0"/>
          </a:p>
          <a:p>
            <a:pPr eaLnBrk="1" hangingPunct="1"/>
            <a:r>
              <a:rPr lang="en-US" sz="3200" dirty="0"/>
              <a:t>Vertical </a:t>
            </a:r>
            <a:r>
              <a:rPr lang="en-US" sz="3200" dirty="0" smtClean="0"/>
              <a:t>tail </a:t>
            </a:r>
            <a:r>
              <a:rPr lang="en-US" sz="3200" dirty="0"/>
              <a:t>(or </a:t>
            </a:r>
            <a:r>
              <a:rPr lang="en-US" sz="3200" dirty="0" smtClean="0"/>
              <a:t>stabilizer</a:t>
            </a:r>
            <a:r>
              <a:rPr lang="en-US" sz="3200" dirty="0"/>
              <a:t>)</a:t>
            </a:r>
          </a:p>
          <a:p>
            <a:pPr eaLnBrk="1" hangingPunct="1"/>
            <a:r>
              <a:rPr lang="en-US" sz="3200" dirty="0"/>
              <a:t>Nose </a:t>
            </a:r>
            <a:r>
              <a:rPr lang="en-US" sz="3200" dirty="0" smtClean="0"/>
              <a:t>weight</a:t>
            </a:r>
            <a:endParaRPr lang="en-US" sz="3200" dirty="0"/>
          </a:p>
        </p:txBody>
      </p:sp>
      <p:pic>
        <p:nvPicPr>
          <p:cNvPr id="7" name="Picture 6" descr="drawing glider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163763"/>
            <a:ext cx="4038600" cy="339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6794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Familiarize </a:t>
            </a:r>
            <a:r>
              <a:rPr lang="en-US" sz="4000" dirty="0" smtClean="0"/>
              <a:t>Yourself </a:t>
            </a:r>
            <a:r>
              <a:rPr lang="en-US" sz="4000" dirty="0"/>
              <a:t>with the </a:t>
            </a:r>
            <a:r>
              <a:rPr lang="en-US" sz="4000" dirty="0" smtClean="0"/>
              <a:t>Plan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Components</a:t>
            </a:r>
          </a:p>
          <a:p>
            <a:pPr eaLnBrk="1" hangingPunct="1"/>
            <a:r>
              <a:rPr lang="en-US" sz="3200" dirty="0"/>
              <a:t>Dimensions</a:t>
            </a:r>
          </a:p>
          <a:p>
            <a:pPr eaLnBrk="1" hangingPunct="1"/>
            <a:r>
              <a:rPr lang="en-US" sz="3200" dirty="0"/>
              <a:t>Materials</a:t>
            </a:r>
          </a:p>
          <a:p>
            <a:pPr eaLnBrk="1" hangingPunct="1"/>
            <a:r>
              <a:rPr lang="en-US" sz="3200" dirty="0"/>
              <a:t>Outlines vs. </a:t>
            </a:r>
            <a:r>
              <a:rPr lang="en-US" sz="3200" dirty="0" smtClean="0"/>
              <a:t>cuts</a:t>
            </a:r>
            <a:endParaRPr lang="en-US" sz="3200" dirty="0"/>
          </a:p>
        </p:txBody>
      </p:sp>
      <p:pic>
        <p:nvPicPr>
          <p:cNvPr id="6" name="Picture 7" descr="glide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76513"/>
            <a:ext cx="40386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1153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on a </a:t>
            </a:r>
            <a:r>
              <a:rPr lang="en-US" dirty="0" smtClean="0"/>
              <a:t>Single </a:t>
            </a:r>
            <a:r>
              <a:rPr lang="en-US" dirty="0"/>
              <a:t>S</a:t>
            </a:r>
            <a:r>
              <a:rPr lang="en-US" dirty="0" smtClean="0"/>
              <a:t>heet</a:t>
            </a:r>
            <a:endParaRPr lang="en-US" dirty="0"/>
          </a:p>
        </p:txBody>
      </p:sp>
      <p:sp>
        <p:nvSpPr>
          <p:cNvPr id="7" name="Rectangle 5" descr="Oak"/>
          <p:cNvSpPr>
            <a:spLocks noChangeArrowheads="1"/>
          </p:cNvSpPr>
          <p:nvPr/>
        </p:nvSpPr>
        <p:spPr bwMode="auto">
          <a:xfrm>
            <a:off x="457200" y="1676400"/>
            <a:ext cx="8229600" cy="2133600"/>
          </a:xfrm>
          <a:prstGeom prst="rect">
            <a:avLst/>
          </a:prstGeom>
          <a:blipFill dpi="0" rotWithShape="1">
            <a:blip r:embed="rId2" cstate="print">
              <a:alphaModFix amt="40000"/>
            </a:blip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b="0">
              <a:solidFill>
                <a:schemeClr val="tx1"/>
              </a:solidFill>
            </a:endParaRPr>
          </a:p>
        </p:txBody>
      </p: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457200" y="2286000"/>
            <a:ext cx="4876800" cy="1524000"/>
            <a:chOff x="288" y="1728"/>
            <a:chExt cx="3072" cy="960"/>
          </a:xfrm>
        </p:grpSpPr>
        <p:sp>
          <p:nvSpPr>
            <p:cNvPr id="9" name="Line 6"/>
            <p:cNvSpPr>
              <a:spLocks noChangeShapeType="1"/>
            </p:cNvSpPr>
            <p:nvPr/>
          </p:nvSpPr>
          <p:spPr bwMode="auto">
            <a:xfrm flipV="1">
              <a:off x="3360" y="216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H="1" flipV="1">
              <a:off x="1824" y="1728"/>
              <a:ext cx="153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V="1">
              <a:off x="288" y="1728"/>
              <a:ext cx="153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584" y="2112"/>
              <a:ext cx="43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b="0">
                  <a:solidFill>
                    <a:schemeClr val="tx1"/>
                  </a:solidFill>
                </a:rPr>
                <a:t>Wing</a:t>
              </a:r>
            </a:p>
          </p:txBody>
        </p:sp>
      </p:grpSp>
      <p:grpSp>
        <p:nvGrpSpPr>
          <p:cNvPr id="13" name="Group 23"/>
          <p:cNvGrpSpPr>
            <a:grpSpLocks/>
          </p:cNvGrpSpPr>
          <p:nvPr/>
        </p:nvGrpSpPr>
        <p:grpSpPr bwMode="auto">
          <a:xfrm>
            <a:off x="5334000" y="2971800"/>
            <a:ext cx="2057400" cy="838200"/>
            <a:chOff x="3360" y="2160"/>
            <a:chExt cx="1296" cy="528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648" y="2284"/>
              <a:ext cx="768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 b="0">
                  <a:solidFill>
                    <a:schemeClr val="tx1"/>
                  </a:solidFill>
                </a:rPr>
                <a:t>Horizontal</a:t>
              </a:r>
            </a:p>
            <a:p>
              <a:pPr algn="ctr"/>
              <a:r>
                <a:rPr lang="en-US" sz="1600" b="0">
                  <a:solidFill>
                    <a:schemeClr val="tx1"/>
                  </a:solidFill>
                </a:rPr>
                <a:t>Stabilizer</a:t>
              </a:r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 flipV="1">
              <a:off x="3360" y="2160"/>
              <a:ext cx="62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3984" y="2160"/>
              <a:ext cx="67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4656" y="230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24"/>
          <p:cNvGrpSpPr>
            <a:grpSpLocks/>
          </p:cNvGrpSpPr>
          <p:nvPr/>
        </p:nvGrpSpPr>
        <p:grpSpPr bwMode="auto">
          <a:xfrm>
            <a:off x="7467600" y="2590800"/>
            <a:ext cx="1219200" cy="1219200"/>
            <a:chOff x="4704" y="1920"/>
            <a:chExt cx="768" cy="768"/>
          </a:xfrm>
        </p:grpSpPr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4800" y="2226"/>
              <a:ext cx="599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 b="0">
                  <a:solidFill>
                    <a:schemeClr val="tx1"/>
                  </a:solidFill>
                </a:rPr>
                <a:t>Vertical</a:t>
              </a:r>
            </a:p>
            <a:p>
              <a:pPr algn="ctr"/>
              <a:r>
                <a:rPr lang="en-US" sz="1600" b="0">
                  <a:solidFill>
                    <a:schemeClr val="tx1"/>
                  </a:solidFill>
                </a:rPr>
                <a:t>Tail</a:t>
              </a:r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 flipV="1">
              <a:off x="4704" y="2208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V="1">
              <a:off x="4704" y="1920"/>
              <a:ext cx="76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325016" y="4800600"/>
            <a:ext cx="82661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3200" b="0" dirty="0">
                <a:latin typeface="Arial" charset="0"/>
              </a:rPr>
              <a:t>Notice the grain </a:t>
            </a:r>
            <a:r>
              <a:rPr lang="en-US" sz="3200" b="0" dirty="0" smtClean="0">
                <a:latin typeface="Arial" charset="0"/>
              </a:rPr>
              <a:t>direction: Always </a:t>
            </a:r>
            <a:r>
              <a:rPr lang="en-US" sz="3200" b="0" dirty="0" err="1">
                <a:latin typeface="Arial" charset="0"/>
              </a:rPr>
              <a:t>spanwise</a:t>
            </a:r>
            <a:r>
              <a:rPr lang="en-US" sz="3200" b="0" dirty="0">
                <a:latin typeface="Arial" charset="0"/>
              </a:rPr>
              <a:t>!</a:t>
            </a:r>
          </a:p>
        </p:txBody>
      </p:sp>
      <p:grpSp>
        <p:nvGrpSpPr>
          <p:cNvPr id="23" name="Group 28"/>
          <p:cNvGrpSpPr>
            <a:grpSpLocks/>
          </p:cNvGrpSpPr>
          <p:nvPr/>
        </p:nvGrpSpPr>
        <p:grpSpPr bwMode="auto">
          <a:xfrm>
            <a:off x="457200" y="3886200"/>
            <a:ext cx="4876800" cy="685800"/>
            <a:chOff x="288" y="2736"/>
            <a:chExt cx="3072" cy="432"/>
          </a:xfrm>
        </p:grpSpPr>
        <p:sp>
          <p:nvSpPr>
            <p:cNvPr id="24" name="Text Box 25"/>
            <p:cNvSpPr txBox="1">
              <a:spLocks noChangeArrowheads="1"/>
            </p:cNvSpPr>
            <p:nvPr/>
          </p:nvSpPr>
          <p:spPr bwMode="auto">
            <a:xfrm>
              <a:off x="912" y="2802"/>
              <a:ext cx="1968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0" dirty="0">
                  <a:solidFill>
                    <a:schemeClr val="tx1"/>
                  </a:solidFill>
                </a:rPr>
                <a:t>Leave extra space at these locations if material </a:t>
              </a:r>
              <a:r>
                <a:rPr lang="en-US" sz="1600" b="0" dirty="0" smtClean="0">
                  <a:solidFill>
                    <a:schemeClr val="tx1"/>
                  </a:solidFill>
                </a:rPr>
                <a:t>allows</a:t>
              </a:r>
              <a:endParaRPr lang="en-US" sz="1600" b="0" dirty="0">
                <a:solidFill>
                  <a:schemeClr val="tx1"/>
                </a:solidFill>
              </a:endParaRPr>
            </a:p>
          </p:txBody>
        </p:sp>
        <p:sp>
          <p:nvSpPr>
            <p:cNvPr id="25" name="Line 26"/>
            <p:cNvSpPr>
              <a:spLocks noChangeShapeType="1"/>
            </p:cNvSpPr>
            <p:nvPr/>
          </p:nvSpPr>
          <p:spPr bwMode="auto">
            <a:xfrm flipV="1">
              <a:off x="2832" y="2736"/>
              <a:ext cx="52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7"/>
            <p:cNvSpPr>
              <a:spLocks noChangeShapeType="1"/>
            </p:cNvSpPr>
            <p:nvPr/>
          </p:nvSpPr>
          <p:spPr bwMode="auto">
            <a:xfrm flipH="1" flipV="1">
              <a:off x="288" y="2736"/>
              <a:ext cx="52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011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Marking the </a:t>
            </a:r>
            <a:r>
              <a:rPr lang="en-US" dirty="0" smtClean="0"/>
              <a:t>Fuselage</a:t>
            </a:r>
            <a:endParaRPr lang="en-US" dirty="0"/>
          </a:p>
        </p:txBody>
      </p:sp>
      <p:sp>
        <p:nvSpPr>
          <p:cNvPr id="4" name="Rectangle 4" descr="Oak"/>
          <p:cNvSpPr>
            <a:spLocks noChangeArrowheads="1"/>
          </p:cNvSpPr>
          <p:nvPr/>
        </p:nvSpPr>
        <p:spPr bwMode="auto">
          <a:xfrm>
            <a:off x="381000" y="2971800"/>
            <a:ext cx="8305800" cy="1524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447800" y="3124200"/>
            <a:ext cx="1036638" cy="1295400"/>
            <a:chOff x="960" y="1488"/>
            <a:chExt cx="653" cy="816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1296" y="148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Text Box 11"/>
            <p:cNvSpPr txBox="1">
              <a:spLocks noChangeArrowheads="1"/>
            </p:cNvSpPr>
            <p:nvPr/>
          </p:nvSpPr>
          <p:spPr bwMode="auto">
            <a:xfrm>
              <a:off x="960" y="1938"/>
              <a:ext cx="653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/>
              <a:r>
                <a:rPr lang="en-US" sz="1600" b="0">
                  <a:solidFill>
                    <a:schemeClr val="tx1"/>
                  </a:solidFill>
                </a:rPr>
                <a:t>Wing</a:t>
              </a:r>
            </a:p>
            <a:p>
              <a:pPr algn="ctr"/>
              <a:r>
                <a:rPr lang="en-US" sz="1600" b="0">
                  <a:solidFill>
                    <a:schemeClr val="tx1"/>
                  </a:solidFill>
                </a:rPr>
                <a:t>Location</a:t>
              </a:r>
            </a:p>
          </p:txBody>
        </p:sp>
      </p:grpSp>
      <p:grpSp>
        <p:nvGrpSpPr>
          <p:cNvPr id="8" name="Group 18"/>
          <p:cNvGrpSpPr>
            <a:grpSpLocks/>
          </p:cNvGrpSpPr>
          <p:nvPr/>
        </p:nvGrpSpPr>
        <p:grpSpPr bwMode="auto">
          <a:xfrm>
            <a:off x="2830513" y="3124200"/>
            <a:ext cx="927100" cy="1539875"/>
            <a:chOff x="1831" y="1488"/>
            <a:chExt cx="584" cy="970"/>
          </a:xfrm>
        </p:grpSpPr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V="1">
              <a:off x="2160" y="148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12"/>
            <p:cNvSpPr txBox="1">
              <a:spLocks noChangeArrowheads="1"/>
            </p:cNvSpPr>
            <p:nvPr/>
          </p:nvSpPr>
          <p:spPr bwMode="auto">
            <a:xfrm>
              <a:off x="1831" y="1938"/>
              <a:ext cx="584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/>
              <a:r>
                <a:rPr lang="en-US" sz="1600" b="0">
                  <a:solidFill>
                    <a:schemeClr val="tx1"/>
                  </a:solidFill>
                </a:rPr>
                <a:t>Center</a:t>
              </a:r>
            </a:p>
            <a:p>
              <a:pPr algn="ctr"/>
              <a:r>
                <a:rPr lang="en-US" sz="1600" b="0">
                  <a:solidFill>
                    <a:schemeClr val="tx1"/>
                  </a:solidFill>
                </a:rPr>
                <a:t>of</a:t>
              </a:r>
            </a:p>
            <a:p>
              <a:pPr algn="ctr"/>
              <a:r>
                <a:rPr lang="en-US" sz="1600" b="0">
                  <a:solidFill>
                    <a:schemeClr val="tx1"/>
                  </a:solidFill>
                </a:rPr>
                <a:t>Gravity</a:t>
              </a:r>
            </a:p>
          </p:txBody>
        </p:sp>
      </p:grpSp>
      <p:grpSp>
        <p:nvGrpSpPr>
          <p:cNvPr id="11" name="Group 19"/>
          <p:cNvGrpSpPr>
            <a:grpSpLocks/>
          </p:cNvGrpSpPr>
          <p:nvPr/>
        </p:nvGrpSpPr>
        <p:grpSpPr bwMode="auto">
          <a:xfrm>
            <a:off x="4419600" y="3124200"/>
            <a:ext cx="1143000" cy="1828800"/>
            <a:chOff x="2400" y="1488"/>
            <a:chExt cx="720" cy="1152"/>
          </a:xfrm>
        </p:grpSpPr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2400" y="148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2400" y="1872"/>
              <a:ext cx="28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2534" y="2274"/>
              <a:ext cx="58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/>
              <a:r>
                <a:rPr lang="en-US" sz="1600" b="0">
                  <a:solidFill>
                    <a:schemeClr val="tx1"/>
                  </a:solidFill>
                </a:rPr>
                <a:t>Neutral</a:t>
              </a:r>
            </a:p>
            <a:p>
              <a:pPr algn="ctr"/>
              <a:r>
                <a:rPr lang="en-US" sz="1600" b="0">
                  <a:solidFill>
                    <a:schemeClr val="tx1"/>
                  </a:solidFill>
                </a:rPr>
                <a:t>Point</a:t>
              </a:r>
            </a:p>
          </p:txBody>
        </p:sp>
      </p:grpSp>
      <p:grpSp>
        <p:nvGrpSpPr>
          <p:cNvPr id="15" name="Group 20"/>
          <p:cNvGrpSpPr>
            <a:grpSpLocks/>
          </p:cNvGrpSpPr>
          <p:nvPr/>
        </p:nvGrpSpPr>
        <p:grpSpPr bwMode="auto">
          <a:xfrm>
            <a:off x="5956300" y="3124200"/>
            <a:ext cx="1219200" cy="1343025"/>
            <a:chOff x="3800" y="1488"/>
            <a:chExt cx="768" cy="846"/>
          </a:xfrm>
        </p:grpSpPr>
        <p:sp>
          <p:nvSpPr>
            <p:cNvPr id="16" name="Line 7"/>
            <p:cNvSpPr>
              <a:spLocks noChangeShapeType="1"/>
            </p:cNvSpPr>
            <p:nvPr/>
          </p:nvSpPr>
          <p:spPr bwMode="auto">
            <a:xfrm flipV="1">
              <a:off x="4272" y="1488"/>
              <a:ext cx="14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3800" y="1968"/>
              <a:ext cx="768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/>
              <a:r>
                <a:rPr lang="en-US" sz="1600" b="0">
                  <a:solidFill>
                    <a:schemeClr val="tx1"/>
                  </a:solidFill>
                </a:rPr>
                <a:t>Horizontal</a:t>
              </a:r>
            </a:p>
            <a:p>
              <a:pPr algn="ctr"/>
              <a:r>
                <a:rPr lang="en-US" sz="1600" b="0">
                  <a:solidFill>
                    <a:schemeClr val="tx1"/>
                  </a:solidFill>
                </a:rPr>
                <a:t>Stabilizer</a:t>
              </a:r>
            </a:p>
          </p:txBody>
        </p:sp>
      </p:grpSp>
      <p:grpSp>
        <p:nvGrpSpPr>
          <p:cNvPr id="18" name="Group 21"/>
          <p:cNvGrpSpPr>
            <a:grpSpLocks/>
          </p:cNvGrpSpPr>
          <p:nvPr/>
        </p:nvGrpSpPr>
        <p:grpSpPr bwMode="auto">
          <a:xfrm>
            <a:off x="7296150" y="3124200"/>
            <a:ext cx="950913" cy="1343025"/>
            <a:chOff x="4644" y="1488"/>
            <a:chExt cx="599" cy="846"/>
          </a:xfrm>
        </p:grpSpPr>
        <p:sp>
          <p:nvSpPr>
            <p:cNvPr id="19" name="Line 8"/>
            <p:cNvSpPr>
              <a:spLocks noChangeShapeType="1"/>
            </p:cNvSpPr>
            <p:nvPr/>
          </p:nvSpPr>
          <p:spPr bwMode="auto">
            <a:xfrm flipH="1" flipV="1">
              <a:off x="4752" y="1488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4644" y="1968"/>
              <a:ext cx="599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/>
              <a:r>
                <a:rPr lang="en-US" sz="1600" b="0">
                  <a:solidFill>
                    <a:schemeClr val="tx1"/>
                  </a:solidFill>
                </a:rPr>
                <a:t>Vertical</a:t>
              </a:r>
            </a:p>
            <a:p>
              <a:pPr algn="ctr"/>
              <a:r>
                <a:rPr lang="en-US" sz="1600" b="0">
                  <a:solidFill>
                    <a:schemeClr val="tx1"/>
                  </a:solidFill>
                </a:rPr>
                <a:t>Tail</a:t>
              </a:r>
            </a:p>
          </p:txBody>
        </p:sp>
      </p:grpSp>
      <p:grpSp>
        <p:nvGrpSpPr>
          <p:cNvPr id="21" name="Group 24"/>
          <p:cNvGrpSpPr>
            <a:grpSpLocks/>
          </p:cNvGrpSpPr>
          <p:nvPr/>
        </p:nvGrpSpPr>
        <p:grpSpPr bwMode="auto">
          <a:xfrm>
            <a:off x="8001000" y="1692275"/>
            <a:ext cx="914400" cy="2041525"/>
            <a:chOff x="5040" y="1066"/>
            <a:chExt cx="576" cy="1286"/>
          </a:xfrm>
        </p:grpSpPr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5328" y="1488"/>
              <a:ext cx="0" cy="86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5040" y="1066"/>
              <a:ext cx="576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 b="1">
                  <a:solidFill>
                    <a:srgbClr val="003399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 b="0">
                  <a:solidFill>
                    <a:schemeClr val="tx1"/>
                  </a:solidFill>
                </a:rPr>
                <a:t>Cut for Length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775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Choosing a Wing </a:t>
            </a:r>
            <a:r>
              <a:rPr lang="en-US" sz="4000" dirty="0" err="1"/>
              <a:t>Planform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67200" cy="4525963"/>
          </a:xfrm>
        </p:spPr>
        <p:txBody>
          <a:bodyPr/>
          <a:lstStyle/>
          <a:p>
            <a:pPr eaLnBrk="1" hangingPunct="1"/>
            <a:r>
              <a:rPr lang="en-US" sz="3200" dirty="0"/>
              <a:t>Elliptical wings might be great for full size aircraft, </a:t>
            </a:r>
            <a:r>
              <a:rPr lang="en-US" sz="3200" dirty="0" smtClean="0"/>
              <a:t>but they are challenging </a:t>
            </a:r>
            <a:r>
              <a:rPr lang="en-US" sz="3200" dirty="0"/>
              <a:t>for small </a:t>
            </a:r>
            <a:r>
              <a:rPr lang="en-US" sz="3200" dirty="0" smtClean="0"/>
              <a:t>gliders</a:t>
            </a:r>
            <a:endParaRPr lang="en-US" sz="3200" dirty="0"/>
          </a:p>
          <a:p>
            <a:pPr eaLnBrk="1" hangingPunct="1"/>
            <a:r>
              <a:rPr lang="en-US" sz="3200" dirty="0"/>
              <a:t>Straight leading edges tend to work well for small </a:t>
            </a:r>
            <a:r>
              <a:rPr lang="en-US" sz="3200" dirty="0" smtClean="0"/>
              <a:t>gliders</a:t>
            </a:r>
            <a:endParaRPr lang="en-US" sz="3200" dirty="0"/>
          </a:p>
        </p:txBody>
      </p:sp>
      <p:pic>
        <p:nvPicPr>
          <p:cNvPr id="6" name="Picture 7" descr="drawing glider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3186113"/>
            <a:ext cx="39624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4801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Cut </a:t>
            </a:r>
            <a:r>
              <a:rPr lang="en-US" dirty="0" smtClean="0"/>
              <a:t>Out Pieces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Cut the wing with extra span if material </a:t>
            </a:r>
            <a:r>
              <a:rPr lang="en-US" dirty="0" smtClean="0"/>
              <a:t>allows (see </a:t>
            </a:r>
            <a:r>
              <a:rPr lang="en-US" dirty="0"/>
              <a:t>later note for reason)</a:t>
            </a:r>
          </a:p>
          <a:p>
            <a:r>
              <a:rPr lang="en-US" dirty="0"/>
              <a:t>Cut out stabilizers </a:t>
            </a:r>
            <a:endParaRPr lang="en-US" dirty="0" smtClean="0"/>
          </a:p>
          <a:p>
            <a:r>
              <a:rPr lang="en-US" dirty="0" smtClean="0"/>
              <a:t>Sand </a:t>
            </a:r>
            <a:r>
              <a:rPr lang="en-US" dirty="0"/>
              <a:t>leading and trailing edges with minimal </a:t>
            </a:r>
            <a:r>
              <a:rPr lang="en-US" dirty="0" smtClean="0"/>
              <a:t>rounding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02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044&quot;&gt;&lt;/object&gt;&lt;object type=&quot;2&quot; unique_id=&quot;10045&quot;&gt;&lt;object type=&quot;3&quot; unique_id=&quot;10046&quot;&gt;&lt;property id=&quot;20148&quot; value=&quot;5&quot;/&gt;&lt;property id=&quot;20300&quot; value=&quot;Slide 1 - &amp;quot;Balsa Glider Construction&amp;quot;&quot;/&gt;&lt;property id=&quot;20307&quot; value=&quot;256&quot;/&gt;&lt;/object&gt;&lt;object type=&quot;3&quot; unique_id=&quot;10047&quot;&gt;&lt;property id=&quot;20148&quot; value=&quot;5&quot;/&gt;&lt;property id=&quot;20300&quot; value=&quot;Slide 3 - &amp;quot;Balsa Wood&amp;quot;&quot;/&gt;&lt;property id=&quot;20307&quot; value=&quot;258&quot;/&gt;&lt;/object&gt;&lt;object type=&quot;3&quot; unique_id=&quot;10352&quot;&gt;&lt;property id=&quot;20148&quot; value=&quot;5&quot;/&gt;&lt;property id=&quot;20300&quot; value=&quot;Slide 2 - &amp;quot;Balsa Glider Construction&amp;quot;&quot;/&gt;&lt;property id=&quot;20307&quot; value=&quot;260&quot;/&gt;&lt;/object&gt;&lt;object type=&quot;3&quot; unique_id=&quot;10354&quot;&gt;&lt;property id=&quot;20148&quot; value=&quot;5&quot;/&gt;&lt;property id=&quot;20300&quot; value=&quot;Slide 7 - &amp;quot;Marking the fuselage&amp;quot;&quot;/&gt;&lt;property id=&quot;20307&quot; value=&quot;269&quot;/&gt;&lt;/object&gt;&lt;object type=&quot;3&quot; unique_id=&quot;10355&quot;&gt;&lt;property id=&quot;20148&quot; value=&quot;5&quot;/&gt;&lt;property id=&quot;20300&quot; value=&quot;Slide 9 - &amp;quot;Cut Out Pieces&amp;quot;&quot;/&gt;&lt;property id=&quot;20307&quot; value=&quot;270&quot;/&gt;&lt;/object&gt;&lt;object type=&quot;3&quot; unique_id=&quot;10763&quot;&gt;&lt;property id=&quot;20148&quot; value=&quot;5&quot;/&gt;&lt;property id=&quot;20300&quot; value=&quot;Slide 4 - &amp;quot;Glider Components&amp;quot;&quot;/&gt;&lt;property id=&quot;20307&quot; value=&quot;271&quot;/&gt;&lt;/object&gt;&lt;object type=&quot;3&quot; unique_id=&quot;10764&quot;&gt;&lt;property id=&quot;20148&quot; value=&quot;5&quot;/&gt;&lt;property id=&quot;20300&quot; value=&quot;Slide 5 - &amp;quot;Familiarize yourself with the plan&amp;quot;&quot;/&gt;&lt;property id=&quot;20307&quot; value=&quot;272&quot;/&gt;&lt;/object&gt;&lt;object type=&quot;3&quot; unique_id=&quot;10765&quot;&gt;&lt;property id=&quot;20148&quot; value=&quot;5&quot;/&gt;&lt;property id=&quot;20300&quot; value=&quot;Slide 6 - &amp;quot;Building on a single sheet&amp;quot;&quot;/&gt;&lt;property id=&quot;20307&quot; value=&quot;277&quot;/&gt;&lt;/object&gt;&lt;object type=&quot;3&quot; unique_id=&quot;10766&quot;&gt;&lt;property id=&quot;20148&quot; value=&quot;5&quot;/&gt;&lt;property id=&quot;20300&quot; value=&quot;Slide 8 - &amp;quot;Choosing a Wing Planform&amp;quot;&quot;/&gt;&lt;property id=&quot;20307&quot; value=&quot;273&quot;/&gt;&lt;/object&gt;&lt;object type=&quot;3&quot; unique_id=&quot;10767&quot;&gt;&lt;property id=&quot;20148&quot; value=&quot;5&quot;/&gt;&lt;property id=&quot;20300&quot; value=&quot;Slide 10 - &amp;quot;Trailing Edge First then Cut&amp;quot;&quot;/&gt;&lt;property id=&quot;20307&quot; value=&quot;274&quot;/&gt;&lt;/object&gt;&lt;object type=&quot;3&quot; unique_id=&quot;10768&quot;&gt;&lt;property id=&quot;20148&quot; value=&quot;5&quot;/&gt;&lt;property id=&quot;20300&quot; value=&quot;Slide 11 - &amp;quot;Shaping the Wing Profile&amp;quot;&quot;/&gt;&lt;property id=&quot;20307&quot; value=&quot;275&quot;/&gt;&lt;/object&gt;&lt;object type=&quot;3&quot; unique_id=&quot;10769&quot;&gt;&lt;property id=&quot;20148&quot; value=&quot;5&quot;/&gt;&lt;property id=&quot;20300&quot; value=&quot;Slide 12 - &amp;quot;Adding the wing&amp;quot;&quot;/&gt;&lt;property id=&quot;20307&quot; value=&quot;276&quot;/&gt;&lt;/object&gt;&lt;object type=&quot;3&quot; unique_id=&quot;10770&quot;&gt;&lt;property id=&quot;20148&quot; value=&quot;5&quot;/&gt;&lt;property id=&quot;20300&quot; value=&quot;Slide 13 - &amp;quot;Making a Strong Bond&amp;quot;&quot;/&gt;&lt;property id=&quot;20307&quot; value=&quot;278&quot;/&gt;&lt;/object&gt;&lt;object type=&quot;3&quot; unique_id=&quot;10771&quot;&gt;&lt;property id=&quot;20148&quot; value=&quot;5&quot;/&gt;&lt;property id=&quot;20300&quot; value=&quot;Slide 14 - &amp;quot;Add the Horizontal Stabilizer&amp;quot;&quot;/&gt;&lt;property id=&quot;20307&quot; value=&quot;282&quot;/&gt;&lt;/object&gt;&lt;object type=&quot;3&quot; unique_id=&quot;10772&quot;&gt;&lt;property id=&quot;20148&quot; value=&quot;5&quot;/&gt;&lt;property id=&quot;20300&quot; value=&quot;Slide 15 - &amp;quot;One Piece Stabilizer&amp;quot;&quot;/&gt;&lt;property id=&quot;20307&quot; value=&quot;279&quot;/&gt;&lt;/object&gt;&lt;object type=&quot;3&quot; unique_id=&quot;10773&quot;&gt;&lt;property id=&quot;20148&quot; value=&quot;5&quot;/&gt;&lt;property id=&quot;20300&quot; value=&quot;Slide 16 - &amp;quot;Check alignment&amp;quot;&quot;/&gt;&lt;property id=&quot;20307&quot; value=&quot;283&quot;/&gt;&lt;/object&gt;&lt;object type=&quot;3&quot; unique_id=&quot;10774&quot;&gt;&lt;property id=&quot;20148&quot; value=&quot;5&quot;/&gt;&lt;property id=&quot;20300&quot; value=&quot;Slide 17 - &amp;quot;Glue the Stabilizer&amp;quot;&quot;/&gt;&lt;property id=&quot;20307&quot; value=&quot;280&quot;/&gt;&lt;/object&gt;&lt;object type=&quot;3&quot; unique_id=&quot;10775&quot;&gt;&lt;property id=&quot;20148&quot; value=&quot;5&quot;/&gt;&lt;property id=&quot;20300&quot; value=&quot;Slide 18 - &amp;quot;Two Piece Stabilizer&amp;quot;&quot;/&gt;&lt;property id=&quot;20307&quot; value=&quot;281&quot;/&gt;&lt;/object&gt;&lt;object type=&quot;3&quot; unique_id=&quot;10776&quot;&gt;&lt;property id=&quot;20148&quot; value=&quot;5&quot;/&gt;&lt;property id=&quot;20300&quot; value=&quot;Slide 19 - &amp;quot;Check alignment&amp;quot;&quot;/&gt;&lt;property id=&quot;20307&quot; value=&quot;284&quot;/&gt;&lt;/object&gt;&lt;object type=&quot;3&quot; unique_id=&quot;10777&quot;&gt;&lt;property id=&quot;20148&quot; value=&quot;5&quot;/&gt;&lt;property id=&quot;20300&quot; value=&quot;Slide 20 - &amp;quot;Glue Stabilizer&amp;quot;&quot;/&gt;&lt;property id=&quot;20307&quot; value=&quot;285&quot;/&gt;&lt;/object&gt;&lt;object type=&quot;3&quot; unique_id=&quot;10778&quot;&gt;&lt;property id=&quot;20148&quot; value=&quot;5&quot;/&gt;&lt;property id=&quot;20300&quot; value=&quot;Slide 21 - &amp;quot;Vertical Stabilizer Side Mount&amp;quot;&quot;/&gt;&lt;property id=&quot;20307&quot; value=&quot;286&quot;/&gt;&lt;/object&gt;&lt;object type=&quot;3&quot; unique_id=&quot;10779&quot;&gt;&lt;property id=&quot;20148&quot; value=&quot;5&quot;/&gt;&lt;property id=&quot;20300&quot; value=&quot;Slide 22 - &amp;quot;Vertical Stabilizer Top Mount&amp;quot;&quot;/&gt;&lt;property id=&quot;20307&quot; value=&quot;287&quot;/&gt;&lt;/object&gt;&lt;object type=&quot;3&quot; unique_id=&quot;10780&quot;&gt;&lt;property id=&quot;20148&quot; value=&quot;5&quot;/&gt;&lt;property id=&quot;20300&quot; value=&quot;Slide 23 - &amp;quot;Balance the Glider&amp;quot;&quot;/&gt;&lt;property id=&quot;20307&quot; value=&quot;288&quot;/&gt;&lt;/object&gt;&lt;object type=&quot;3&quot; unique_id=&quot;10781&quot;&gt;&lt;property id=&quot;20148&quot; value=&quot;5&quot;/&gt;&lt;property id=&quot;20300&quot; value=&quot;Slide 24 - &amp;quot;Balance the Glider&amp;quot;&quot;/&gt;&lt;property id=&quot;20307&quot; value=&quot;289&quot;/&gt;&lt;/object&gt;&lt;object type=&quot;3&quot; unique_id=&quot;10782&quot;&gt;&lt;property id=&quot;20148&quot; value=&quot;5&quot;/&gt;&lt;property id=&quot;20300&quot; value=&quot;Slide 25 - &amp;quot;Wings with Dihedral?&amp;quot;&quot;/&gt;&lt;property id=&quot;20307&quot; value=&quot;290&quot;/&gt;&lt;/object&gt;&lt;object type=&quot;3&quot; unique_id=&quot;10783&quot;&gt;&lt;property id=&quot;20148&quot; value=&quot;5&quot;/&gt;&lt;property id=&quot;20300&quot; value=&quot;Slide 26 - &amp;quot;Making Cuts&amp;quot;&quot;/&gt;&lt;property id=&quot;20307&quot; value=&quot;291&quot;/&gt;&lt;/object&gt;&lt;object type=&quot;3&quot; unique_id=&quot;10784&quot;&gt;&lt;property id=&quot;20148&quot; value=&quot;5&quot;/&gt;&lt;property id=&quot;20300&quot; value=&quot;Slide 27 - &amp;quot;Assemble Wing&amp;quot;&quot;/&gt;&lt;property id=&quot;20307&quot; value=&quot;292&quot;/&gt;&lt;/object&gt;&lt;object type=&quot;3&quot; unique_id=&quot;10785&quot;&gt;&lt;property id=&quot;20148&quot; value=&quot;5&quot;/&gt;&lt;property id=&quot;20300&quot; value=&quot;Slide 28 - &amp;quot;Making Cuts&amp;quot;&quot;/&gt;&lt;property id=&quot;20307&quot; value=&quot;293&quot;/&gt;&lt;/object&gt;&lt;object type=&quot;3&quot; unique_id=&quot;10786&quot;&gt;&lt;property id=&quot;20148&quot; value=&quot;5&quot;/&gt;&lt;property id=&quot;20300&quot; value=&quot;Slide 29 - &amp;quot;Final Assembly&amp;quot;&quot;/&gt;&lt;property id=&quot;20307&quot; value=&quot;29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owerPointTemplateAE_2009_1217_NEW NEW Template">
  <a:themeElements>
    <a:clrScheme name="General_PowerPoint_Template_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eneral_PowerPoint_Template_20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neral_PowerPoint_Template_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PowerPointTemplateAE_2009_1217_NEW NEW Template</Template>
  <TotalTime>163</TotalTime>
  <Words>709</Words>
  <Application>Microsoft Office PowerPoint</Application>
  <PresentationFormat>On-screen Show (4:3)</PresentationFormat>
  <Paragraphs>158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PowerPointTemplateAE_2009_1217_NEW NEW Template</vt:lpstr>
      <vt:lpstr>1_Custom Design</vt:lpstr>
      <vt:lpstr>Balsa Glider Construction</vt:lpstr>
      <vt:lpstr>Balsa Glider Construction</vt:lpstr>
      <vt:lpstr>Balsa Wood</vt:lpstr>
      <vt:lpstr>Glider Components</vt:lpstr>
      <vt:lpstr>Familiarize Yourself with the Plan</vt:lpstr>
      <vt:lpstr>Building on a Single Sheet</vt:lpstr>
      <vt:lpstr>Marking the Fuselage</vt:lpstr>
      <vt:lpstr>Choosing a Wing Planform</vt:lpstr>
      <vt:lpstr>Cut Out Pieces</vt:lpstr>
      <vt:lpstr>Finish Trailing Edge</vt:lpstr>
      <vt:lpstr>Shaping the Wing Profile</vt:lpstr>
      <vt:lpstr>Adding the Wing</vt:lpstr>
      <vt:lpstr>Making a Strong Bond</vt:lpstr>
      <vt:lpstr>Add Horizontal Stabilizer</vt:lpstr>
      <vt:lpstr>One Piece Stabilizer</vt:lpstr>
      <vt:lpstr>Check Alignment</vt:lpstr>
      <vt:lpstr>Glue Stabilizer</vt:lpstr>
      <vt:lpstr>Two Piece Stabilizer</vt:lpstr>
      <vt:lpstr>Check Alignment</vt:lpstr>
      <vt:lpstr>Glue Stabilizer</vt:lpstr>
      <vt:lpstr>Vertical Stabilizer Side Mount</vt:lpstr>
      <vt:lpstr>Vertical Stabilizer Top Mount</vt:lpstr>
      <vt:lpstr>Balance the Glider</vt:lpstr>
      <vt:lpstr>Balance the Glider</vt:lpstr>
      <vt:lpstr>Wings with Dihedral?</vt:lpstr>
      <vt:lpstr>Making Cuts</vt:lpstr>
      <vt:lpstr>Assemble Wing</vt:lpstr>
      <vt:lpstr>Final Assembly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Balsa Glider Construction</dc:title>
  <dc:subject>AE - Lesson 1.2 - Physics of Flight</dc:subject>
  <dc:creator>AE Revision Team</dc:creator>
  <cp:lastModifiedBy>PLTW Curriculum Team</cp:lastModifiedBy>
  <cp:revision>18</cp:revision>
  <dcterms:created xsi:type="dcterms:W3CDTF">2010-01-04T14:07:12Z</dcterms:created>
  <dcterms:modified xsi:type="dcterms:W3CDTF">2012-02-06T01:54:14Z</dcterms:modified>
</cp:coreProperties>
</file>