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2"/>
  </p:notesMasterIdLst>
  <p:handoutMasterIdLst>
    <p:handoutMasterId r:id="rId23"/>
  </p:handoutMasterIdLst>
  <p:sldIdLst>
    <p:sldId id="256" r:id="rId3"/>
    <p:sldId id="262" r:id="rId4"/>
    <p:sldId id="263" r:id="rId5"/>
    <p:sldId id="265" r:id="rId6"/>
    <p:sldId id="258" r:id="rId7"/>
    <p:sldId id="267" r:id="rId8"/>
    <p:sldId id="268" r:id="rId9"/>
    <p:sldId id="269" r:id="rId10"/>
    <p:sldId id="260" r:id="rId11"/>
    <p:sldId id="266" r:id="rId12"/>
    <p:sldId id="261" r:id="rId13"/>
    <p:sldId id="274" r:id="rId14"/>
    <p:sldId id="275" r:id="rId15"/>
    <p:sldId id="276" r:id="rId16"/>
    <p:sldId id="277" r:id="rId17"/>
    <p:sldId id="279" r:id="rId18"/>
    <p:sldId id="278" r:id="rId19"/>
    <p:sldId id="280" r:id="rId20"/>
    <p:sldId id="264" r:id="rId21"/>
  </p:sldIdLst>
  <p:sldSz cx="9144000" cy="6858000" type="screen4x3"/>
  <p:notesSz cx="7010400" cy="9236075"/>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BC0000"/>
    <a:srgbClr val="66E93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2" autoAdjust="0"/>
    <p:restoredTop sz="91264" autoAdjust="0"/>
  </p:normalViewPr>
  <p:slideViewPr>
    <p:cSldViewPr>
      <p:cViewPr>
        <p:scale>
          <a:sx n="66" d="100"/>
          <a:sy n="66" d="100"/>
        </p:scale>
        <p:origin x="-1522" y="-331"/>
      </p:cViewPr>
      <p:guideLst>
        <p:guide orient="horz" pos="2160"/>
        <p:guide pos="2880"/>
      </p:guideLst>
    </p:cSldViewPr>
  </p:slideViewPr>
  <p:notesTextViewPr>
    <p:cViewPr>
      <p:scale>
        <a:sx n="100" d="100"/>
        <a:sy n="100" d="100"/>
      </p:scale>
      <p:origin x="0" y="0"/>
    </p:cViewPr>
  </p:notesTextViewPr>
  <p:notesViewPr>
    <p:cSldViewPr>
      <p:cViewPr varScale="1">
        <p:scale>
          <a:sx n="64" d="100"/>
          <a:sy n="64" d="100"/>
        </p:scale>
        <p:origin x="-2568" y="-67"/>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8157" y="78572"/>
            <a:ext cx="3105997" cy="469821"/>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defTabSz="946027">
              <a:defRPr sz="1200"/>
            </a:lvl1pPr>
          </a:lstStyle>
          <a:p>
            <a:r>
              <a:rPr lang="en-US" dirty="0"/>
              <a:t>Presentation Name</a:t>
            </a:r>
          </a:p>
        </p:txBody>
      </p:sp>
      <p:sp>
        <p:nvSpPr>
          <p:cNvPr id="3080" name="Rectangle 8"/>
          <p:cNvSpPr>
            <a:spLocks noGrp="1" noChangeArrowheads="1"/>
          </p:cNvSpPr>
          <p:nvPr>
            <p:ph type="dt" sz="quarter" idx="1"/>
          </p:nvPr>
        </p:nvSpPr>
        <p:spPr bwMode="auto">
          <a:xfrm>
            <a:off x="3842738" y="78572"/>
            <a:ext cx="3105997" cy="657429"/>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algn="r" defTabSz="946027">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9517" y="8671648"/>
            <a:ext cx="3105997" cy="469822"/>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defTabSz="946027"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94667" y="8766253"/>
            <a:ext cx="3105997" cy="469822"/>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algn="r" defTabSz="946027">
              <a:defRPr sz="1200"/>
            </a:lvl1pPr>
          </a:lstStyle>
          <a:p>
            <a:fld id="{AA6F666A-3503-4EB4-9796-FFB36F66CA10}" type="slidenum">
              <a:rPr lang="en-US"/>
              <a:pPr/>
              <a:t>‹#›</a:t>
            </a:fld>
            <a:endParaRPr lang="en-US" dirty="0"/>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8157" y="78572"/>
            <a:ext cx="3105997" cy="469821"/>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defTabSz="946027">
              <a:defRPr sz="1200"/>
            </a:lvl1pPr>
          </a:lstStyle>
          <a:p>
            <a:r>
              <a:rPr lang="en-US" dirty="0"/>
              <a:t>Presentation Name</a:t>
            </a:r>
          </a:p>
        </p:txBody>
      </p:sp>
      <p:sp>
        <p:nvSpPr>
          <p:cNvPr id="10" name="Rectangle 8"/>
          <p:cNvSpPr>
            <a:spLocks noGrp="1" noChangeArrowheads="1"/>
          </p:cNvSpPr>
          <p:nvPr>
            <p:ph type="dt" sz="quarter" idx="1"/>
          </p:nvPr>
        </p:nvSpPr>
        <p:spPr bwMode="auto">
          <a:xfrm>
            <a:off x="3842738" y="78572"/>
            <a:ext cx="3105997" cy="657429"/>
          </a:xfrm>
          <a:prstGeom prst="rect">
            <a:avLst/>
          </a:prstGeom>
          <a:noFill/>
          <a:ln w="9525">
            <a:noFill/>
            <a:miter lim="800000"/>
            <a:headEnd/>
            <a:tailEnd/>
          </a:ln>
          <a:effectLst/>
        </p:spPr>
        <p:txBody>
          <a:bodyPr vert="horz" wrap="square" lIns="94593" tIns="47297" rIns="94593" bIns="47297" numCol="1" anchor="t" anchorCtr="0" compatLnSpc="1">
            <a:prstTxWarp prst="textNoShape">
              <a:avLst/>
            </a:prstTxWarp>
          </a:bodyPr>
          <a:lstStyle>
            <a:lvl1pPr algn="r" defTabSz="946027">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9517" y="8671648"/>
            <a:ext cx="3105997" cy="469822"/>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defTabSz="946027"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94667" y="8766253"/>
            <a:ext cx="3105997" cy="469822"/>
          </a:xfrm>
          <a:prstGeom prst="rect">
            <a:avLst/>
          </a:prstGeom>
          <a:noFill/>
          <a:ln w="9525">
            <a:noFill/>
            <a:miter lim="800000"/>
            <a:headEnd/>
            <a:tailEnd/>
          </a:ln>
          <a:effectLst/>
        </p:spPr>
        <p:txBody>
          <a:bodyPr vert="horz" wrap="square" lIns="94593" tIns="47297" rIns="94593" bIns="47297" numCol="1" anchor="b" anchorCtr="0" compatLnSpc="1">
            <a:prstTxWarp prst="textNoShape">
              <a:avLst/>
            </a:prstTxWarp>
          </a:bodyPr>
          <a:lstStyle>
            <a:lvl1pPr algn="r" defTabSz="946027">
              <a:defRPr sz="1200"/>
            </a:lvl1pPr>
          </a:lstStyle>
          <a:p>
            <a:fld id="{AA6F666A-3503-4EB4-9796-FFB36F66CA10}" type="slidenum">
              <a:rPr lang="en-US"/>
              <a:pPr/>
              <a:t>‹#›</a:t>
            </a:fld>
            <a:endParaRPr lang="en-US" dirty="0"/>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3037840" cy="461804"/>
          </a:xfrm>
          <a:prstGeom prst="rect">
            <a:avLst/>
          </a:prstGeom>
          <a:ln/>
        </p:spPr>
        <p:txBody>
          <a:bodyPr/>
          <a:lstStyle/>
          <a:p>
            <a:r>
              <a:rPr lang="en-US" dirty="0"/>
              <a:t>Design Process Overview</a:t>
            </a:r>
          </a:p>
        </p:txBody>
      </p:sp>
      <p:sp>
        <p:nvSpPr>
          <p:cNvPr id="5" name="Rectangle 10"/>
          <p:cNvSpPr>
            <a:spLocks noGrp="1" noChangeArrowheads="1"/>
          </p:cNvSpPr>
          <p:nvPr>
            <p:ph type="dt" idx="1"/>
          </p:nvPr>
        </p:nvSpPr>
        <p:spPr>
          <a:xfrm>
            <a:off x="3816773" y="0"/>
            <a:ext cx="3037840" cy="461804"/>
          </a:xfrm>
          <a:prstGeom prst="rect">
            <a:avLst/>
          </a:prstGeom>
          <a:ln/>
        </p:spPr>
        <p:txBody>
          <a:bodyPr/>
          <a:lstStyle/>
          <a:p>
            <a:r>
              <a:rPr lang="en-US" dirty="0"/>
              <a:t>Introduction to Engineering Design</a:t>
            </a:r>
            <a:r>
              <a:rPr lang="en-US" baseline="30000" dirty="0"/>
              <a:t>TM</a:t>
            </a:r>
          </a:p>
          <a:p>
            <a:r>
              <a:rPr lang="en-US" dirty="0"/>
              <a:t>Unit 1 – Lesson 1.1 –  Introduction to Design Process</a:t>
            </a:r>
          </a:p>
        </p:txBody>
      </p:sp>
      <p:sp>
        <p:nvSpPr>
          <p:cNvPr id="6" name="Rectangle 11"/>
          <p:cNvSpPr>
            <a:spLocks noGrp="1" noChangeArrowheads="1"/>
          </p:cNvSpPr>
          <p:nvPr>
            <p:ph type="ftr" sz="quarter" idx="4"/>
          </p:nvPr>
        </p:nvSpPr>
        <p:spPr>
          <a:xfrm>
            <a:off x="0" y="8772668"/>
            <a:ext cx="3037840" cy="461804"/>
          </a:xfrm>
          <a:prstGeom prst="rect">
            <a:avLst/>
          </a:prstGeom>
          <a:ln/>
        </p:spPr>
        <p:txBody>
          <a:bodyPr/>
          <a:lstStyle/>
          <a:p>
            <a:r>
              <a:rPr lang="en-US" dirty="0"/>
              <a:t>Project Lead The Way, Inc.</a:t>
            </a:r>
            <a:endParaRPr lang="en-US" baseline="30000" dirty="0"/>
          </a:p>
          <a:p>
            <a:r>
              <a:rPr lang="en-US" dirty="0"/>
              <a:t>Copyright 2007</a:t>
            </a:r>
          </a:p>
        </p:txBody>
      </p:sp>
      <p:sp>
        <p:nvSpPr>
          <p:cNvPr id="7" name="Rectangle 12"/>
          <p:cNvSpPr>
            <a:spLocks noGrp="1" noChangeArrowheads="1"/>
          </p:cNvSpPr>
          <p:nvPr>
            <p:ph type="sldNum" sz="quarter" idx="5"/>
          </p:nvPr>
        </p:nvSpPr>
        <p:spPr>
          <a:xfrm>
            <a:off x="3970938" y="8772668"/>
            <a:ext cx="3037840" cy="461804"/>
          </a:xfrm>
          <a:prstGeom prst="rect">
            <a:avLst/>
          </a:prstGeom>
          <a:ln/>
        </p:spPr>
        <p:txBody>
          <a:bodyPr/>
          <a:lstStyle/>
          <a:p>
            <a:fld id="{4B6D8DE6-F6C8-4C6F-AEE6-052407F3F4B1}" type="slidenum">
              <a:rPr lang="en-US"/>
              <a:pPr/>
              <a:t>3</a:t>
            </a:fld>
            <a:endParaRPr lang="en-US" dirty="0"/>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r>
              <a:rPr lang="en-US" dirty="0"/>
              <a:t>Talk to students about how they use </a:t>
            </a:r>
            <a:r>
              <a:rPr lang="en-US" dirty="0" smtClean="0"/>
              <a:t>design </a:t>
            </a:r>
            <a:r>
              <a:rPr lang="en-US" dirty="0"/>
              <a:t>every day. The process for getting ready for school is one example.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3037840" cy="461804"/>
          </a:xfrm>
          <a:prstGeom prst="rect">
            <a:avLst/>
          </a:prstGeom>
          <a:ln/>
        </p:spPr>
        <p:txBody>
          <a:bodyPr/>
          <a:lstStyle/>
          <a:p>
            <a:r>
              <a:rPr lang="en-US" dirty="0"/>
              <a:t>Design Process Overview</a:t>
            </a:r>
          </a:p>
        </p:txBody>
      </p:sp>
      <p:sp>
        <p:nvSpPr>
          <p:cNvPr id="5" name="Rectangle 10"/>
          <p:cNvSpPr>
            <a:spLocks noGrp="1" noChangeArrowheads="1"/>
          </p:cNvSpPr>
          <p:nvPr>
            <p:ph type="dt" idx="1"/>
          </p:nvPr>
        </p:nvSpPr>
        <p:spPr>
          <a:xfrm>
            <a:off x="3816773" y="0"/>
            <a:ext cx="3037840" cy="461804"/>
          </a:xfrm>
          <a:prstGeom prst="rect">
            <a:avLst/>
          </a:prstGeom>
          <a:ln/>
        </p:spPr>
        <p:txBody>
          <a:bodyPr/>
          <a:lstStyle/>
          <a:p>
            <a:r>
              <a:rPr lang="en-US" dirty="0"/>
              <a:t>Introduction to Engineering Design</a:t>
            </a:r>
            <a:r>
              <a:rPr lang="en-US" baseline="30000" dirty="0"/>
              <a:t>TM</a:t>
            </a:r>
          </a:p>
          <a:p>
            <a:r>
              <a:rPr lang="en-US" dirty="0"/>
              <a:t>Unit 1 – Lesson 1.1 –  Introduction to Design Process</a:t>
            </a:r>
          </a:p>
        </p:txBody>
      </p:sp>
      <p:sp>
        <p:nvSpPr>
          <p:cNvPr id="6" name="Rectangle 11"/>
          <p:cNvSpPr>
            <a:spLocks noGrp="1" noChangeArrowheads="1"/>
          </p:cNvSpPr>
          <p:nvPr>
            <p:ph type="ftr" sz="quarter" idx="4"/>
          </p:nvPr>
        </p:nvSpPr>
        <p:spPr>
          <a:xfrm>
            <a:off x="0" y="8772668"/>
            <a:ext cx="3037840" cy="461804"/>
          </a:xfrm>
          <a:prstGeom prst="rect">
            <a:avLst/>
          </a:prstGeom>
          <a:ln/>
        </p:spPr>
        <p:txBody>
          <a:bodyPr/>
          <a:lstStyle/>
          <a:p>
            <a:r>
              <a:rPr lang="en-US" dirty="0"/>
              <a:t>Project Lead The Way, Inc.</a:t>
            </a:r>
            <a:endParaRPr lang="en-US" baseline="30000" dirty="0"/>
          </a:p>
          <a:p>
            <a:r>
              <a:rPr lang="en-US" dirty="0"/>
              <a:t>Copyright 2007</a:t>
            </a:r>
          </a:p>
        </p:txBody>
      </p:sp>
      <p:sp>
        <p:nvSpPr>
          <p:cNvPr id="7" name="Rectangle 12"/>
          <p:cNvSpPr>
            <a:spLocks noGrp="1" noChangeArrowheads="1"/>
          </p:cNvSpPr>
          <p:nvPr>
            <p:ph type="sldNum" sz="quarter" idx="5"/>
          </p:nvPr>
        </p:nvSpPr>
        <p:spPr>
          <a:xfrm>
            <a:off x="3970938" y="8772668"/>
            <a:ext cx="3037840" cy="461804"/>
          </a:xfrm>
          <a:prstGeom prst="rect">
            <a:avLst/>
          </a:prstGeom>
          <a:ln/>
        </p:spPr>
        <p:txBody>
          <a:bodyPr/>
          <a:lstStyle/>
          <a:p>
            <a:fld id="{C299352E-8DF8-4847-95D9-505D4844A52E}" type="slidenum">
              <a:rPr lang="en-US"/>
              <a:pPr/>
              <a:t>4</a:t>
            </a:fld>
            <a:endParaRPr lang="en-US" dirty="0"/>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r>
              <a:rPr lang="en-US" dirty="0" smtClean="0"/>
              <a:t>The first image is</a:t>
            </a:r>
            <a:r>
              <a:rPr lang="en-US" baseline="0" dirty="0" smtClean="0"/>
              <a:t> a von Braun sketch from 1964.</a:t>
            </a:r>
          </a:p>
          <a:p>
            <a:endParaRPr lang="en-US" baseline="0" dirty="0" smtClean="0"/>
          </a:p>
          <a:p>
            <a:r>
              <a:rPr lang="en-US" baseline="0" dirty="0" smtClean="0"/>
              <a:t>The second is an engineer in 1971 working with a Saturn V model.</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3037840" cy="461804"/>
          </a:xfrm>
          <a:prstGeom prst="rect">
            <a:avLst/>
          </a:prstGeom>
          <a:ln/>
        </p:spPr>
        <p:txBody>
          <a:bodyPr/>
          <a:lstStyle/>
          <a:p>
            <a:r>
              <a:rPr lang="en-US" dirty="0"/>
              <a:t>Design Process Overview</a:t>
            </a:r>
          </a:p>
        </p:txBody>
      </p:sp>
      <p:sp>
        <p:nvSpPr>
          <p:cNvPr id="5" name="Rectangle 10"/>
          <p:cNvSpPr>
            <a:spLocks noGrp="1" noChangeArrowheads="1"/>
          </p:cNvSpPr>
          <p:nvPr>
            <p:ph type="dt" idx="1"/>
          </p:nvPr>
        </p:nvSpPr>
        <p:spPr>
          <a:xfrm>
            <a:off x="3816773" y="0"/>
            <a:ext cx="3037840" cy="461804"/>
          </a:xfrm>
          <a:prstGeom prst="rect">
            <a:avLst/>
          </a:prstGeom>
          <a:ln/>
        </p:spPr>
        <p:txBody>
          <a:bodyPr/>
          <a:lstStyle/>
          <a:p>
            <a:r>
              <a:rPr lang="en-US" dirty="0"/>
              <a:t>Introduction to Engineering Design</a:t>
            </a:r>
            <a:r>
              <a:rPr lang="en-US" baseline="30000" dirty="0"/>
              <a:t>TM</a:t>
            </a:r>
          </a:p>
          <a:p>
            <a:r>
              <a:rPr lang="en-US" dirty="0"/>
              <a:t>Unit 1 – Lesson 1.1 –  Introduction to Design Process</a:t>
            </a:r>
          </a:p>
        </p:txBody>
      </p:sp>
      <p:sp>
        <p:nvSpPr>
          <p:cNvPr id="6" name="Rectangle 11"/>
          <p:cNvSpPr>
            <a:spLocks noGrp="1" noChangeArrowheads="1"/>
          </p:cNvSpPr>
          <p:nvPr>
            <p:ph type="ftr" sz="quarter" idx="4"/>
          </p:nvPr>
        </p:nvSpPr>
        <p:spPr>
          <a:xfrm>
            <a:off x="0" y="8772668"/>
            <a:ext cx="3037840" cy="461804"/>
          </a:xfrm>
          <a:prstGeom prst="rect">
            <a:avLst/>
          </a:prstGeom>
          <a:ln/>
        </p:spPr>
        <p:txBody>
          <a:bodyPr/>
          <a:lstStyle/>
          <a:p>
            <a:r>
              <a:rPr lang="en-US" dirty="0"/>
              <a:t>Project Lead The Way, Inc.</a:t>
            </a:r>
            <a:endParaRPr lang="en-US" baseline="30000" dirty="0"/>
          </a:p>
          <a:p>
            <a:r>
              <a:rPr lang="en-US" dirty="0"/>
              <a:t>Copyright 2007</a:t>
            </a:r>
          </a:p>
        </p:txBody>
      </p:sp>
      <p:sp>
        <p:nvSpPr>
          <p:cNvPr id="7" name="Rectangle 12"/>
          <p:cNvSpPr>
            <a:spLocks noGrp="1" noChangeArrowheads="1"/>
          </p:cNvSpPr>
          <p:nvPr>
            <p:ph type="sldNum" sz="quarter" idx="5"/>
          </p:nvPr>
        </p:nvSpPr>
        <p:spPr>
          <a:xfrm>
            <a:off x="3970938" y="8772668"/>
            <a:ext cx="3037840" cy="461804"/>
          </a:xfrm>
          <a:prstGeom prst="rect">
            <a:avLst/>
          </a:prstGeom>
          <a:ln/>
        </p:spPr>
        <p:txBody>
          <a:bodyPr/>
          <a:lstStyle/>
          <a:p>
            <a:fld id="{93E5B97C-F473-479E-96AF-E11CEA15B735}" type="slidenum">
              <a:rPr lang="en-US"/>
              <a:pPr/>
              <a:t>6</a:t>
            </a:fld>
            <a:endParaRPr lang="en-US" dirty="0"/>
          </a:p>
        </p:txBody>
      </p:sp>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p:txBody>
          <a:bodyPr/>
          <a:lstStyle/>
          <a:p>
            <a:r>
              <a:rPr lang="en-US" dirty="0" smtClean="0"/>
              <a:t>Several</a:t>
            </a:r>
            <a:r>
              <a:rPr lang="en-US" baseline="0" dirty="0" smtClean="0"/>
              <a:t> </a:t>
            </a:r>
            <a:r>
              <a:rPr lang="en-US" dirty="0" smtClean="0"/>
              <a:t>different design processes are used successfully in both industry and academia.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3037840" cy="461804"/>
          </a:xfrm>
          <a:prstGeom prst="rect">
            <a:avLst/>
          </a:prstGeom>
          <a:ln/>
        </p:spPr>
        <p:txBody>
          <a:bodyPr/>
          <a:lstStyle/>
          <a:p>
            <a:r>
              <a:rPr lang="en-US" dirty="0"/>
              <a:t>Design Process Overview</a:t>
            </a:r>
          </a:p>
        </p:txBody>
      </p:sp>
      <p:sp>
        <p:nvSpPr>
          <p:cNvPr id="5" name="Rectangle 10"/>
          <p:cNvSpPr>
            <a:spLocks noGrp="1" noChangeArrowheads="1"/>
          </p:cNvSpPr>
          <p:nvPr>
            <p:ph type="dt" idx="1"/>
          </p:nvPr>
        </p:nvSpPr>
        <p:spPr>
          <a:xfrm>
            <a:off x="3816773" y="0"/>
            <a:ext cx="3037840" cy="461804"/>
          </a:xfrm>
          <a:prstGeom prst="rect">
            <a:avLst/>
          </a:prstGeom>
          <a:ln/>
        </p:spPr>
        <p:txBody>
          <a:bodyPr/>
          <a:lstStyle/>
          <a:p>
            <a:r>
              <a:rPr lang="en-US" dirty="0"/>
              <a:t>Introduction to Engineering Design</a:t>
            </a:r>
            <a:r>
              <a:rPr lang="en-US" baseline="30000" dirty="0"/>
              <a:t>TM</a:t>
            </a:r>
          </a:p>
          <a:p>
            <a:r>
              <a:rPr lang="en-US" dirty="0"/>
              <a:t>Unit 1 – Lesson 1.1 –  Introduction to Design Process</a:t>
            </a:r>
          </a:p>
        </p:txBody>
      </p:sp>
      <p:sp>
        <p:nvSpPr>
          <p:cNvPr id="6" name="Rectangle 11"/>
          <p:cNvSpPr>
            <a:spLocks noGrp="1" noChangeArrowheads="1"/>
          </p:cNvSpPr>
          <p:nvPr>
            <p:ph type="ftr" sz="quarter" idx="4"/>
          </p:nvPr>
        </p:nvSpPr>
        <p:spPr>
          <a:xfrm>
            <a:off x="0" y="8772668"/>
            <a:ext cx="3037840" cy="461804"/>
          </a:xfrm>
          <a:prstGeom prst="rect">
            <a:avLst/>
          </a:prstGeom>
          <a:ln/>
        </p:spPr>
        <p:txBody>
          <a:bodyPr/>
          <a:lstStyle/>
          <a:p>
            <a:r>
              <a:rPr lang="en-US" dirty="0"/>
              <a:t>Project Lead The Way, Inc.</a:t>
            </a:r>
            <a:endParaRPr lang="en-US" baseline="30000" dirty="0"/>
          </a:p>
          <a:p>
            <a:r>
              <a:rPr lang="en-US" dirty="0"/>
              <a:t>Copyright 2007</a:t>
            </a:r>
          </a:p>
        </p:txBody>
      </p:sp>
      <p:sp>
        <p:nvSpPr>
          <p:cNvPr id="7" name="Rectangle 12"/>
          <p:cNvSpPr>
            <a:spLocks noGrp="1" noChangeArrowheads="1"/>
          </p:cNvSpPr>
          <p:nvPr>
            <p:ph type="sldNum" sz="quarter" idx="5"/>
          </p:nvPr>
        </p:nvSpPr>
        <p:spPr>
          <a:xfrm>
            <a:off x="3970938" y="8772668"/>
            <a:ext cx="3037840" cy="461804"/>
          </a:xfrm>
          <a:prstGeom prst="rect">
            <a:avLst/>
          </a:prstGeom>
          <a:ln/>
        </p:spPr>
        <p:txBody>
          <a:bodyPr/>
          <a:lstStyle/>
          <a:p>
            <a:fld id="{DB38054A-BC30-4E5B-B79C-DE82EF315767}" type="slidenum">
              <a:rPr lang="en-US"/>
              <a:pPr/>
              <a:t>8</a:t>
            </a:fld>
            <a:endParaRPr lang="en-US" dirty="0"/>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r>
              <a:rPr lang="en-US" i="0" dirty="0" smtClean="0">
                <a:solidFill>
                  <a:srgbClr val="A50021"/>
                </a:solidFill>
              </a:rPr>
              <a:t>Many</a:t>
            </a:r>
            <a:r>
              <a:rPr lang="en-US" i="0" baseline="0" dirty="0" smtClean="0">
                <a:solidFill>
                  <a:srgbClr val="A50021"/>
                </a:solidFill>
              </a:rPr>
              <a:t> different </a:t>
            </a:r>
            <a:r>
              <a:rPr lang="en-US" i="0" dirty="0" smtClean="0">
                <a:solidFill>
                  <a:srgbClr val="A50021"/>
                </a:solidFill>
              </a:rPr>
              <a:t>design </a:t>
            </a:r>
            <a:r>
              <a:rPr lang="en-US" i="0" dirty="0">
                <a:solidFill>
                  <a:srgbClr val="A50021"/>
                </a:solidFill>
              </a:rPr>
              <a:t>processes </a:t>
            </a:r>
            <a:r>
              <a:rPr lang="en-US" i="0" dirty="0" smtClean="0">
                <a:solidFill>
                  <a:srgbClr val="A50021"/>
                </a:solidFill>
              </a:rPr>
              <a:t>guide </a:t>
            </a:r>
            <a:r>
              <a:rPr lang="en-US" i="0" dirty="0">
                <a:solidFill>
                  <a:srgbClr val="A50021"/>
                </a:solidFill>
              </a:rPr>
              <a:t>professionals in developing solutions to problems. The example that you see here is the design process </a:t>
            </a:r>
            <a:r>
              <a:rPr lang="en-US" i="0" dirty="0" smtClean="0">
                <a:solidFill>
                  <a:srgbClr val="A50021"/>
                </a:solidFill>
              </a:rPr>
              <a:t>implemented in PLTW courses.</a:t>
            </a:r>
            <a:endParaRPr lang="en-US" i="0" dirty="0">
              <a:solidFill>
                <a:srgbClr val="A5002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we have presented a</a:t>
            </a:r>
            <a:r>
              <a:rPr lang="en-US" baseline="0" dirty="0" smtClean="0"/>
              <a:t> design process in a somewhat linear fashion, the path from identifying a problem to presenting a solution is rarely straightforward. Designers must evaluate, reflect, redefine, and redesign throughout the process. It is common to repeat steps of the design process several times before an optimal solution is found.</a:t>
            </a:r>
            <a:endParaRPr lang="en-US" dirty="0"/>
          </a:p>
        </p:txBody>
      </p:sp>
      <p:sp>
        <p:nvSpPr>
          <p:cNvPr id="4" name="Header Placeholder 3"/>
          <p:cNvSpPr>
            <a:spLocks noGrp="1"/>
          </p:cNvSpPr>
          <p:nvPr>
            <p:ph type="hdr" sz="quarter" idx="10"/>
          </p:nvPr>
        </p:nvSpPr>
        <p:spPr/>
        <p:txBody>
          <a:bodyPr/>
          <a:lstStyle/>
          <a:p>
            <a:r>
              <a:rPr lang="en-US" dirty="0" smtClean="0"/>
              <a:t>Presentation Name</a:t>
            </a:r>
            <a:endParaRPr lang="en-US" dirty="0"/>
          </a:p>
        </p:txBody>
      </p:sp>
      <p:sp>
        <p:nvSpPr>
          <p:cNvPr id="5" name="Date Placeholder 4"/>
          <p:cNvSpPr>
            <a:spLocks noGrp="1"/>
          </p:cNvSpPr>
          <p:nvPr>
            <p:ph type="dt" sz="quarter" idx="11"/>
          </p:nvPr>
        </p:nvSpPr>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18</a:t>
            </a:fld>
            <a:endParaRPr lang="en-US" dirty="0"/>
          </a:p>
        </p:txBody>
      </p:sp>
    </p:spTree>
    <p:extLst>
      <p:ext uri="{BB962C8B-B14F-4D97-AF65-F5344CB8AC3E}">
        <p14:creationId xmlns:p14="http://schemas.microsoft.com/office/powerpoint/2010/main" val="2428547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2pPr>
              <a:defRPr sz="3200"/>
            </a:lvl2pPr>
            <a:lvl3pPr>
              <a:defRPr sz="3200"/>
            </a:lvl3pPr>
            <a:lvl4pPr>
              <a:defRPr sz="3200"/>
            </a:lvl4pPr>
            <a:lvl5pPr>
              <a:defRPr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685800" y="3657601"/>
            <a:ext cx="7772400" cy="761999"/>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dirty="0" smtClean="0"/>
              <a:t>A Design Process</a:t>
            </a:r>
            <a:endParaRPr lang="en-US" dirty="0"/>
          </a:p>
        </p:txBody>
      </p:sp>
      <p:sp>
        <p:nvSpPr>
          <p:cNvPr id="2051" name="Rectangle 3"/>
          <p:cNvSpPr>
            <a:spLocks noGrp="1" noChangeArrowheads="1"/>
          </p:cNvSpPr>
          <p:nvPr>
            <p:ph type="subTitle" idx="1"/>
          </p:nvPr>
        </p:nvSpPr>
        <p:spPr bwMode="auto">
          <a:xfrm>
            <a:off x="1371600" y="4876800"/>
            <a:ext cx="6400800" cy="8382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Design Process</a:t>
            </a:r>
            <a:endParaRPr lang="en-US" sz="3600" dirty="0"/>
          </a:p>
        </p:txBody>
      </p:sp>
      <p:sp>
        <p:nvSpPr>
          <p:cNvPr id="3" name="Content Placeholder 2"/>
          <p:cNvSpPr>
            <a:spLocks noGrp="1"/>
          </p:cNvSpPr>
          <p:nvPr>
            <p:ph idx="1"/>
          </p:nvPr>
        </p:nvSpPr>
        <p:spPr>
          <a:xfrm>
            <a:off x="457200" y="1295401"/>
            <a:ext cx="8229600" cy="3352799"/>
          </a:xfrm>
        </p:spPr>
        <p:txBody>
          <a:bodyPr/>
          <a:lstStyle/>
          <a:p>
            <a:r>
              <a:rPr lang="en-US" sz="2800" dirty="0" smtClean="0"/>
              <a:t>Design process used in IED is an example of </a:t>
            </a:r>
            <a:r>
              <a:rPr lang="en-US" sz="2800" b="1" i="1" dirty="0" smtClean="0"/>
              <a:t>one </a:t>
            </a:r>
            <a:r>
              <a:rPr lang="en-US" sz="2800" dirty="0" smtClean="0"/>
              <a:t>design process</a:t>
            </a:r>
          </a:p>
          <a:p>
            <a:r>
              <a:rPr lang="en-US" sz="2800" dirty="0" smtClean="0"/>
              <a:t>Many design processes exist and are effective</a:t>
            </a:r>
          </a:p>
          <a:p>
            <a:r>
              <a:rPr lang="en-US" sz="2800" dirty="0" smtClean="0"/>
              <a:t>Consistently applying a single clearly defined design process provides a basis for understanding</a:t>
            </a:r>
          </a:p>
        </p:txBody>
      </p:sp>
    </p:spTree>
    <p:extLst>
      <p:ext uri="{BB962C8B-B14F-4D97-AF65-F5344CB8AC3E}">
        <p14:creationId xmlns:p14="http://schemas.microsoft.com/office/powerpoint/2010/main" val="2475962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the Problem</a:t>
            </a:r>
            <a:endParaRPr lang="en-US" dirty="0"/>
          </a:p>
        </p:txBody>
      </p:sp>
      <p:sp>
        <p:nvSpPr>
          <p:cNvPr id="3" name="Content Placeholder 2"/>
          <p:cNvSpPr txBox="1">
            <a:spLocks/>
          </p:cNvSpPr>
          <p:nvPr/>
        </p:nvSpPr>
        <p:spPr>
          <a:xfrm>
            <a:off x="442732" y="1062037"/>
            <a:ext cx="8396468" cy="47446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latin typeface="Arial" charset="0"/>
              </a:rPr>
              <a:t>Identify a problem</a:t>
            </a:r>
          </a:p>
          <a:p>
            <a:r>
              <a:rPr lang="en-US" sz="2800" dirty="0" smtClean="0">
                <a:latin typeface="Arial" charset="0"/>
              </a:rPr>
              <a:t>Validate the problem</a:t>
            </a:r>
          </a:p>
          <a:p>
            <a:pPr lvl="1"/>
            <a:r>
              <a:rPr lang="en-US" sz="2800" i="1" dirty="0" smtClean="0">
                <a:latin typeface="Arial" charset="0"/>
              </a:rPr>
              <a:t>Who says it is a problem?</a:t>
            </a:r>
          </a:p>
          <a:p>
            <a:pPr lvl="1"/>
            <a:r>
              <a:rPr lang="en-US" sz="2800" i="1" dirty="0" smtClean="0">
                <a:latin typeface="Arial" charset="0"/>
              </a:rPr>
              <a:t>Needs </a:t>
            </a:r>
            <a:r>
              <a:rPr lang="en-US" sz="2800" i="1" dirty="0">
                <a:latin typeface="Arial" charset="0"/>
              </a:rPr>
              <a:t>and </a:t>
            </a:r>
            <a:r>
              <a:rPr lang="en-US" sz="2800" i="1" dirty="0" smtClean="0">
                <a:latin typeface="Arial" charset="0"/>
              </a:rPr>
              <a:t>wants</a:t>
            </a:r>
            <a:endParaRPr lang="en-US" sz="2800" i="1" dirty="0">
              <a:latin typeface="Arial" charset="0"/>
            </a:endParaRPr>
          </a:p>
          <a:p>
            <a:pPr lvl="1"/>
            <a:r>
              <a:rPr lang="en-US" sz="2800" i="1" dirty="0" smtClean="0">
                <a:latin typeface="Arial" charset="0"/>
              </a:rPr>
              <a:t>Prior solutions</a:t>
            </a:r>
          </a:p>
          <a:p>
            <a:r>
              <a:rPr lang="en-US" sz="2800" dirty="0" smtClean="0">
                <a:latin typeface="Arial" charset="0"/>
              </a:rPr>
              <a:t>Justify the problem</a:t>
            </a:r>
          </a:p>
          <a:p>
            <a:pPr lvl="1"/>
            <a:r>
              <a:rPr lang="en-US" sz="2800" i="1" dirty="0" smtClean="0">
                <a:latin typeface="Arial" charset="0"/>
              </a:rPr>
              <a:t>Is the problem worth solving?</a:t>
            </a:r>
          </a:p>
          <a:p>
            <a:r>
              <a:rPr lang="en-US" sz="2800" dirty="0" smtClean="0">
                <a:latin typeface="Arial" charset="0"/>
              </a:rPr>
              <a:t>Create design requirements (specifications)</a:t>
            </a:r>
          </a:p>
          <a:p>
            <a:pPr lvl="1"/>
            <a:r>
              <a:rPr lang="en-US" sz="2800" i="1" dirty="0" smtClean="0">
                <a:latin typeface="Arial" charset="0"/>
              </a:rPr>
              <a:t>Criteria and constraints</a:t>
            </a:r>
          </a:p>
          <a:p>
            <a:r>
              <a:rPr lang="en-US" sz="2800" i="1" dirty="0" smtClean="0">
                <a:solidFill>
                  <a:srgbClr val="C00000"/>
                </a:solidFill>
                <a:latin typeface="Arial" charset="0"/>
              </a:rPr>
              <a:t>Project Proposal</a:t>
            </a:r>
            <a:endParaRPr lang="en-US" sz="2800" i="1" dirty="0">
              <a:solidFill>
                <a:srgbClr val="C00000"/>
              </a:solidFill>
              <a:latin typeface="Arial"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809625"/>
            <a:ext cx="20955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762000"/>
            <a:ext cx="275272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48400" y="2743200"/>
            <a:ext cx="2514600" cy="1477328"/>
          </a:xfrm>
          <a:prstGeom prst="rect">
            <a:avLst/>
          </a:prstGeom>
          <a:noFill/>
        </p:spPr>
        <p:txBody>
          <a:bodyPr wrap="square" rtlCol="0">
            <a:spAutoFit/>
          </a:bodyPr>
          <a:lstStyle/>
          <a:p>
            <a:r>
              <a:rPr lang="en-US" dirty="0" smtClean="0">
                <a:solidFill>
                  <a:srgbClr val="002060"/>
                </a:solidFill>
              </a:rPr>
              <a:t>In some cases, if the problem is not valid or justified, the designer must define a new problem.</a:t>
            </a:r>
            <a:endParaRPr lang="en-US" dirty="0">
              <a:solidFill>
                <a:srgbClr val="002060"/>
              </a:solidFill>
            </a:endParaRPr>
          </a:p>
        </p:txBody>
      </p:sp>
    </p:spTree>
    <p:extLst>
      <p:ext uri="{BB962C8B-B14F-4D97-AF65-F5344CB8AC3E}">
        <p14:creationId xmlns:p14="http://schemas.microsoft.com/office/powerpoint/2010/main" val="317961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par>
                                <p:cTn id="8" presetID="1"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Generate Concepts</a:t>
            </a:r>
            <a:endParaRPr lang="en-US" dirty="0"/>
          </a:p>
        </p:txBody>
      </p:sp>
      <p:sp>
        <p:nvSpPr>
          <p:cNvPr id="3" name="Content Placeholder 2"/>
          <p:cNvSpPr txBox="1">
            <a:spLocks/>
          </p:cNvSpPr>
          <p:nvPr/>
        </p:nvSpPr>
        <p:spPr>
          <a:xfrm>
            <a:off x="442732" y="1062037"/>
            <a:ext cx="6643868" cy="47446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latin typeface="Arial" charset="0"/>
              </a:rPr>
              <a:t>Brainstorm possible solutions</a:t>
            </a:r>
          </a:p>
          <a:p>
            <a:r>
              <a:rPr lang="en-US" dirty="0" smtClean="0">
                <a:latin typeface="Arial" charset="0"/>
              </a:rPr>
              <a:t>Research</a:t>
            </a:r>
          </a:p>
          <a:p>
            <a:r>
              <a:rPr lang="en-US" dirty="0" smtClean="0">
                <a:latin typeface="Arial" charset="0"/>
              </a:rPr>
              <a:t>Apply STEM principles</a:t>
            </a:r>
          </a:p>
          <a:p>
            <a:r>
              <a:rPr lang="en-US" dirty="0" smtClean="0">
                <a:latin typeface="Arial" charset="0"/>
              </a:rPr>
              <a:t>Select an approach</a:t>
            </a:r>
          </a:p>
          <a:p>
            <a:pPr lvl="1"/>
            <a:r>
              <a:rPr lang="en-US" sz="2800" i="1" dirty="0" smtClean="0">
                <a:solidFill>
                  <a:srgbClr val="C00000"/>
                </a:solidFill>
                <a:latin typeface="Arial" charset="0"/>
              </a:rPr>
              <a:t>Decision Matrix</a:t>
            </a:r>
          </a:p>
          <a:p>
            <a:r>
              <a:rPr lang="en-US" sz="2800" dirty="0" smtClean="0">
                <a:latin typeface="Arial" charset="0"/>
              </a:rPr>
              <a:t>Assess technology needs</a:t>
            </a:r>
          </a:p>
          <a:p>
            <a:r>
              <a:rPr lang="en-US" dirty="0" smtClean="0">
                <a:solidFill>
                  <a:srgbClr val="C00000"/>
                </a:solidFill>
                <a:latin typeface="Arial" charset="0"/>
              </a:rPr>
              <a:t>Design Proposal</a:t>
            </a:r>
            <a:endParaRPr lang="en-US" dirty="0">
              <a:solidFill>
                <a:srgbClr val="C00000"/>
              </a:solidFill>
              <a:latin typeface="Arial"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956845"/>
            <a:ext cx="27051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7324" y="1956845"/>
            <a:ext cx="34766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57800" y="5257800"/>
            <a:ext cx="3429000" cy="1200329"/>
          </a:xfrm>
          <a:prstGeom prst="rect">
            <a:avLst/>
          </a:prstGeom>
          <a:noFill/>
        </p:spPr>
        <p:txBody>
          <a:bodyPr wrap="square" rtlCol="0">
            <a:spAutoFit/>
          </a:bodyPr>
          <a:lstStyle/>
          <a:p>
            <a:r>
              <a:rPr lang="en-US" dirty="0" smtClean="0">
                <a:solidFill>
                  <a:srgbClr val="002060"/>
                </a:solidFill>
              </a:rPr>
              <a:t>If the technology necessary to develop the solution does not exist, scientific research may be necessary to pursue a solution.</a:t>
            </a:r>
            <a:endParaRPr lang="en-US" dirty="0">
              <a:solidFill>
                <a:srgbClr val="002060"/>
              </a:solidFill>
            </a:endParaRPr>
          </a:p>
        </p:txBody>
      </p:sp>
      <p:sp>
        <p:nvSpPr>
          <p:cNvPr id="10" name="Rectangle 9"/>
          <p:cNvSpPr/>
          <p:nvPr/>
        </p:nvSpPr>
        <p:spPr>
          <a:xfrm>
            <a:off x="5570316" y="3581400"/>
            <a:ext cx="2362200" cy="497652"/>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482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75"/>
                                        </p:tgtEl>
                                        <p:attrNameLst>
                                          <p:attrName>style.visibility</p:attrName>
                                        </p:attrNameLst>
                                      </p:cBhvr>
                                      <p:to>
                                        <p:strVal val="visible"/>
                                      </p:to>
                                    </p:set>
                                    <p:animEffect transition="in" filter="fade">
                                      <p:cBhvr>
                                        <p:cTn id="40" dur="500"/>
                                        <p:tgtEl>
                                          <p:spTgt spid="307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Solution</a:t>
            </a:r>
            <a:endParaRPr lang="en-US" dirty="0"/>
          </a:p>
        </p:txBody>
      </p:sp>
      <p:sp>
        <p:nvSpPr>
          <p:cNvPr id="3" name="Content Placeholder 2"/>
          <p:cNvSpPr txBox="1">
            <a:spLocks/>
          </p:cNvSpPr>
          <p:nvPr/>
        </p:nvSpPr>
        <p:spPr>
          <a:xfrm>
            <a:off x="442731" y="1062037"/>
            <a:ext cx="5148443" cy="47446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a:latin typeface="Arial" charset="0"/>
              </a:rPr>
              <a:t>Consider design </a:t>
            </a:r>
            <a:r>
              <a:rPr lang="en-US" sz="2800" dirty="0" smtClean="0">
                <a:latin typeface="Arial" charset="0"/>
              </a:rPr>
              <a:t>validity</a:t>
            </a:r>
            <a:endParaRPr lang="en-US" sz="2800" dirty="0">
              <a:solidFill>
                <a:srgbClr val="C00000"/>
              </a:solidFill>
              <a:latin typeface="Arial" charset="0"/>
            </a:endParaRPr>
          </a:p>
          <a:p>
            <a:pPr lvl="1"/>
            <a:r>
              <a:rPr lang="en-US" sz="2000" i="1" dirty="0">
                <a:latin typeface="Arial" charset="0"/>
              </a:rPr>
              <a:t>Function</a:t>
            </a:r>
          </a:p>
          <a:p>
            <a:pPr lvl="1"/>
            <a:r>
              <a:rPr lang="en-US" sz="2000" i="1" dirty="0" smtClean="0">
                <a:latin typeface="Arial" charset="0"/>
              </a:rPr>
              <a:t>Aesthetics</a:t>
            </a:r>
          </a:p>
          <a:p>
            <a:pPr lvl="1"/>
            <a:r>
              <a:rPr lang="en-US" sz="2000" i="1" dirty="0" smtClean="0">
                <a:latin typeface="Arial" charset="0"/>
              </a:rPr>
              <a:t>Ergonomics</a:t>
            </a:r>
          </a:p>
          <a:p>
            <a:pPr lvl="1"/>
            <a:r>
              <a:rPr lang="en-US" sz="2000" i="1" dirty="0" smtClean="0">
                <a:latin typeface="Arial" charset="0"/>
              </a:rPr>
              <a:t>Safety</a:t>
            </a:r>
            <a:endParaRPr lang="en-US" sz="2000" i="1" dirty="0">
              <a:latin typeface="Arial" charset="0"/>
            </a:endParaRPr>
          </a:p>
          <a:p>
            <a:pPr lvl="1"/>
            <a:r>
              <a:rPr lang="en-US" sz="2000" i="1" dirty="0">
                <a:latin typeface="Arial" charset="0"/>
              </a:rPr>
              <a:t>Cost</a:t>
            </a:r>
          </a:p>
          <a:p>
            <a:pPr lvl="1"/>
            <a:r>
              <a:rPr lang="en-US" sz="2000" i="1" dirty="0" smtClean="0">
                <a:latin typeface="Arial" charset="0"/>
              </a:rPr>
              <a:t>Environment</a:t>
            </a:r>
          </a:p>
          <a:p>
            <a:pPr lvl="1"/>
            <a:r>
              <a:rPr lang="en-US" sz="2000" i="1" dirty="0" smtClean="0">
                <a:latin typeface="Arial" charset="0"/>
              </a:rPr>
              <a:t>Durability</a:t>
            </a:r>
          </a:p>
          <a:p>
            <a:pPr lvl="1"/>
            <a:r>
              <a:rPr lang="en-US" sz="2000" i="1" dirty="0" smtClean="0">
                <a:latin typeface="Arial" charset="0"/>
              </a:rPr>
              <a:t>Ease of Maintenance</a:t>
            </a:r>
          </a:p>
          <a:p>
            <a:pPr lvl="1"/>
            <a:r>
              <a:rPr lang="en-US" sz="2000" i="1" dirty="0" smtClean="0">
                <a:latin typeface="Arial" charset="0"/>
              </a:rPr>
              <a:t>Etc.</a:t>
            </a:r>
          </a:p>
          <a:p>
            <a:r>
              <a:rPr lang="en-US" sz="2800" dirty="0" smtClean="0">
                <a:latin typeface="Arial" charset="0"/>
              </a:rPr>
              <a:t>Create detailed design solution</a:t>
            </a:r>
          </a:p>
          <a:p>
            <a:r>
              <a:rPr lang="en-US" sz="2800" dirty="0" smtClean="0">
                <a:solidFill>
                  <a:srgbClr val="C00000"/>
                </a:solidFill>
                <a:latin typeface="Arial" charset="0"/>
              </a:rPr>
              <a:t>Technical Drawings</a:t>
            </a:r>
          </a:p>
          <a:p>
            <a:pPr lvl="1"/>
            <a:endParaRPr lang="en-US" i="1" dirty="0">
              <a:solidFill>
                <a:srgbClr val="C00000"/>
              </a:solidFill>
              <a:latin typeface="Arial" charset="0"/>
            </a:endParaRPr>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524000"/>
            <a:ext cx="3552825"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9532" y="1485900"/>
            <a:ext cx="3933825"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308559" y="152400"/>
            <a:ext cx="3429000" cy="1200329"/>
          </a:xfrm>
          <a:prstGeom prst="rect">
            <a:avLst/>
          </a:prstGeom>
          <a:noFill/>
        </p:spPr>
        <p:txBody>
          <a:bodyPr wrap="square" rtlCol="0">
            <a:spAutoFit/>
          </a:bodyPr>
          <a:lstStyle/>
          <a:p>
            <a:r>
              <a:rPr lang="en-US" dirty="0" smtClean="0">
                <a:solidFill>
                  <a:srgbClr val="002060"/>
                </a:solidFill>
              </a:rPr>
              <a:t>If a solution is found to be invalid, the design must return to a previous step in the design process.</a:t>
            </a:r>
            <a:endParaRPr lang="en-US" dirty="0">
              <a:solidFill>
                <a:srgbClr val="002060"/>
              </a:solidFill>
            </a:endParaRPr>
          </a:p>
        </p:txBody>
      </p:sp>
      <p:sp>
        <p:nvSpPr>
          <p:cNvPr id="11" name="Rectangle 10"/>
          <p:cNvSpPr/>
          <p:nvPr/>
        </p:nvSpPr>
        <p:spPr>
          <a:xfrm>
            <a:off x="5343646" y="4572000"/>
            <a:ext cx="2428754" cy="504825"/>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10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 presetClass="entr" presetSubtype="0" fill="hold" nodeType="withEffect">
                                  <p:stCondLst>
                                    <p:cond delay="0"/>
                                  </p:stCondLst>
                                  <p:childTnLst>
                                    <p:set>
                                      <p:cBhvr>
                                        <p:cTn id="46"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58410" y="4224946"/>
            <a:ext cx="3429000" cy="1754326"/>
          </a:xfrm>
          <a:prstGeom prst="rect">
            <a:avLst/>
          </a:prstGeom>
          <a:solidFill>
            <a:schemeClr val="bg1"/>
          </a:solidFill>
        </p:spPr>
        <p:txBody>
          <a:bodyPr wrap="square" rtlCol="0">
            <a:spAutoFit/>
          </a:bodyPr>
          <a:lstStyle/>
          <a:p>
            <a:r>
              <a:rPr lang="en-US" dirty="0" smtClean="0">
                <a:solidFill>
                  <a:srgbClr val="002060"/>
                </a:solidFill>
              </a:rPr>
              <a:t>If a testable prototype can not be built or test analysis indicates a flawed design, the designer must return to a previous step of the design process.</a:t>
            </a:r>
            <a:endParaRPr lang="en-US" dirty="0">
              <a:solidFill>
                <a:srgbClr val="002060"/>
              </a:solidFill>
            </a:endParaRPr>
          </a:p>
        </p:txBody>
      </p:sp>
      <p:sp>
        <p:nvSpPr>
          <p:cNvPr id="2" name="Title 1"/>
          <p:cNvSpPr>
            <a:spLocks noGrp="1"/>
          </p:cNvSpPr>
          <p:nvPr>
            <p:ph type="title"/>
          </p:nvPr>
        </p:nvSpPr>
        <p:spPr>
          <a:xfrm>
            <a:off x="440803" y="533400"/>
            <a:ext cx="4114800" cy="715962"/>
          </a:xfrm>
        </p:spPr>
        <p:txBody>
          <a:bodyPr/>
          <a:lstStyle/>
          <a:p>
            <a:r>
              <a:rPr lang="en-US" dirty="0" smtClean="0"/>
              <a:t>Construct and Test a Prototype</a:t>
            </a:r>
            <a:endParaRPr lang="en-US" dirty="0"/>
          </a:p>
        </p:txBody>
      </p:sp>
      <p:sp>
        <p:nvSpPr>
          <p:cNvPr id="3" name="Content Placeholder 2"/>
          <p:cNvSpPr txBox="1">
            <a:spLocks/>
          </p:cNvSpPr>
          <p:nvPr/>
        </p:nvSpPr>
        <p:spPr>
          <a:xfrm>
            <a:off x="434051" y="1651322"/>
            <a:ext cx="4738868" cy="4729163"/>
          </a:xfrm>
          <a:prstGeom prst="rect">
            <a:avLst/>
          </a:prstGeom>
          <a:solidFill>
            <a:schemeClr val="bg1"/>
          </a:solid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latin typeface="Arial" charset="0"/>
              </a:rPr>
              <a:t>Construct a testable prototype</a:t>
            </a:r>
          </a:p>
          <a:p>
            <a:r>
              <a:rPr lang="en-US" sz="2800" dirty="0" smtClean="0">
                <a:latin typeface="Arial" charset="0"/>
              </a:rPr>
              <a:t>Plan prototype testing</a:t>
            </a:r>
          </a:p>
          <a:p>
            <a:pPr lvl="1"/>
            <a:r>
              <a:rPr lang="en-US" sz="2400" i="1" dirty="0" smtClean="0">
                <a:latin typeface="Arial" charset="0"/>
              </a:rPr>
              <a:t>Performance</a:t>
            </a:r>
          </a:p>
          <a:p>
            <a:pPr lvl="1"/>
            <a:r>
              <a:rPr lang="en-US" sz="2400" i="1" dirty="0" smtClean="0">
                <a:latin typeface="Arial" charset="0"/>
              </a:rPr>
              <a:t>Usability</a:t>
            </a:r>
          </a:p>
          <a:p>
            <a:pPr lvl="1"/>
            <a:r>
              <a:rPr lang="en-US" sz="2400" i="1" dirty="0" smtClean="0">
                <a:latin typeface="Arial" charset="0"/>
              </a:rPr>
              <a:t>Durability</a:t>
            </a:r>
          </a:p>
          <a:p>
            <a:r>
              <a:rPr lang="en-US" sz="2800" dirty="0" smtClean="0">
                <a:latin typeface="Arial" charset="0"/>
              </a:rPr>
              <a:t>Test prototype and collect data</a:t>
            </a:r>
          </a:p>
          <a:p>
            <a:r>
              <a:rPr lang="en-US" sz="2800" dirty="0" smtClean="0">
                <a:latin typeface="Arial" charset="0"/>
              </a:rPr>
              <a:t>Analyze test data</a:t>
            </a:r>
          </a:p>
          <a:p>
            <a:r>
              <a:rPr lang="en-US" sz="2800" dirty="0" smtClean="0">
                <a:solidFill>
                  <a:srgbClr val="C00000"/>
                </a:solidFill>
                <a:latin typeface="Arial" charset="0"/>
              </a:rPr>
              <a:t>Test Report</a:t>
            </a:r>
          </a:p>
          <a:p>
            <a:pPr lvl="1"/>
            <a:endParaRPr lang="en-US" i="1" dirty="0">
              <a:solidFill>
                <a:srgbClr val="C00000"/>
              </a:solidFill>
              <a:latin typeface="Arial" charset="0"/>
            </a:endParaRPr>
          </a:p>
        </p:txBody>
      </p:sp>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828"/>
          <a:stretch/>
        </p:blipFill>
        <p:spPr bwMode="auto">
          <a:xfrm>
            <a:off x="5169061" y="609600"/>
            <a:ext cx="3543300" cy="533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9061" y="666750"/>
            <a:ext cx="3619500" cy="603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169061" y="5181600"/>
            <a:ext cx="2362200" cy="765858"/>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218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xit" presetSubtype="0" fill="hold" grpId="0" nodeType="withEffect">
                                  <p:stCondLst>
                                    <p:cond delay="0"/>
                                  </p:stCondLst>
                                  <p:childTnLst>
                                    <p:animEffect transition="out" filter="fade">
                                      <p:cBhvr>
                                        <p:cTn id="46" dur="500"/>
                                        <p:tgtEl>
                                          <p:spTgt spid="3">
                                            <p:txEl>
                                              <p:pRg st="0" end="0"/>
                                            </p:txEl>
                                          </p:spTgt>
                                        </p:tgtEl>
                                      </p:cBhvr>
                                    </p:animEffect>
                                    <p:set>
                                      <p:cBhvr>
                                        <p:cTn id="47" dur="1" fill="hold">
                                          <p:stCondLst>
                                            <p:cond delay="499"/>
                                          </p:stCondLst>
                                        </p:cTn>
                                        <p:tgtEl>
                                          <p:spTgt spid="3">
                                            <p:txEl>
                                              <p:pRg st="0" end="0"/>
                                            </p:txEl>
                                          </p:spTgt>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3">
                                            <p:txEl>
                                              <p:pRg st="1" end="1"/>
                                            </p:txEl>
                                          </p:spTgt>
                                        </p:tgtEl>
                                      </p:cBhvr>
                                    </p:animEffect>
                                    <p:set>
                                      <p:cBhvr>
                                        <p:cTn id="50" dur="1" fill="hold">
                                          <p:stCondLst>
                                            <p:cond delay="499"/>
                                          </p:stCondLst>
                                        </p:cTn>
                                        <p:tgtEl>
                                          <p:spTgt spid="3">
                                            <p:txEl>
                                              <p:pRg st="1" end="1"/>
                                            </p:txEl>
                                          </p:spTgt>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3">
                                            <p:txEl>
                                              <p:pRg st="2" end="2"/>
                                            </p:txEl>
                                          </p:spTgt>
                                        </p:tgtEl>
                                      </p:cBhvr>
                                    </p:animEffect>
                                    <p:set>
                                      <p:cBhvr>
                                        <p:cTn id="53" dur="1" fill="hold">
                                          <p:stCondLst>
                                            <p:cond delay="499"/>
                                          </p:stCondLst>
                                        </p:cTn>
                                        <p:tgtEl>
                                          <p:spTgt spid="3">
                                            <p:txEl>
                                              <p:pRg st="2" end="2"/>
                                            </p:txEl>
                                          </p:spTgt>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3">
                                            <p:txEl>
                                              <p:pRg st="3" end="3"/>
                                            </p:txEl>
                                          </p:spTgt>
                                        </p:tgtEl>
                                      </p:cBhvr>
                                    </p:animEffect>
                                    <p:set>
                                      <p:cBhvr>
                                        <p:cTn id="56" dur="1" fill="hold">
                                          <p:stCondLst>
                                            <p:cond delay="499"/>
                                          </p:stCondLst>
                                        </p:cTn>
                                        <p:tgtEl>
                                          <p:spTgt spid="3">
                                            <p:txEl>
                                              <p:pRg st="3" end="3"/>
                                            </p:txEl>
                                          </p:spTgt>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3">
                                            <p:txEl>
                                              <p:pRg st="4" end="4"/>
                                            </p:txEl>
                                          </p:spTgt>
                                        </p:tgtEl>
                                      </p:cBhvr>
                                    </p:animEffect>
                                    <p:set>
                                      <p:cBhvr>
                                        <p:cTn id="59" dur="1" fill="hold">
                                          <p:stCondLst>
                                            <p:cond delay="499"/>
                                          </p:stCondLst>
                                        </p:cTn>
                                        <p:tgtEl>
                                          <p:spTgt spid="3">
                                            <p:txEl>
                                              <p:pRg st="4" end="4"/>
                                            </p:txEl>
                                          </p:spTgt>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3">
                                            <p:txEl>
                                              <p:pRg st="5" end="5"/>
                                            </p:txEl>
                                          </p:spTgt>
                                        </p:tgtEl>
                                      </p:cBhvr>
                                    </p:animEffect>
                                    <p:set>
                                      <p:cBhvr>
                                        <p:cTn id="62" dur="1" fill="hold">
                                          <p:stCondLst>
                                            <p:cond delay="499"/>
                                          </p:stCondLst>
                                        </p:cTn>
                                        <p:tgtEl>
                                          <p:spTgt spid="3">
                                            <p:txEl>
                                              <p:pRg st="5" end="5"/>
                                            </p:txEl>
                                          </p:spTgt>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3">
                                            <p:txEl>
                                              <p:pRg st="6" end="6"/>
                                            </p:txEl>
                                          </p:spTgt>
                                        </p:tgtEl>
                                      </p:cBhvr>
                                    </p:animEffect>
                                    <p:set>
                                      <p:cBhvr>
                                        <p:cTn id="65" dur="1" fill="hold">
                                          <p:stCondLst>
                                            <p:cond delay="499"/>
                                          </p:stCondLst>
                                        </p:cTn>
                                        <p:tgtEl>
                                          <p:spTgt spid="3">
                                            <p:txEl>
                                              <p:pRg st="6" end="6"/>
                                            </p:txEl>
                                          </p:spTgt>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500"/>
                                        <p:tgtEl>
                                          <p:spTgt spid="3">
                                            <p:txEl>
                                              <p:pRg st="7" end="7"/>
                                            </p:txEl>
                                          </p:spTgt>
                                        </p:tgtEl>
                                      </p:cBhvr>
                                    </p:animEffect>
                                    <p:set>
                                      <p:cBhvr>
                                        <p:cTn id="68" dur="1" fill="hold">
                                          <p:stCondLst>
                                            <p:cond delay="499"/>
                                          </p:stCondLst>
                                        </p:cTn>
                                        <p:tgtEl>
                                          <p:spTgt spid="3">
                                            <p:txEl>
                                              <p:pRg st="7" end="7"/>
                                            </p:txEl>
                                          </p:spTgt>
                                        </p:tgtEl>
                                        <p:attrNameLst>
                                          <p:attrName>style.visibility</p:attrName>
                                        </p:attrNameLst>
                                      </p:cBhvr>
                                      <p:to>
                                        <p:strVal val="hidden"/>
                                      </p:to>
                                    </p:set>
                                  </p:childTnLst>
                                </p:cTn>
                              </p:par>
                              <p:par>
                                <p:cTn id="69" presetID="10" presetClass="exit" presetSubtype="0" fill="hold" grpId="0" nodeType="withEffect">
                                  <p:stCondLst>
                                    <p:cond delay="0"/>
                                  </p:stCondLst>
                                  <p:childTnLst>
                                    <p:animEffect transition="out" filter="fade">
                                      <p:cBhvr>
                                        <p:cTn id="70" dur="500"/>
                                        <p:tgtEl>
                                          <p:spTgt spid="3">
                                            <p:bg/>
                                          </p:spTgt>
                                        </p:tgtEl>
                                      </p:cBhvr>
                                    </p:animEffect>
                                    <p:set>
                                      <p:cBhvr>
                                        <p:cTn id="71" dur="1" fill="hold">
                                          <p:stCondLst>
                                            <p:cond delay="499"/>
                                          </p:stCondLst>
                                        </p:cTn>
                                        <p:tgtEl>
                                          <p:spTgt spid="3">
                                            <p:bg/>
                                          </p:spTgt>
                                        </p:tgtEl>
                                        <p:attrNameLst>
                                          <p:attrName>style.visibility</p:attrName>
                                        </p:attrNameLst>
                                      </p:cBhvr>
                                      <p:to>
                                        <p:strVal val="hidden"/>
                                      </p:to>
                                    </p:set>
                                  </p:childTnLst>
                                </p:cTn>
                              </p:par>
                              <p:par>
                                <p:cTn id="72" presetID="10" presetClass="entr" presetSubtype="0" fill="hold" nodeType="withEffect">
                                  <p:stCondLst>
                                    <p:cond delay="0"/>
                                  </p:stCondLst>
                                  <p:childTnLst>
                                    <p:set>
                                      <p:cBhvr>
                                        <p:cTn id="73" dur="1" fill="hold">
                                          <p:stCondLst>
                                            <p:cond delay="0"/>
                                          </p:stCondLst>
                                        </p:cTn>
                                        <p:tgtEl>
                                          <p:spTgt spid="5124"/>
                                        </p:tgtEl>
                                        <p:attrNameLst>
                                          <p:attrName>style.visibility</p:attrName>
                                        </p:attrNameLst>
                                      </p:cBhvr>
                                      <p:to>
                                        <p:strVal val="visible"/>
                                      </p:to>
                                    </p:set>
                                    <p:animEffect transition="in" filter="fade">
                                      <p:cBhvr>
                                        <p:cTn id="74"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allAtOnce" animBg="1"/>
      <p:bldP spid="3" grpId="1" build="p"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the Solution</a:t>
            </a:r>
            <a:endParaRPr lang="en-US" dirty="0"/>
          </a:p>
        </p:txBody>
      </p:sp>
      <p:sp>
        <p:nvSpPr>
          <p:cNvPr id="3" name="Content Placeholder 2"/>
          <p:cNvSpPr txBox="1">
            <a:spLocks/>
          </p:cNvSpPr>
          <p:nvPr/>
        </p:nvSpPr>
        <p:spPr>
          <a:xfrm>
            <a:off x="442732" y="1062037"/>
            <a:ext cx="4815068" cy="474465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latin typeface="Arial" charset="0"/>
              </a:rPr>
              <a:t>Evaluate solution effectiveness</a:t>
            </a:r>
          </a:p>
          <a:p>
            <a:r>
              <a:rPr lang="en-US" sz="2800" dirty="0" smtClean="0">
                <a:latin typeface="Arial" charset="0"/>
              </a:rPr>
              <a:t>Reflect on design </a:t>
            </a:r>
          </a:p>
          <a:p>
            <a:pPr lvl="1"/>
            <a:r>
              <a:rPr lang="en-US" sz="2400" i="1" dirty="0">
                <a:latin typeface="Arial" charset="0"/>
              </a:rPr>
              <a:t>R</a:t>
            </a:r>
            <a:r>
              <a:rPr lang="en-US" sz="2400" i="1" dirty="0" smtClean="0">
                <a:latin typeface="Arial" charset="0"/>
              </a:rPr>
              <a:t>ecommend improvements</a:t>
            </a:r>
          </a:p>
          <a:p>
            <a:r>
              <a:rPr lang="en-US" sz="2800" dirty="0" smtClean="0">
                <a:latin typeface="Arial" charset="0"/>
              </a:rPr>
              <a:t>Optimize/Redesign the solution</a:t>
            </a:r>
          </a:p>
          <a:p>
            <a:pPr lvl="1"/>
            <a:r>
              <a:rPr lang="en-US" sz="2400" i="1" dirty="0" smtClean="0">
                <a:latin typeface="Arial" charset="0"/>
              </a:rPr>
              <a:t>[Return </a:t>
            </a:r>
            <a:r>
              <a:rPr lang="en-US" sz="2400" i="1" dirty="0">
                <a:latin typeface="Arial" charset="0"/>
              </a:rPr>
              <a:t>to prior design process steps, if </a:t>
            </a:r>
            <a:r>
              <a:rPr lang="en-US" sz="2400" i="1" dirty="0" smtClean="0">
                <a:latin typeface="Arial" charset="0"/>
              </a:rPr>
              <a:t>necessary]</a:t>
            </a:r>
            <a:endParaRPr lang="en-US" sz="2400" i="1" dirty="0">
              <a:latin typeface="Arial" charset="0"/>
            </a:endParaRPr>
          </a:p>
          <a:p>
            <a:pPr lvl="1"/>
            <a:r>
              <a:rPr lang="en-US" sz="2400" i="1" dirty="0" smtClean="0">
                <a:latin typeface="Arial" charset="0"/>
              </a:rPr>
              <a:t>Revise design documents</a:t>
            </a:r>
          </a:p>
          <a:p>
            <a:r>
              <a:rPr lang="en-US" sz="2800" dirty="0" smtClean="0">
                <a:solidFill>
                  <a:srgbClr val="C00000"/>
                </a:solidFill>
                <a:latin typeface="Arial" charset="0"/>
              </a:rPr>
              <a:t>Project Recommendations</a:t>
            </a:r>
            <a:endParaRPr lang="en-US" sz="2800" dirty="0">
              <a:solidFill>
                <a:srgbClr val="C00000"/>
              </a:solidFill>
              <a:latin typeface="Arial" charset="0"/>
            </a:endParaRP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93045"/>
            <a:ext cx="3419475" cy="6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410200" y="5943600"/>
            <a:ext cx="2362200" cy="56927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562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
                                            <p:txEl>
                                              <p:pRg st="0" end="0"/>
                                            </p:txEl>
                                          </p:spTgt>
                                        </p:tgtEl>
                                      </p:cBhvr>
                                    </p:animEffect>
                                    <p:set>
                                      <p:cBhvr>
                                        <p:cTn id="36" dur="1" fill="hold">
                                          <p:stCondLst>
                                            <p:cond delay="499"/>
                                          </p:stCondLst>
                                        </p:cTn>
                                        <p:tgtEl>
                                          <p:spTgt spid="3">
                                            <p:txEl>
                                              <p:pRg st="0" end="0"/>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3">
                                            <p:txEl>
                                              <p:pRg st="1" end="1"/>
                                            </p:txEl>
                                          </p:spTgt>
                                        </p:tgtEl>
                                      </p:cBhvr>
                                    </p:animEffect>
                                    <p:set>
                                      <p:cBhvr>
                                        <p:cTn id="39" dur="1" fill="hold">
                                          <p:stCondLst>
                                            <p:cond delay="499"/>
                                          </p:stCondLst>
                                        </p:cTn>
                                        <p:tgtEl>
                                          <p:spTgt spid="3">
                                            <p:txEl>
                                              <p:pRg st="1" end="1"/>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3">
                                            <p:txEl>
                                              <p:pRg st="2" end="2"/>
                                            </p:txEl>
                                          </p:spTgt>
                                        </p:tgtEl>
                                      </p:cBhvr>
                                    </p:animEffect>
                                    <p:set>
                                      <p:cBhvr>
                                        <p:cTn id="42" dur="1" fill="hold">
                                          <p:stCondLst>
                                            <p:cond delay="499"/>
                                          </p:stCondLst>
                                        </p:cTn>
                                        <p:tgtEl>
                                          <p:spTgt spid="3">
                                            <p:txEl>
                                              <p:pRg st="2" end="2"/>
                                            </p:txEl>
                                          </p:spTgt>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3">
                                            <p:txEl>
                                              <p:pRg st="3" end="3"/>
                                            </p:txEl>
                                          </p:spTgt>
                                        </p:tgtEl>
                                      </p:cBhvr>
                                    </p:animEffect>
                                    <p:set>
                                      <p:cBhvr>
                                        <p:cTn id="45" dur="1" fill="hold">
                                          <p:stCondLst>
                                            <p:cond delay="499"/>
                                          </p:stCondLst>
                                        </p:cTn>
                                        <p:tgtEl>
                                          <p:spTgt spid="3">
                                            <p:txEl>
                                              <p:pRg st="3" end="3"/>
                                            </p:txEl>
                                          </p:spTgt>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3">
                                            <p:txEl>
                                              <p:pRg st="4" end="4"/>
                                            </p:txEl>
                                          </p:spTgt>
                                        </p:tgtEl>
                                      </p:cBhvr>
                                    </p:animEffect>
                                    <p:set>
                                      <p:cBhvr>
                                        <p:cTn id="48" dur="1" fill="hold">
                                          <p:stCondLst>
                                            <p:cond delay="499"/>
                                          </p:stCondLst>
                                        </p:cTn>
                                        <p:tgtEl>
                                          <p:spTgt spid="3">
                                            <p:txEl>
                                              <p:pRg st="4" end="4"/>
                                            </p:txEl>
                                          </p:spTgt>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3">
                                            <p:txEl>
                                              <p:pRg st="5" end="5"/>
                                            </p:txEl>
                                          </p:spTgt>
                                        </p:tgtEl>
                                      </p:cBhvr>
                                    </p:animEffect>
                                    <p:set>
                                      <p:cBhvr>
                                        <p:cTn id="51" dur="1" fill="hold">
                                          <p:stCondLst>
                                            <p:cond delay="499"/>
                                          </p:stCondLst>
                                        </p:cTn>
                                        <p:tgtEl>
                                          <p:spTgt spid="3">
                                            <p:txEl>
                                              <p:pRg st="5" end="5"/>
                                            </p:txEl>
                                          </p:spTgt>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3">
                                            <p:txEl>
                                              <p:pRg st="6" end="6"/>
                                            </p:txEl>
                                          </p:spTgt>
                                        </p:tgtEl>
                                      </p:cBhvr>
                                    </p:animEffect>
                                    <p:set>
                                      <p:cBhvr>
                                        <p:cTn id="54" dur="1" fill="hold">
                                          <p:stCondLst>
                                            <p:cond delay="499"/>
                                          </p:stCondLst>
                                        </p:cTn>
                                        <p:tgtEl>
                                          <p:spTgt spid="3">
                                            <p:txEl>
                                              <p:pRg st="6" end="6"/>
                                            </p:txEl>
                                          </p:spTgt>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2"/>
                                        </p:tgtEl>
                                      </p:cBhvr>
                                    </p:animEffect>
                                    <p:set>
                                      <p:cBhvr>
                                        <p:cTn id="57" dur="1" fill="hold">
                                          <p:stCondLst>
                                            <p:cond delay="499"/>
                                          </p:stCondLst>
                                        </p:cTn>
                                        <p:tgtEl>
                                          <p:spTgt spid="2"/>
                                        </p:tgtEl>
                                        <p:attrNameLst>
                                          <p:attrName>style.visibility</p:attrName>
                                        </p:attrNameLst>
                                      </p:cBhvr>
                                      <p:to>
                                        <p:strVal val="hidden"/>
                                      </p:to>
                                    </p:set>
                                  </p:childTnLst>
                                </p:cTn>
                              </p:par>
                              <p:par>
                                <p:cTn id="58" presetID="35" presetClass="path" presetSubtype="0" accel="50000" decel="50000" fill="hold" nodeType="withEffect">
                                  <p:stCondLst>
                                    <p:cond delay="0"/>
                                  </p:stCondLst>
                                  <p:childTnLst>
                                    <p:animMotion origin="layout" path="M 4.16667E-6 2.81221E-6 L -0.30365 0.0037 " pathEditMode="relative" rAng="0" ptsTypes="AA">
                                      <p:cBhvr>
                                        <p:cTn id="59" dur="2000" fill="hold"/>
                                        <p:tgtEl>
                                          <p:spTgt spid="6147"/>
                                        </p:tgtEl>
                                        <p:attrNameLst>
                                          <p:attrName>ppt_x</p:attrName>
                                          <p:attrName>ppt_y</p:attrName>
                                        </p:attrNameLst>
                                      </p:cBhvr>
                                      <p:rCtr x="-15191" y="185"/>
                                    </p:animMotion>
                                  </p:childTnLst>
                                </p:cTn>
                              </p:par>
                              <p:par>
                                <p:cTn id="60" presetID="1" presetClass="exit" presetSubtype="0" fill="hold" grpId="1" nodeType="withEffect">
                                  <p:stCondLst>
                                    <p:cond delay="0"/>
                                  </p:stCondLst>
                                  <p:childTnLst>
                                    <p:set>
                                      <p:cBhvr>
                                        <p:cTn id="61"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3" grpId="1" build="p"/>
      <p:bldP spid="12" grpId="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7950" y="286352"/>
            <a:ext cx="4286250" cy="629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248400" y="4237672"/>
            <a:ext cx="2743200" cy="1754326"/>
          </a:xfrm>
          <a:prstGeom prst="rect">
            <a:avLst/>
          </a:prstGeom>
          <a:noFill/>
        </p:spPr>
        <p:txBody>
          <a:bodyPr wrap="square" rtlCol="0">
            <a:spAutoFit/>
          </a:bodyPr>
          <a:lstStyle/>
          <a:p>
            <a:r>
              <a:rPr lang="en-US" dirty="0" smtClean="0">
                <a:solidFill>
                  <a:srgbClr val="002060"/>
                </a:solidFill>
              </a:rPr>
              <a:t>Based on the evaluation of the design, product improvement or redesign may require the designer to repeats previous steps of the design process.</a:t>
            </a:r>
            <a:endParaRPr lang="en-US" dirty="0">
              <a:solidFill>
                <a:srgbClr val="002060"/>
              </a:solidFill>
            </a:endParaRPr>
          </a:p>
        </p:txBody>
      </p:sp>
    </p:spTree>
    <p:extLst>
      <p:ext uri="{BB962C8B-B14F-4D97-AF65-F5344CB8AC3E}">
        <p14:creationId xmlns:p14="http://schemas.microsoft.com/office/powerpoint/2010/main" val="236327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4788"/>
            <a:ext cx="5000625" cy="630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txBox="1">
            <a:spLocks/>
          </p:cNvSpPr>
          <p:nvPr/>
        </p:nvSpPr>
        <p:spPr>
          <a:xfrm>
            <a:off x="4343400" y="1371600"/>
            <a:ext cx="4434068" cy="1985963"/>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latin typeface="Arial" charset="0"/>
              </a:rPr>
              <a:t>Document the project</a:t>
            </a:r>
          </a:p>
          <a:p>
            <a:pPr lvl="1"/>
            <a:r>
              <a:rPr lang="en-US" sz="2400" i="1" dirty="0">
                <a:solidFill>
                  <a:srgbClr val="C00000"/>
                </a:solidFill>
                <a:latin typeface="Arial" charset="0"/>
              </a:rPr>
              <a:t>Project </a:t>
            </a:r>
            <a:r>
              <a:rPr lang="en-US" sz="2400" i="1" dirty="0" smtClean="0">
                <a:solidFill>
                  <a:srgbClr val="C00000"/>
                </a:solidFill>
                <a:latin typeface="Arial" charset="0"/>
              </a:rPr>
              <a:t>Portfolio</a:t>
            </a:r>
            <a:endParaRPr lang="en-US" sz="2400" i="1" dirty="0" smtClean="0">
              <a:latin typeface="Arial" charset="0"/>
            </a:endParaRPr>
          </a:p>
          <a:p>
            <a:r>
              <a:rPr lang="en-US" sz="2800" dirty="0" smtClean="0">
                <a:latin typeface="Arial" charset="0"/>
              </a:rPr>
              <a:t>Communicate the project</a:t>
            </a:r>
          </a:p>
          <a:p>
            <a:pPr lvl="1"/>
            <a:r>
              <a:rPr lang="en-US" sz="2400" i="1" dirty="0" smtClean="0">
                <a:solidFill>
                  <a:srgbClr val="C00000"/>
                </a:solidFill>
                <a:latin typeface="Arial" charset="0"/>
              </a:rPr>
              <a:t>Formal Presentation</a:t>
            </a:r>
          </a:p>
        </p:txBody>
      </p:sp>
      <p:sp>
        <p:nvSpPr>
          <p:cNvPr id="2" name="Title 1"/>
          <p:cNvSpPr>
            <a:spLocks noGrp="1"/>
          </p:cNvSpPr>
          <p:nvPr>
            <p:ph type="title"/>
          </p:nvPr>
        </p:nvSpPr>
        <p:spPr>
          <a:xfrm>
            <a:off x="4267200" y="457200"/>
            <a:ext cx="4724400" cy="715962"/>
          </a:xfrm>
        </p:spPr>
        <p:txBody>
          <a:bodyPr/>
          <a:lstStyle/>
          <a:p>
            <a:r>
              <a:rPr lang="en-US" dirty="0" smtClean="0"/>
              <a:t>Present the Solution</a:t>
            </a:r>
            <a:endParaRPr lang="en-US" dirty="0"/>
          </a:p>
        </p:txBody>
      </p:sp>
      <p:sp>
        <p:nvSpPr>
          <p:cNvPr id="4" name="Rectangle 3"/>
          <p:cNvSpPr/>
          <p:nvPr/>
        </p:nvSpPr>
        <p:spPr>
          <a:xfrm>
            <a:off x="3733800" y="5257800"/>
            <a:ext cx="1676400" cy="6858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803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15962"/>
          </a:xfrm>
        </p:spPr>
        <p:txBody>
          <a:bodyPr/>
          <a:lstStyle/>
          <a:p>
            <a:r>
              <a:rPr lang="en-US" dirty="0" smtClean="0"/>
              <a:t>Design Process</a:t>
            </a:r>
            <a:endParaRPr lang="en-US" dirty="0"/>
          </a:p>
        </p:txBody>
      </p:sp>
      <p:sp>
        <p:nvSpPr>
          <p:cNvPr id="3" name="Content Placeholder 2"/>
          <p:cNvSpPr>
            <a:spLocks noGrp="1"/>
          </p:cNvSpPr>
          <p:nvPr>
            <p:ph idx="1"/>
          </p:nvPr>
        </p:nvSpPr>
        <p:spPr>
          <a:xfrm>
            <a:off x="381000" y="1295401"/>
            <a:ext cx="8229600" cy="3352799"/>
          </a:xfrm>
        </p:spPr>
        <p:txBody>
          <a:bodyPr/>
          <a:lstStyle/>
          <a:p>
            <a:r>
              <a:rPr lang="en-US" sz="4000" dirty="0" smtClean="0">
                <a:solidFill>
                  <a:srgbClr val="00B050"/>
                </a:solidFill>
              </a:rPr>
              <a:t>Non linear</a:t>
            </a:r>
          </a:p>
          <a:p>
            <a:pPr marL="0" indent="0">
              <a:buNone/>
            </a:pPr>
            <a:endParaRPr lang="en-US" dirty="0" smtClean="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75" y="381000"/>
            <a:ext cx="5000625" cy="630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rved Right Arrow 4"/>
          <p:cNvSpPr/>
          <p:nvPr/>
        </p:nvSpPr>
        <p:spPr>
          <a:xfrm flipH="1" flipV="1">
            <a:off x="6400800" y="381000"/>
            <a:ext cx="914400" cy="147637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Curved Right Arrow 5"/>
          <p:cNvSpPr/>
          <p:nvPr/>
        </p:nvSpPr>
        <p:spPr>
          <a:xfrm flipH="1" flipV="1">
            <a:off x="6620899" y="2057399"/>
            <a:ext cx="914400" cy="208597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Curved Right Arrow 6"/>
          <p:cNvSpPr/>
          <p:nvPr/>
        </p:nvSpPr>
        <p:spPr>
          <a:xfrm flipH="1" flipV="1">
            <a:off x="6627832" y="412830"/>
            <a:ext cx="914400" cy="3686174"/>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Curved Right Arrow 7"/>
          <p:cNvSpPr/>
          <p:nvPr/>
        </p:nvSpPr>
        <p:spPr>
          <a:xfrm flipH="1" flipV="1">
            <a:off x="6599860" y="412829"/>
            <a:ext cx="914400" cy="533074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Curved Right Arrow 8"/>
          <p:cNvSpPr/>
          <p:nvPr/>
        </p:nvSpPr>
        <p:spPr>
          <a:xfrm flipH="1" flipV="1">
            <a:off x="6620899" y="2057398"/>
            <a:ext cx="914400" cy="3661097"/>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urved Right Arrow 9"/>
          <p:cNvSpPr/>
          <p:nvPr/>
        </p:nvSpPr>
        <p:spPr>
          <a:xfrm flipH="1" flipV="1">
            <a:off x="7467600" y="412829"/>
            <a:ext cx="914400" cy="2665371"/>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urved Right Arrow 10"/>
          <p:cNvSpPr/>
          <p:nvPr/>
        </p:nvSpPr>
        <p:spPr>
          <a:xfrm flipH="1" flipV="1">
            <a:off x="7374038" y="2057397"/>
            <a:ext cx="457200" cy="93670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Curved Right Arrow 11"/>
          <p:cNvSpPr/>
          <p:nvPr/>
        </p:nvSpPr>
        <p:spPr>
          <a:xfrm flipH="1" flipV="1">
            <a:off x="7145438" y="412829"/>
            <a:ext cx="914400" cy="586414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Curved Right Arrow 12"/>
          <p:cNvSpPr/>
          <p:nvPr/>
        </p:nvSpPr>
        <p:spPr>
          <a:xfrm flipH="1" flipV="1">
            <a:off x="7169552" y="1857374"/>
            <a:ext cx="914400" cy="4419599"/>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94096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2500"/>
                            </p:stCondLst>
                            <p:childTnLst>
                              <p:par>
                                <p:cTn id="17" presetID="22" presetClass="entr" presetSubtype="4"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3500"/>
                            </p:stCondLst>
                            <p:childTnLst>
                              <p:par>
                                <p:cTn id="21" presetID="22" presetClass="entr" presetSubtype="4" fill="hold" grpId="0"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4500"/>
                            </p:stCondLst>
                            <p:childTnLst>
                              <p:par>
                                <p:cTn id="25" presetID="22" presetClass="entr" presetSubtype="4" fill="hold" grpId="0" nodeType="after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p:stCondLst>
                              <p:cond delay="5500"/>
                            </p:stCondLst>
                            <p:childTnLst>
                              <p:par>
                                <p:cTn id="29" presetID="22" presetClass="entr" presetSubtype="4"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6500"/>
                            </p:stCondLst>
                            <p:childTnLst>
                              <p:par>
                                <p:cTn id="33" presetID="22" presetClass="entr" presetSubtype="4" fill="hold" grpId="0" nodeType="afterEffect">
                                  <p:stCondLst>
                                    <p:cond delay="50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par>
                          <p:cTn id="36" fill="hold">
                            <p:stCondLst>
                              <p:cond delay="7500"/>
                            </p:stCondLst>
                            <p:childTnLst>
                              <p:par>
                                <p:cTn id="37" presetID="22" presetClass="entr" presetSubtype="4" fill="hold" grpId="0" nodeType="afterEffect">
                                  <p:stCondLst>
                                    <p:cond delay="50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Resources</a:t>
            </a:r>
            <a:endParaRPr lang="en-US" dirty="0"/>
          </a:p>
        </p:txBody>
      </p:sp>
      <p:sp>
        <p:nvSpPr>
          <p:cNvPr id="3" name="Content Placeholder 2"/>
          <p:cNvSpPr>
            <a:spLocks noGrp="1"/>
          </p:cNvSpPr>
          <p:nvPr>
            <p:ph idx="4294967295"/>
          </p:nvPr>
        </p:nvSpPr>
        <p:spPr>
          <a:xfrm>
            <a:off x="457200" y="1219200"/>
            <a:ext cx="8229600" cy="4525963"/>
          </a:xfrm>
        </p:spPr>
        <p:txBody>
          <a:bodyPr/>
          <a:lstStyle/>
          <a:p>
            <a:pPr marL="685800" indent="-228600">
              <a:buNone/>
            </a:pPr>
            <a:r>
              <a:rPr lang="en-US" sz="2000" dirty="0" smtClean="0"/>
              <a:t>National Aeronautics and Space Administration (NASA). (n.d.). </a:t>
            </a:r>
            <a:r>
              <a:rPr lang="en-US" sz="2000" i="1" dirty="0" smtClean="0"/>
              <a:t>NASA image exchange. </a:t>
            </a:r>
            <a:r>
              <a:rPr lang="en-US" sz="2000" dirty="0" smtClean="0"/>
              <a:t>Retrieved from http://nix.nasa.gov/.</a:t>
            </a:r>
          </a:p>
          <a:p>
            <a:pPr>
              <a:buNone/>
            </a:pPr>
            <a:endParaRPr lang="en-US" sz="2400" dirty="0" smtClean="0"/>
          </a:p>
        </p:txBody>
      </p:sp>
    </p:spTree>
    <p:extLst>
      <p:ext uri="{BB962C8B-B14F-4D97-AF65-F5344CB8AC3E}">
        <p14:creationId xmlns:p14="http://schemas.microsoft.com/office/powerpoint/2010/main" val="99545580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4763"/>
            <a:r>
              <a:rPr lang="en-US" sz="2400" dirty="0" smtClean="0"/>
              <a:t> What is Design?</a:t>
            </a:r>
          </a:p>
          <a:p>
            <a:pPr indent="4763">
              <a:buFont typeface="Arial" pitchFamily="34" charset="0"/>
              <a:buChar char="•"/>
            </a:pPr>
            <a:r>
              <a:rPr lang="en-US" sz="2400" dirty="0" smtClean="0"/>
              <a:t> What is a Design Process?</a:t>
            </a:r>
          </a:p>
          <a:p>
            <a:pPr indent="4763">
              <a:buFont typeface="Arial" pitchFamily="34" charset="0"/>
              <a:buChar char="•"/>
            </a:pPr>
            <a:r>
              <a:rPr lang="en-US" sz="2400" dirty="0" smtClean="0"/>
              <a:t> Design Process Examples</a:t>
            </a:r>
          </a:p>
          <a:p>
            <a:pPr indent="4763">
              <a:buFont typeface="Arial" pitchFamily="34" charset="0"/>
              <a:buChar char="•"/>
            </a:pPr>
            <a:r>
              <a:rPr lang="en-US" sz="2400" dirty="0" smtClean="0"/>
              <a:t> Design Process used in IED</a:t>
            </a:r>
            <a:endParaRPr lang="en-US" sz="2400" dirty="0"/>
          </a:p>
        </p:txBody>
      </p:sp>
      <p:sp>
        <p:nvSpPr>
          <p:cNvPr id="5" name="Title 1"/>
          <p:cNvSpPr>
            <a:spLocks noGrp="1"/>
          </p:cNvSpPr>
          <p:nvPr>
            <p:ph type="title"/>
          </p:nvPr>
        </p:nvSpPr>
        <p:spPr>
          <a:xfrm>
            <a:off x="457200" y="228600"/>
            <a:ext cx="8229600" cy="715962"/>
          </a:xfrm>
        </p:spPr>
        <p:txBody>
          <a:bodyPr/>
          <a:lstStyle/>
          <a:p>
            <a:r>
              <a:rPr lang="en-US" dirty="0" smtClean="0">
                <a:solidFill>
                  <a:srgbClr val="00386B"/>
                </a:solidFill>
              </a:rPr>
              <a:t>The Design Process</a:t>
            </a:r>
            <a:endParaRPr lang="en-US" dirty="0">
              <a:solidFill>
                <a:srgbClr val="00386B"/>
              </a:solidFill>
            </a:endParaRPr>
          </a:p>
        </p:txBody>
      </p:sp>
    </p:spTree>
    <p:extLst>
      <p:ext uri="{BB962C8B-B14F-4D97-AF65-F5344CB8AC3E}">
        <p14:creationId xmlns:p14="http://schemas.microsoft.com/office/powerpoint/2010/main" val="42757557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lum bright="10000" contrast="20000"/>
          </a:blip>
          <a:srcRect b="37277"/>
          <a:stretch>
            <a:fillRect/>
          </a:stretch>
        </p:blipFill>
        <p:spPr bwMode="auto">
          <a:xfrm>
            <a:off x="1533525" y="1447800"/>
            <a:ext cx="5705475" cy="5410200"/>
          </a:xfrm>
          <a:prstGeom prst="rect">
            <a:avLst/>
          </a:prstGeom>
          <a:noFill/>
          <a:ln w="9525">
            <a:noFill/>
            <a:miter lim="800000"/>
            <a:headEnd/>
            <a:tailEnd/>
          </a:ln>
          <a:effectLst/>
        </p:spPr>
      </p:pic>
      <p:sp>
        <p:nvSpPr>
          <p:cNvPr id="5" name="Title 4"/>
          <p:cNvSpPr>
            <a:spLocks noGrp="1"/>
          </p:cNvSpPr>
          <p:nvPr>
            <p:ph type="title"/>
          </p:nvPr>
        </p:nvSpPr>
        <p:spPr>
          <a:xfrm>
            <a:off x="457200" y="0"/>
            <a:ext cx="8229600" cy="1143000"/>
          </a:xfrm>
        </p:spPr>
        <p:txBody>
          <a:bodyPr>
            <a:normAutofit/>
          </a:bodyPr>
          <a:lstStyle/>
          <a:p>
            <a:pPr algn="l"/>
            <a:r>
              <a:rPr lang="en-US" sz="3600" dirty="0" smtClean="0">
                <a:solidFill>
                  <a:srgbClr val="00386B"/>
                </a:solidFill>
              </a:rPr>
              <a:t>What Is Design?</a:t>
            </a:r>
            <a:endParaRPr lang="en-US" sz="3600" dirty="0">
              <a:solidFill>
                <a:srgbClr val="00386B"/>
              </a:solidFill>
            </a:endParaRPr>
          </a:p>
        </p:txBody>
      </p:sp>
      <p:sp>
        <p:nvSpPr>
          <p:cNvPr id="6" name="Content Placeholder 5"/>
          <p:cNvSpPr>
            <a:spLocks noGrp="1"/>
          </p:cNvSpPr>
          <p:nvPr>
            <p:ph idx="4294967295"/>
          </p:nvPr>
        </p:nvSpPr>
        <p:spPr>
          <a:xfrm>
            <a:off x="381000" y="1633538"/>
            <a:ext cx="2819400" cy="4310062"/>
          </a:xfrm>
          <a:prstGeom prst="rect">
            <a:avLst/>
          </a:prstGeom>
        </p:spPr>
        <p:txBody>
          <a:bodyPr/>
          <a:lstStyle/>
          <a:p>
            <a:pPr marL="0" indent="0">
              <a:buNone/>
            </a:pPr>
            <a:r>
              <a:rPr lang="en-US" sz="2800" dirty="0" smtClean="0">
                <a:latin typeface="+mj-lt"/>
              </a:rPr>
              <a:t>The word “</a:t>
            </a:r>
            <a:r>
              <a:rPr lang="en-US" sz="2800" i="1" dirty="0" smtClean="0">
                <a:solidFill>
                  <a:srgbClr val="A50021"/>
                </a:solidFill>
                <a:latin typeface="+mj-lt"/>
              </a:rPr>
              <a:t>design</a:t>
            </a:r>
            <a:r>
              <a:rPr lang="en-US" sz="2800" dirty="0" smtClean="0">
                <a:latin typeface="+mj-lt"/>
              </a:rPr>
              <a:t>” is often used as a generic term that refers to anything that was made by a conscious human effort.</a:t>
            </a:r>
          </a:p>
        </p:txBody>
      </p:sp>
      <p:sp>
        <p:nvSpPr>
          <p:cNvPr id="8" name="Rectangle 7"/>
          <p:cNvSpPr/>
          <p:nvPr/>
        </p:nvSpPr>
        <p:spPr>
          <a:xfrm>
            <a:off x="5715000" y="1613118"/>
            <a:ext cx="3200400" cy="2246769"/>
          </a:xfrm>
          <a:prstGeom prst="rect">
            <a:avLst/>
          </a:prstGeom>
        </p:spPr>
        <p:txBody>
          <a:bodyPr wrap="square">
            <a:spAutoFit/>
          </a:bodyPr>
          <a:lstStyle/>
          <a:p>
            <a:r>
              <a:rPr lang="en-US" sz="2800" i="1" kern="0" dirty="0" smtClean="0">
                <a:solidFill>
                  <a:srgbClr val="A50021"/>
                </a:solidFill>
                <a:latin typeface="+mj-lt"/>
                <a:cs typeface="Arial" charset="0"/>
              </a:rPr>
              <a:t>Design</a:t>
            </a:r>
            <a:r>
              <a:rPr lang="en-US" sz="2800" kern="0" dirty="0" smtClean="0">
                <a:solidFill>
                  <a:srgbClr val="000000"/>
                </a:solidFill>
                <a:latin typeface="+mj-lt"/>
                <a:cs typeface="Arial" charset="0"/>
              </a:rPr>
              <a:t> is also a process that is used to systematically solve problems.</a:t>
            </a:r>
            <a:endParaRPr lang="en-US" dirty="0">
              <a:latin typeface="+mj-lt"/>
            </a:endParaRPr>
          </a:p>
        </p:txBody>
      </p:sp>
    </p:spTree>
    <p:extLst>
      <p:ext uri="{BB962C8B-B14F-4D97-AF65-F5344CB8AC3E}">
        <p14:creationId xmlns:p14="http://schemas.microsoft.com/office/powerpoint/2010/main" val="1528392401"/>
      </p:ext>
    </p:extLst>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pPr algn="l"/>
            <a:r>
              <a:rPr lang="en-US" sz="3600" dirty="0" smtClean="0">
                <a:solidFill>
                  <a:srgbClr val="00386B"/>
                </a:solidFill>
              </a:rPr>
              <a:t>What Is a Design Process?</a:t>
            </a:r>
            <a:endParaRPr lang="en-US" sz="3600" dirty="0">
              <a:solidFill>
                <a:srgbClr val="00386B"/>
              </a:solidFill>
            </a:endParaRPr>
          </a:p>
        </p:txBody>
      </p:sp>
      <p:sp>
        <p:nvSpPr>
          <p:cNvPr id="6" name="Content Placeholder 5"/>
          <p:cNvSpPr>
            <a:spLocks noGrp="1"/>
          </p:cNvSpPr>
          <p:nvPr>
            <p:ph idx="4294967295"/>
          </p:nvPr>
        </p:nvSpPr>
        <p:spPr>
          <a:xfrm>
            <a:off x="4038600" y="1676400"/>
            <a:ext cx="5105400" cy="5638800"/>
          </a:xfrm>
          <a:prstGeom prst="rect">
            <a:avLst/>
          </a:prstGeom>
        </p:spPr>
        <p:txBody>
          <a:bodyPr/>
          <a:lstStyle/>
          <a:p>
            <a:pPr marL="0" indent="0">
              <a:buNone/>
            </a:pPr>
            <a:r>
              <a:rPr lang="en-US" sz="2400" i="1" dirty="0" smtClean="0">
                <a:latin typeface="+mj-lt"/>
              </a:rPr>
              <a:t>A</a:t>
            </a:r>
            <a:r>
              <a:rPr lang="en-US" sz="2400" i="1" dirty="0" smtClean="0">
                <a:solidFill>
                  <a:srgbClr val="C41230"/>
                </a:solidFill>
                <a:latin typeface="+mj-lt"/>
              </a:rPr>
              <a:t> design process </a:t>
            </a:r>
            <a:r>
              <a:rPr lang="en-US" sz="2400" i="1" dirty="0" smtClean="0">
                <a:latin typeface="+mj-lt"/>
              </a:rPr>
              <a:t>is a systematic problem-solving strategy, with criteria and constraints, used to develop many possible solutions to solve or satisfy human needs or wants and to narrow down the possible solutions to one final choice.</a:t>
            </a:r>
            <a:r>
              <a:rPr lang="en-US" sz="2400" dirty="0" smtClean="0">
                <a:latin typeface="+mj-lt"/>
              </a:rPr>
              <a:t> </a:t>
            </a:r>
          </a:p>
          <a:p>
            <a:pPr>
              <a:buNone/>
            </a:pPr>
            <a:endParaRPr lang="en-US" sz="2400" dirty="0" smtClean="0">
              <a:solidFill>
                <a:srgbClr val="00457C"/>
              </a:solidFill>
              <a:latin typeface="+mj-lt"/>
            </a:endParaRPr>
          </a:p>
          <a:p>
            <a:pPr>
              <a:buNone/>
            </a:pPr>
            <a:r>
              <a:rPr lang="en-US" sz="2400" dirty="0" smtClean="0">
                <a:solidFill>
                  <a:srgbClr val="1D2F86"/>
                </a:solidFill>
                <a:latin typeface="+mj-lt"/>
              </a:rPr>
              <a:t>– ITEA </a:t>
            </a:r>
            <a:r>
              <a:rPr lang="en-US" sz="2400" i="1" dirty="0" smtClean="0">
                <a:solidFill>
                  <a:srgbClr val="1D2F86"/>
                </a:solidFill>
                <a:latin typeface="+mj-lt"/>
              </a:rPr>
              <a:t>Standards for Technological Literacy</a:t>
            </a:r>
          </a:p>
          <a:p>
            <a:endParaRPr lang="en-US" sz="2400" i="1" dirty="0" smtClean="0">
              <a:latin typeface="+mj-lt"/>
            </a:endParaRPr>
          </a:p>
          <a:p>
            <a:endParaRPr lang="en-US" sz="2400" dirty="0">
              <a:latin typeface="+mj-lt"/>
            </a:endParaRPr>
          </a:p>
        </p:txBody>
      </p:sp>
      <p:pic>
        <p:nvPicPr>
          <p:cNvPr id="2051" name="Picture 3"/>
          <p:cNvPicPr>
            <a:picLocks noChangeAspect="1" noChangeArrowheads="1"/>
          </p:cNvPicPr>
          <p:nvPr/>
        </p:nvPicPr>
        <p:blipFill>
          <a:blip r:embed="rId3" cstate="print"/>
          <a:srcRect l="15055"/>
          <a:stretch>
            <a:fillRect/>
          </a:stretch>
        </p:blipFill>
        <p:spPr bwMode="auto">
          <a:xfrm>
            <a:off x="263333" y="1389888"/>
            <a:ext cx="3606252" cy="546811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b="4000"/>
          <a:stretch>
            <a:fillRect/>
          </a:stretch>
        </p:blipFill>
        <p:spPr bwMode="auto">
          <a:xfrm>
            <a:off x="0" y="1676400"/>
            <a:ext cx="3657600" cy="4572000"/>
          </a:xfrm>
          <a:prstGeom prst="rect">
            <a:avLst/>
          </a:prstGeom>
          <a:noFill/>
          <a:ln w="9525">
            <a:noFill/>
            <a:miter lim="800000"/>
            <a:headEnd/>
            <a:tailEnd/>
          </a:ln>
        </p:spPr>
      </p:pic>
      <p:sp>
        <p:nvSpPr>
          <p:cNvPr id="11" name="TextBox 10"/>
          <p:cNvSpPr txBox="1"/>
          <p:nvPr/>
        </p:nvSpPr>
        <p:spPr>
          <a:xfrm>
            <a:off x="1905000" y="6581001"/>
            <a:ext cx="1981200" cy="276999"/>
          </a:xfrm>
          <a:prstGeom prst="rect">
            <a:avLst/>
          </a:prstGeom>
          <a:noFill/>
        </p:spPr>
        <p:txBody>
          <a:bodyPr wrap="square" rtlCol="0">
            <a:spAutoFit/>
          </a:bodyPr>
          <a:lstStyle/>
          <a:p>
            <a:r>
              <a:rPr lang="en-US" sz="1200" dirty="0" smtClean="0">
                <a:latin typeface="+mj-lt"/>
              </a:rPr>
              <a:t>Images courtesy of NASA</a:t>
            </a:r>
            <a:endParaRPr lang="en-US" sz="1200" dirty="0">
              <a:latin typeface="+mj-lt"/>
            </a:endParaRPr>
          </a:p>
        </p:txBody>
      </p:sp>
    </p:spTree>
    <p:extLst>
      <p:ext uri="{BB962C8B-B14F-4D97-AF65-F5344CB8AC3E}">
        <p14:creationId xmlns:p14="http://schemas.microsoft.com/office/powerpoint/2010/main" val="290474993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1"/>
                                        </p:tgtEl>
                                      </p:cBhvr>
                                    </p:animEffect>
                                    <p:set>
                                      <p:cBhvr>
                                        <p:cTn id="7" dur="1" fill="hold">
                                          <p:stCondLst>
                                            <p:cond delay="499"/>
                                          </p:stCondLst>
                                        </p:cTn>
                                        <p:tgtEl>
                                          <p:spTgt spid="205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Design Process</a:t>
            </a:r>
            <a:endParaRPr lang="en-US" sz="3600" dirty="0"/>
          </a:p>
        </p:txBody>
      </p:sp>
      <p:sp>
        <p:nvSpPr>
          <p:cNvPr id="3" name="Content Placeholder 2"/>
          <p:cNvSpPr>
            <a:spLocks noGrp="1"/>
          </p:cNvSpPr>
          <p:nvPr>
            <p:ph idx="1"/>
          </p:nvPr>
        </p:nvSpPr>
        <p:spPr>
          <a:xfrm>
            <a:off x="457200" y="1295400"/>
            <a:ext cx="3925824" cy="3733799"/>
          </a:xfrm>
        </p:spPr>
        <p:txBody>
          <a:bodyPr/>
          <a:lstStyle/>
          <a:p>
            <a:pPr>
              <a:buNone/>
            </a:pPr>
            <a:r>
              <a:rPr lang="en-US" i="1" dirty="0" smtClean="0">
                <a:latin typeface="Arial" charset="0"/>
              </a:rPr>
              <a:t>	There </a:t>
            </a:r>
            <a:r>
              <a:rPr lang="en-US" i="1" dirty="0">
                <a:latin typeface="Arial" charset="0"/>
              </a:rPr>
              <a:t>are several design processes used </a:t>
            </a:r>
            <a:r>
              <a:rPr lang="en-US" i="1" dirty="0" smtClean="0">
                <a:latin typeface="Arial" charset="0"/>
              </a:rPr>
              <a:t>across different </a:t>
            </a:r>
            <a:r>
              <a:rPr lang="en-US" i="1" dirty="0">
                <a:latin typeface="Arial" charset="0"/>
              </a:rPr>
              <a:t>technical fields. The following are examples.</a:t>
            </a:r>
          </a:p>
        </p:txBody>
      </p:sp>
      <p:pic>
        <p:nvPicPr>
          <p:cNvPr id="1027" name="Picture 3" descr="C:\Users\dcalvin\AppData\Local\Microsoft\Windows\Temporary Internet Files\Content.IE5\X1JWRT7V\MC900438493[1].jpg"/>
          <p:cNvPicPr>
            <a:picLocks noChangeAspect="1" noChangeArrowheads="1"/>
          </p:cNvPicPr>
          <p:nvPr/>
        </p:nvPicPr>
        <p:blipFill>
          <a:blip r:embed="rId2" cstate="print">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4800600" y="1219200"/>
            <a:ext cx="3870960" cy="5112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9" name="Text Box 3"/>
          <p:cNvSpPr txBox="1">
            <a:spLocks noChangeArrowheads="1"/>
          </p:cNvSpPr>
          <p:nvPr/>
        </p:nvSpPr>
        <p:spPr bwMode="auto">
          <a:xfrm>
            <a:off x="304800" y="6320135"/>
            <a:ext cx="6553200" cy="461665"/>
          </a:xfrm>
          <a:prstGeom prst="rect">
            <a:avLst/>
          </a:prstGeom>
          <a:noFill/>
          <a:ln w="9525">
            <a:noFill/>
            <a:miter lim="800000"/>
            <a:headEnd/>
            <a:tailEnd/>
          </a:ln>
          <a:effectLst/>
        </p:spPr>
        <p:txBody>
          <a:bodyPr wrap="square">
            <a:spAutoFit/>
          </a:bodyPr>
          <a:lstStyle/>
          <a:p>
            <a:pPr>
              <a:spcBef>
                <a:spcPct val="50000"/>
              </a:spcBef>
            </a:pPr>
            <a:r>
              <a:rPr lang="en-US" sz="2400" b="0" i="1" dirty="0" smtClean="0">
                <a:solidFill>
                  <a:schemeClr val="tx1"/>
                </a:solidFill>
                <a:latin typeface="+mj-lt"/>
              </a:rPr>
              <a:t>Design </a:t>
            </a:r>
            <a:r>
              <a:rPr lang="en-US" sz="2400" b="0" i="1" dirty="0">
                <a:solidFill>
                  <a:schemeClr val="tx1"/>
                </a:solidFill>
                <a:latin typeface="+mj-lt"/>
              </a:rPr>
              <a:t>and Problem Solving in Technology</a:t>
            </a:r>
          </a:p>
        </p:txBody>
      </p:sp>
      <p:pic>
        <p:nvPicPr>
          <p:cNvPr id="746501" name="Picture 5" descr="Design and Problem Solving in Technology"/>
          <p:cNvPicPr>
            <a:picLocks noChangeAspect="1" noChangeArrowheads="1"/>
          </p:cNvPicPr>
          <p:nvPr/>
        </p:nvPicPr>
        <p:blipFill>
          <a:blip r:embed="rId3" cstate="print"/>
          <a:srcRect/>
          <a:stretch>
            <a:fillRect/>
          </a:stretch>
        </p:blipFill>
        <p:spPr bwMode="auto">
          <a:xfrm>
            <a:off x="5791200" y="1712913"/>
            <a:ext cx="2998788" cy="3925887"/>
          </a:xfrm>
          <a:prstGeom prst="rect">
            <a:avLst/>
          </a:prstGeom>
          <a:noFill/>
          <a:ln w="9525">
            <a:solidFill>
              <a:schemeClr val="tx1"/>
            </a:solidFill>
            <a:miter lim="800000"/>
            <a:headEnd/>
            <a:tailEnd/>
          </a:ln>
          <a:effectLst>
            <a:outerShdw dist="35921" dir="2700000" algn="ctr" rotWithShape="0">
              <a:srgbClr val="808080"/>
            </a:outerShdw>
          </a:effectLst>
        </p:spPr>
      </p:pic>
      <p:sp>
        <p:nvSpPr>
          <p:cNvPr id="6" name="Title 5"/>
          <p:cNvSpPr>
            <a:spLocks noGrp="1"/>
          </p:cNvSpPr>
          <p:nvPr>
            <p:ph type="title"/>
          </p:nvPr>
        </p:nvSpPr>
        <p:spPr/>
        <p:txBody>
          <a:bodyPr/>
          <a:lstStyle/>
          <a:p>
            <a:r>
              <a:rPr lang="en-US" dirty="0" smtClean="0"/>
              <a:t>Design Process Example</a:t>
            </a:r>
            <a:endParaRPr lang="en-US" dirty="0"/>
          </a:p>
        </p:txBody>
      </p:sp>
      <p:sp>
        <p:nvSpPr>
          <p:cNvPr id="7" name="Content Placeholder 6"/>
          <p:cNvSpPr>
            <a:spLocks noGrp="1"/>
          </p:cNvSpPr>
          <p:nvPr>
            <p:ph idx="4294967295"/>
          </p:nvPr>
        </p:nvSpPr>
        <p:spPr>
          <a:xfrm>
            <a:off x="381000" y="1600200"/>
            <a:ext cx="5562600" cy="4525963"/>
          </a:xfrm>
        </p:spPr>
        <p:txBody>
          <a:bodyPr/>
          <a:lstStyle/>
          <a:p>
            <a:pPr>
              <a:lnSpc>
                <a:spcPts val="2400"/>
              </a:lnSpc>
              <a:spcBef>
                <a:spcPct val="50000"/>
              </a:spcBef>
              <a:buFontTx/>
              <a:buAutoNum type="arabicPeriod"/>
            </a:pPr>
            <a:r>
              <a:rPr lang="en-US" sz="2400" dirty="0" smtClean="0">
                <a:latin typeface="+mj-lt"/>
              </a:rPr>
              <a:t>Identify problems and opportunities</a:t>
            </a:r>
          </a:p>
          <a:p>
            <a:pPr>
              <a:lnSpc>
                <a:spcPts val="2400"/>
              </a:lnSpc>
              <a:spcBef>
                <a:spcPct val="50000"/>
              </a:spcBef>
              <a:buFontTx/>
              <a:buAutoNum type="arabicPeriod"/>
            </a:pPr>
            <a:r>
              <a:rPr lang="en-US" sz="2400" dirty="0" smtClean="0">
                <a:latin typeface="+mj-lt"/>
              </a:rPr>
              <a:t>Frame a design brief</a:t>
            </a:r>
          </a:p>
          <a:p>
            <a:pPr>
              <a:lnSpc>
                <a:spcPts val="2400"/>
              </a:lnSpc>
              <a:spcBef>
                <a:spcPct val="50000"/>
              </a:spcBef>
              <a:buFontTx/>
              <a:buAutoNum type="arabicPeriod"/>
            </a:pPr>
            <a:r>
              <a:rPr lang="en-US" sz="2400" dirty="0" smtClean="0">
                <a:latin typeface="+mj-lt"/>
              </a:rPr>
              <a:t>Investigate and research</a:t>
            </a:r>
          </a:p>
          <a:p>
            <a:pPr>
              <a:lnSpc>
                <a:spcPts val="2400"/>
              </a:lnSpc>
              <a:spcBef>
                <a:spcPct val="50000"/>
              </a:spcBef>
              <a:buFontTx/>
              <a:buAutoNum type="arabicPeriod"/>
            </a:pPr>
            <a:r>
              <a:rPr lang="en-US" sz="2400" dirty="0" smtClean="0">
                <a:latin typeface="+mj-lt"/>
              </a:rPr>
              <a:t>Generate alternative solutions</a:t>
            </a:r>
          </a:p>
          <a:p>
            <a:pPr>
              <a:lnSpc>
                <a:spcPts val="2400"/>
              </a:lnSpc>
              <a:spcBef>
                <a:spcPct val="50000"/>
              </a:spcBef>
              <a:buFontTx/>
              <a:buAutoNum type="arabicPeriod"/>
            </a:pPr>
            <a:r>
              <a:rPr lang="en-US" sz="2400" dirty="0" smtClean="0">
                <a:latin typeface="+mj-lt"/>
              </a:rPr>
              <a:t>Choose a solution</a:t>
            </a:r>
          </a:p>
          <a:p>
            <a:pPr>
              <a:lnSpc>
                <a:spcPts val="2400"/>
              </a:lnSpc>
              <a:spcBef>
                <a:spcPct val="50000"/>
              </a:spcBef>
              <a:buFontTx/>
              <a:buAutoNum type="arabicPeriod"/>
            </a:pPr>
            <a:r>
              <a:rPr lang="en-US" sz="2400" dirty="0" smtClean="0">
                <a:latin typeface="+mj-lt"/>
              </a:rPr>
              <a:t>Developmental work</a:t>
            </a:r>
          </a:p>
          <a:p>
            <a:pPr>
              <a:lnSpc>
                <a:spcPts val="2400"/>
              </a:lnSpc>
              <a:spcBef>
                <a:spcPct val="50000"/>
              </a:spcBef>
              <a:buFontTx/>
              <a:buAutoNum type="arabicPeriod"/>
            </a:pPr>
            <a:r>
              <a:rPr lang="en-US" sz="2400" dirty="0" smtClean="0">
                <a:latin typeface="+mj-lt"/>
              </a:rPr>
              <a:t>Model and prototype</a:t>
            </a:r>
          </a:p>
          <a:p>
            <a:pPr>
              <a:lnSpc>
                <a:spcPts val="2400"/>
              </a:lnSpc>
              <a:spcBef>
                <a:spcPct val="50000"/>
              </a:spcBef>
              <a:buFontTx/>
              <a:buAutoNum type="arabicPeriod"/>
            </a:pPr>
            <a:r>
              <a:rPr lang="en-US" sz="2400" dirty="0" smtClean="0">
                <a:latin typeface="+mj-lt"/>
              </a:rPr>
              <a:t>Test and evaluate</a:t>
            </a:r>
          </a:p>
          <a:p>
            <a:pPr>
              <a:lnSpc>
                <a:spcPts val="2400"/>
              </a:lnSpc>
              <a:spcBef>
                <a:spcPct val="50000"/>
              </a:spcBef>
              <a:buFontTx/>
              <a:buAutoNum type="arabicPeriod"/>
            </a:pPr>
            <a:r>
              <a:rPr lang="en-US" sz="2400" dirty="0" smtClean="0">
                <a:latin typeface="+mj-lt"/>
              </a:rPr>
              <a:t>Redesign and improve</a:t>
            </a:r>
          </a:p>
          <a:p>
            <a:endParaRPr lang="en-US" dirty="0">
              <a:latin typeface="+mj-lt"/>
            </a:endParaRPr>
          </a:p>
        </p:txBody>
      </p:sp>
    </p:spTree>
    <p:extLst>
      <p:ext uri="{BB962C8B-B14F-4D97-AF65-F5344CB8AC3E}">
        <p14:creationId xmlns:p14="http://schemas.microsoft.com/office/powerpoint/2010/main" val="260905477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46501"/>
                                        </p:tgtEl>
                                        <p:attrNameLst>
                                          <p:attrName>style.visibility</p:attrName>
                                        </p:attrNameLst>
                                      </p:cBhvr>
                                      <p:to>
                                        <p:strVal val="visible"/>
                                      </p:to>
                                    </p:set>
                                    <p:animEffect transition="in" filter="randombar(horizontal)">
                                      <p:cBhvr>
                                        <p:cTn id="7" dur="500"/>
                                        <p:tgtEl>
                                          <p:spTgt spid="74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3428" name="Picture 4" descr="Engineering Drawing and Design"/>
          <p:cNvPicPr>
            <a:picLocks noChangeAspect="1" noChangeArrowheads="1"/>
          </p:cNvPicPr>
          <p:nvPr/>
        </p:nvPicPr>
        <p:blipFill>
          <a:blip r:embed="rId2" cstate="print"/>
          <a:srcRect/>
          <a:stretch>
            <a:fillRect/>
          </a:stretch>
        </p:blipFill>
        <p:spPr bwMode="auto">
          <a:xfrm>
            <a:off x="5334000" y="1676400"/>
            <a:ext cx="2901950" cy="3930650"/>
          </a:xfrm>
          <a:prstGeom prst="rect">
            <a:avLst/>
          </a:prstGeom>
          <a:noFill/>
          <a:ln w="9525">
            <a:solidFill>
              <a:schemeClr val="tx1"/>
            </a:solidFill>
            <a:miter lim="800000"/>
            <a:headEnd/>
            <a:tailEnd/>
          </a:ln>
          <a:effectLst>
            <a:outerShdw dist="35921" dir="2700000" algn="ctr" rotWithShape="0">
              <a:srgbClr val="808080"/>
            </a:outerShdw>
          </a:effectLst>
        </p:spPr>
      </p:pic>
      <p:sp>
        <p:nvSpPr>
          <p:cNvPr id="6" name="Title 5"/>
          <p:cNvSpPr>
            <a:spLocks noGrp="1"/>
          </p:cNvSpPr>
          <p:nvPr>
            <p:ph type="title"/>
          </p:nvPr>
        </p:nvSpPr>
        <p:spPr/>
        <p:txBody>
          <a:bodyPr/>
          <a:lstStyle/>
          <a:p>
            <a:pPr>
              <a:buClr>
                <a:srgbClr val="C00000"/>
              </a:buClr>
            </a:pPr>
            <a:r>
              <a:rPr lang="en-US" dirty="0" smtClean="0"/>
              <a:t>Design Process Example</a:t>
            </a:r>
            <a:endParaRPr lang="en-US" dirty="0"/>
          </a:p>
        </p:txBody>
      </p:sp>
      <p:sp>
        <p:nvSpPr>
          <p:cNvPr id="7" name="Content Placeholder 6"/>
          <p:cNvSpPr>
            <a:spLocks noGrp="1"/>
          </p:cNvSpPr>
          <p:nvPr>
            <p:ph idx="4294967295"/>
          </p:nvPr>
        </p:nvSpPr>
        <p:spPr>
          <a:xfrm>
            <a:off x="457200" y="1600200"/>
            <a:ext cx="8229600" cy="838200"/>
          </a:xfrm>
        </p:spPr>
        <p:txBody>
          <a:bodyPr/>
          <a:lstStyle/>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Identify the need</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Define the criteria</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Explore/research/investigate</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Generate alternate solutions</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Choose a solution</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Develop the solution</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Model/prototype</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Test and evaluate</a:t>
            </a:r>
          </a:p>
          <a:p>
            <a:pPr marL="457200" indent="-457200">
              <a:lnSpc>
                <a:spcPts val="2400"/>
              </a:lnSpc>
              <a:spcBef>
                <a:spcPct val="50000"/>
              </a:spcBef>
              <a:buFont typeface="+mj-lt"/>
              <a:buAutoNum type="arabicPeriod"/>
            </a:pPr>
            <a:r>
              <a:rPr lang="en-US" sz="2400" dirty="0" smtClean="0">
                <a:solidFill>
                  <a:schemeClr val="tx1">
                    <a:lumMod val="95000"/>
                    <a:lumOff val="5000"/>
                  </a:schemeClr>
                </a:solidFill>
                <a:latin typeface="+mj-lt"/>
              </a:rPr>
              <a:t>Redesign and improve</a:t>
            </a:r>
          </a:p>
          <a:p>
            <a:pPr>
              <a:lnSpc>
                <a:spcPts val="2400"/>
              </a:lnSpc>
              <a:spcBef>
                <a:spcPct val="50000"/>
              </a:spcBef>
              <a:buNone/>
            </a:pPr>
            <a:r>
              <a:rPr lang="en-US" sz="2400" i="1" dirty="0" smtClean="0">
                <a:solidFill>
                  <a:schemeClr val="tx1">
                    <a:lumMod val="95000"/>
                    <a:lumOff val="5000"/>
                  </a:schemeClr>
                </a:solidFill>
                <a:latin typeface="+mj-lt"/>
              </a:rPr>
              <a:t>Engineering Drawing and Design (3</a:t>
            </a:r>
            <a:r>
              <a:rPr lang="en-US" sz="2400" i="1" baseline="30000" dirty="0" smtClean="0">
                <a:solidFill>
                  <a:schemeClr val="tx1">
                    <a:lumMod val="95000"/>
                    <a:lumOff val="5000"/>
                  </a:schemeClr>
                </a:solidFill>
                <a:latin typeface="+mj-lt"/>
              </a:rPr>
              <a:t>rd</a:t>
            </a:r>
            <a:r>
              <a:rPr lang="en-US" sz="2400" i="1" dirty="0" smtClean="0">
                <a:solidFill>
                  <a:schemeClr val="tx1">
                    <a:lumMod val="95000"/>
                    <a:lumOff val="5000"/>
                  </a:schemeClr>
                </a:solidFill>
                <a:latin typeface="+mj-lt"/>
              </a:rPr>
              <a:t> edition)</a:t>
            </a:r>
          </a:p>
          <a:p>
            <a:pPr>
              <a:lnSpc>
                <a:spcPts val="2400"/>
              </a:lnSpc>
              <a:spcBef>
                <a:spcPct val="50000"/>
              </a:spcBef>
              <a:buNone/>
            </a:pPr>
            <a:endParaRPr lang="en-US" sz="2400" dirty="0" smtClean="0">
              <a:solidFill>
                <a:schemeClr val="tx1">
                  <a:lumMod val="95000"/>
                  <a:lumOff val="5000"/>
                </a:schemeClr>
              </a:solidFill>
              <a:latin typeface="+mj-lt"/>
            </a:endParaRPr>
          </a:p>
          <a:p>
            <a:pPr>
              <a:buNone/>
            </a:pPr>
            <a:endParaRPr lang="en-US" dirty="0">
              <a:solidFill>
                <a:schemeClr val="tx1">
                  <a:lumMod val="95000"/>
                  <a:lumOff val="5000"/>
                </a:schemeClr>
              </a:solidFill>
              <a:latin typeface="+mj-lt"/>
            </a:endParaRPr>
          </a:p>
        </p:txBody>
      </p:sp>
    </p:spTree>
    <p:extLst>
      <p:ext uri="{BB962C8B-B14F-4D97-AF65-F5344CB8AC3E}">
        <p14:creationId xmlns:p14="http://schemas.microsoft.com/office/powerpoint/2010/main" val="316760203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43428"/>
                                        </p:tgtEl>
                                        <p:attrNameLst>
                                          <p:attrName>style.visibility</p:attrName>
                                        </p:attrNameLst>
                                      </p:cBhvr>
                                      <p:to>
                                        <p:strVal val="visible"/>
                                      </p:to>
                                    </p:set>
                                    <p:animEffect transition="in" filter="randombar(horizontal)">
                                      <p:cBhvr>
                                        <p:cTn id="7" dur="500"/>
                                        <p:tgtEl>
                                          <p:spTgt spid="74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buClr>
                <a:srgbClr val="C00000"/>
              </a:buClr>
            </a:pPr>
            <a:r>
              <a:rPr lang="en-US" dirty="0" smtClean="0"/>
              <a:t>Design Process Example</a:t>
            </a:r>
            <a:endParaRPr lang="en-US" dirty="0"/>
          </a:p>
        </p:txBody>
      </p:sp>
      <p:sp>
        <p:nvSpPr>
          <p:cNvPr id="706564" name="Text Box 4"/>
          <p:cNvSpPr txBox="1">
            <a:spLocks noChangeArrowheads="1"/>
          </p:cNvSpPr>
          <p:nvPr/>
        </p:nvSpPr>
        <p:spPr bwMode="auto">
          <a:xfrm>
            <a:off x="2895600" y="6324600"/>
            <a:ext cx="5867400" cy="369332"/>
          </a:xfrm>
          <a:prstGeom prst="rect">
            <a:avLst/>
          </a:prstGeom>
          <a:noFill/>
          <a:ln w="9525">
            <a:noFill/>
            <a:miter lim="800000"/>
            <a:headEnd/>
            <a:tailEnd/>
          </a:ln>
          <a:effectLst/>
        </p:spPr>
        <p:txBody>
          <a:bodyPr wrap="square">
            <a:spAutoFit/>
          </a:bodyPr>
          <a:lstStyle/>
          <a:p>
            <a:pPr algn="r">
              <a:spcBef>
                <a:spcPct val="50000"/>
              </a:spcBef>
              <a:buClr>
                <a:srgbClr val="C00000"/>
              </a:buClr>
            </a:pPr>
            <a:r>
              <a:rPr lang="en-US" sz="1800" b="0" dirty="0">
                <a:solidFill>
                  <a:schemeClr val="tx1"/>
                </a:solidFill>
                <a:latin typeface="+mj-lt"/>
              </a:rPr>
              <a:t>– ITEA </a:t>
            </a:r>
            <a:r>
              <a:rPr lang="en-US" sz="1800" b="0" i="1" dirty="0">
                <a:solidFill>
                  <a:schemeClr val="tx1"/>
                </a:solidFill>
                <a:latin typeface="+mj-lt"/>
              </a:rPr>
              <a:t>Standards for Technological Literacy</a:t>
            </a:r>
          </a:p>
        </p:txBody>
      </p:sp>
      <p:pic>
        <p:nvPicPr>
          <p:cNvPr id="9" name="Picture 5" descr="Design_Process_Logo"/>
          <p:cNvPicPr>
            <a:picLocks noChangeAspect="1" noChangeArrowheads="1"/>
          </p:cNvPicPr>
          <p:nvPr/>
        </p:nvPicPr>
        <p:blipFill>
          <a:blip r:embed="rId3" cstate="print"/>
          <a:srcRect/>
          <a:stretch>
            <a:fillRect/>
          </a:stretch>
        </p:blipFill>
        <p:spPr bwMode="auto">
          <a:xfrm>
            <a:off x="3581400" y="838200"/>
            <a:ext cx="5562600" cy="5549126"/>
          </a:xfrm>
          <a:prstGeom prst="rect">
            <a:avLst/>
          </a:prstGeom>
          <a:noFill/>
        </p:spPr>
      </p:pic>
      <p:sp>
        <p:nvSpPr>
          <p:cNvPr id="8" name="Content Placeholder 7"/>
          <p:cNvSpPr>
            <a:spLocks noGrp="1"/>
          </p:cNvSpPr>
          <p:nvPr>
            <p:ph idx="4294967295"/>
          </p:nvPr>
        </p:nvSpPr>
        <p:spPr>
          <a:xfrm>
            <a:off x="0" y="1600200"/>
            <a:ext cx="8229600" cy="4525963"/>
          </a:xfrm>
        </p:spPr>
        <p:txBody>
          <a:bodyPr/>
          <a:lstStyle/>
          <a:p>
            <a:pPr marL="579438" indent="-579438">
              <a:lnSpc>
                <a:spcPts val="2400"/>
              </a:lnSpc>
              <a:buFontTx/>
              <a:buAutoNum type="arabicPeriod"/>
            </a:pPr>
            <a:r>
              <a:rPr lang="en-US" sz="2400" dirty="0" smtClean="0">
                <a:latin typeface="+mj-lt"/>
              </a:rPr>
              <a:t>Define the problem</a:t>
            </a:r>
          </a:p>
          <a:p>
            <a:pPr marL="579438" indent="-579438">
              <a:lnSpc>
                <a:spcPts val="2400"/>
              </a:lnSpc>
              <a:buFontTx/>
              <a:buAutoNum type="arabicPeriod"/>
            </a:pPr>
            <a:r>
              <a:rPr lang="en-US" sz="2400" dirty="0" smtClean="0">
                <a:latin typeface="+mj-lt"/>
              </a:rPr>
              <a:t>Brainstorm</a:t>
            </a:r>
          </a:p>
          <a:p>
            <a:pPr marL="579438" indent="-579438">
              <a:lnSpc>
                <a:spcPts val="2400"/>
              </a:lnSpc>
              <a:buFontTx/>
              <a:buAutoNum type="arabicPeriod"/>
            </a:pPr>
            <a:r>
              <a:rPr lang="en-US" sz="2400" dirty="0" smtClean="0">
                <a:latin typeface="+mj-lt"/>
              </a:rPr>
              <a:t>Research and generate ideas</a:t>
            </a:r>
          </a:p>
          <a:p>
            <a:pPr marL="579438" indent="-579438">
              <a:lnSpc>
                <a:spcPts val="2400"/>
              </a:lnSpc>
              <a:buFontTx/>
              <a:buAutoNum type="arabicPeriod"/>
            </a:pPr>
            <a:r>
              <a:rPr lang="en-US" sz="2400" dirty="0" smtClean="0">
                <a:latin typeface="+mj-lt"/>
              </a:rPr>
              <a:t>Identify criteria and specify constraints</a:t>
            </a:r>
          </a:p>
          <a:p>
            <a:pPr marL="579438" indent="-579438">
              <a:lnSpc>
                <a:spcPts val="2400"/>
              </a:lnSpc>
              <a:buFontTx/>
              <a:buAutoNum type="arabicPeriod"/>
            </a:pPr>
            <a:r>
              <a:rPr lang="en-US" sz="2400" dirty="0" smtClean="0">
                <a:latin typeface="+mj-lt"/>
              </a:rPr>
              <a:t>Explore possibilities</a:t>
            </a:r>
          </a:p>
          <a:p>
            <a:pPr marL="579438" indent="-579438">
              <a:lnSpc>
                <a:spcPts val="2400"/>
              </a:lnSpc>
              <a:buFontTx/>
              <a:buAutoNum type="arabicPeriod"/>
            </a:pPr>
            <a:r>
              <a:rPr lang="en-US" sz="2400" dirty="0" smtClean="0">
                <a:latin typeface="+mj-lt"/>
              </a:rPr>
              <a:t>Select an approach</a:t>
            </a:r>
          </a:p>
          <a:p>
            <a:pPr marL="579438" indent="-579438">
              <a:lnSpc>
                <a:spcPts val="2400"/>
              </a:lnSpc>
              <a:buFontTx/>
              <a:buAutoNum type="arabicPeriod"/>
            </a:pPr>
            <a:r>
              <a:rPr lang="en-US" sz="2400" dirty="0" smtClean="0">
                <a:latin typeface="+mj-lt"/>
              </a:rPr>
              <a:t>Develop a design proposal</a:t>
            </a:r>
          </a:p>
          <a:p>
            <a:pPr marL="579438" indent="-579438">
              <a:lnSpc>
                <a:spcPts val="2400"/>
              </a:lnSpc>
              <a:buFontTx/>
              <a:buAutoNum type="arabicPeriod"/>
            </a:pPr>
            <a:r>
              <a:rPr lang="en-US" sz="2400" dirty="0" smtClean="0">
                <a:latin typeface="+mj-lt"/>
              </a:rPr>
              <a:t>Make a model or prototype</a:t>
            </a:r>
          </a:p>
          <a:p>
            <a:pPr marL="579438" indent="-579438">
              <a:lnSpc>
                <a:spcPts val="2400"/>
              </a:lnSpc>
              <a:buFontTx/>
              <a:buAutoNum type="arabicPeriod"/>
            </a:pPr>
            <a:r>
              <a:rPr lang="en-US" sz="2400" dirty="0" smtClean="0">
                <a:latin typeface="+mj-lt"/>
              </a:rPr>
              <a:t>Test and evaluate the design using specifications</a:t>
            </a:r>
          </a:p>
          <a:p>
            <a:pPr marL="579438" indent="-579438">
              <a:lnSpc>
                <a:spcPts val="2400"/>
              </a:lnSpc>
              <a:buFontTx/>
              <a:buAutoNum type="arabicPeriod"/>
            </a:pPr>
            <a:r>
              <a:rPr lang="en-US" sz="2400" dirty="0" smtClean="0">
                <a:latin typeface="+mj-lt"/>
              </a:rPr>
              <a:t>Refine the design</a:t>
            </a:r>
          </a:p>
          <a:p>
            <a:pPr marL="579438" indent="-579438">
              <a:lnSpc>
                <a:spcPts val="2400"/>
              </a:lnSpc>
              <a:buFontTx/>
              <a:buAutoNum type="arabicPeriod"/>
            </a:pPr>
            <a:r>
              <a:rPr lang="en-US" sz="2400" dirty="0" smtClean="0">
                <a:latin typeface="+mj-lt"/>
              </a:rPr>
              <a:t>Create or make solution</a:t>
            </a:r>
          </a:p>
          <a:p>
            <a:pPr marL="579438" indent="-579438">
              <a:lnSpc>
                <a:spcPts val="2400"/>
              </a:lnSpc>
              <a:buFontTx/>
              <a:buAutoNum type="arabicPeriod"/>
            </a:pPr>
            <a:r>
              <a:rPr lang="en-US" sz="2400" dirty="0" smtClean="0">
                <a:latin typeface="+mj-lt"/>
              </a:rPr>
              <a:t>Communicate processes and results</a:t>
            </a:r>
          </a:p>
          <a:p>
            <a:endParaRPr lang="en-US" dirty="0">
              <a:latin typeface="+mj-lt"/>
            </a:endParaRPr>
          </a:p>
        </p:txBody>
      </p:sp>
    </p:spTree>
    <p:extLst>
      <p:ext uri="{BB962C8B-B14F-4D97-AF65-F5344CB8AC3E}">
        <p14:creationId xmlns:p14="http://schemas.microsoft.com/office/powerpoint/2010/main" val="414818579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6564"/>
                                        </p:tgtEl>
                                        <p:attrNameLst>
                                          <p:attrName>style.visibility</p:attrName>
                                        </p:attrNameLst>
                                      </p:cBhvr>
                                      <p:to>
                                        <p:strVal val="visible"/>
                                      </p:to>
                                    </p:set>
                                    <p:animEffect transition="in" filter="wipe(left)">
                                      <p:cBhvr>
                                        <p:cTn id="7" dur="500"/>
                                        <p:tgtEl>
                                          <p:spTgt spid="7065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8">
                                            <p:txEl>
                                              <p:pRg st="0" end="0"/>
                                            </p:txEl>
                                          </p:spTgt>
                                        </p:tgtEl>
                                      </p:cBhvr>
                                    </p:animEffect>
                                    <p:set>
                                      <p:cBhvr>
                                        <p:cTn id="12" dur="1" fill="hold">
                                          <p:stCondLst>
                                            <p:cond delay="1999"/>
                                          </p:stCondLst>
                                        </p:cTn>
                                        <p:tgtEl>
                                          <p:spTgt spid="8">
                                            <p:txEl>
                                              <p:pRg st="0" end="0"/>
                                            </p:txEl>
                                          </p:spTgt>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2000"/>
                                        <p:tgtEl>
                                          <p:spTgt spid="8">
                                            <p:txEl>
                                              <p:pRg st="1" end="1"/>
                                            </p:txEl>
                                          </p:spTgt>
                                        </p:tgtEl>
                                      </p:cBhvr>
                                    </p:animEffect>
                                    <p:set>
                                      <p:cBhvr>
                                        <p:cTn id="15" dur="1" fill="hold">
                                          <p:stCondLst>
                                            <p:cond delay="1999"/>
                                          </p:stCondLst>
                                        </p:cTn>
                                        <p:tgtEl>
                                          <p:spTgt spid="8">
                                            <p:txEl>
                                              <p:pRg st="1" end="1"/>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2000"/>
                                        <p:tgtEl>
                                          <p:spTgt spid="8">
                                            <p:txEl>
                                              <p:pRg st="2" end="2"/>
                                            </p:txEl>
                                          </p:spTgt>
                                        </p:tgtEl>
                                      </p:cBhvr>
                                    </p:animEffect>
                                    <p:set>
                                      <p:cBhvr>
                                        <p:cTn id="18" dur="1" fill="hold">
                                          <p:stCondLst>
                                            <p:cond delay="1999"/>
                                          </p:stCondLst>
                                        </p:cTn>
                                        <p:tgtEl>
                                          <p:spTgt spid="8">
                                            <p:txEl>
                                              <p:pRg st="2" end="2"/>
                                            </p:txEl>
                                          </p:spTgt>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2000"/>
                                        <p:tgtEl>
                                          <p:spTgt spid="8">
                                            <p:txEl>
                                              <p:pRg st="3" end="3"/>
                                            </p:txEl>
                                          </p:spTgt>
                                        </p:tgtEl>
                                      </p:cBhvr>
                                    </p:animEffect>
                                    <p:set>
                                      <p:cBhvr>
                                        <p:cTn id="21" dur="1" fill="hold">
                                          <p:stCondLst>
                                            <p:cond delay="1999"/>
                                          </p:stCondLst>
                                        </p:cTn>
                                        <p:tgtEl>
                                          <p:spTgt spid="8">
                                            <p:txEl>
                                              <p:pRg st="3" end="3"/>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2000"/>
                                        <p:tgtEl>
                                          <p:spTgt spid="8">
                                            <p:txEl>
                                              <p:pRg st="4" end="4"/>
                                            </p:txEl>
                                          </p:spTgt>
                                        </p:tgtEl>
                                      </p:cBhvr>
                                    </p:animEffect>
                                    <p:set>
                                      <p:cBhvr>
                                        <p:cTn id="24" dur="1" fill="hold">
                                          <p:stCondLst>
                                            <p:cond delay="1999"/>
                                          </p:stCondLst>
                                        </p:cTn>
                                        <p:tgtEl>
                                          <p:spTgt spid="8">
                                            <p:txEl>
                                              <p:pRg st="4" end="4"/>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2000"/>
                                        <p:tgtEl>
                                          <p:spTgt spid="8">
                                            <p:txEl>
                                              <p:pRg st="5" end="5"/>
                                            </p:txEl>
                                          </p:spTgt>
                                        </p:tgtEl>
                                      </p:cBhvr>
                                    </p:animEffect>
                                    <p:set>
                                      <p:cBhvr>
                                        <p:cTn id="27" dur="1" fill="hold">
                                          <p:stCondLst>
                                            <p:cond delay="1999"/>
                                          </p:stCondLst>
                                        </p:cTn>
                                        <p:tgtEl>
                                          <p:spTgt spid="8">
                                            <p:txEl>
                                              <p:pRg st="5" end="5"/>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2000"/>
                                        <p:tgtEl>
                                          <p:spTgt spid="8">
                                            <p:txEl>
                                              <p:pRg st="6" end="6"/>
                                            </p:txEl>
                                          </p:spTgt>
                                        </p:tgtEl>
                                      </p:cBhvr>
                                    </p:animEffect>
                                    <p:set>
                                      <p:cBhvr>
                                        <p:cTn id="30" dur="1" fill="hold">
                                          <p:stCondLst>
                                            <p:cond delay="1999"/>
                                          </p:stCondLst>
                                        </p:cTn>
                                        <p:tgtEl>
                                          <p:spTgt spid="8">
                                            <p:txEl>
                                              <p:pRg st="6" end="6"/>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2000"/>
                                        <p:tgtEl>
                                          <p:spTgt spid="8">
                                            <p:txEl>
                                              <p:pRg st="7" end="7"/>
                                            </p:txEl>
                                          </p:spTgt>
                                        </p:tgtEl>
                                      </p:cBhvr>
                                    </p:animEffect>
                                    <p:set>
                                      <p:cBhvr>
                                        <p:cTn id="33" dur="1" fill="hold">
                                          <p:stCondLst>
                                            <p:cond delay="1999"/>
                                          </p:stCondLst>
                                        </p:cTn>
                                        <p:tgtEl>
                                          <p:spTgt spid="8">
                                            <p:txEl>
                                              <p:pRg st="7" end="7"/>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2000"/>
                                        <p:tgtEl>
                                          <p:spTgt spid="8">
                                            <p:txEl>
                                              <p:pRg st="8" end="8"/>
                                            </p:txEl>
                                          </p:spTgt>
                                        </p:tgtEl>
                                      </p:cBhvr>
                                    </p:animEffect>
                                    <p:set>
                                      <p:cBhvr>
                                        <p:cTn id="36" dur="1" fill="hold">
                                          <p:stCondLst>
                                            <p:cond delay="1999"/>
                                          </p:stCondLst>
                                        </p:cTn>
                                        <p:tgtEl>
                                          <p:spTgt spid="8">
                                            <p:txEl>
                                              <p:pRg st="8" end="8"/>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2000"/>
                                        <p:tgtEl>
                                          <p:spTgt spid="8">
                                            <p:txEl>
                                              <p:pRg st="9" end="9"/>
                                            </p:txEl>
                                          </p:spTgt>
                                        </p:tgtEl>
                                      </p:cBhvr>
                                    </p:animEffect>
                                    <p:set>
                                      <p:cBhvr>
                                        <p:cTn id="39" dur="1" fill="hold">
                                          <p:stCondLst>
                                            <p:cond delay="1999"/>
                                          </p:stCondLst>
                                        </p:cTn>
                                        <p:tgtEl>
                                          <p:spTgt spid="8">
                                            <p:txEl>
                                              <p:pRg st="9" end="9"/>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2000"/>
                                        <p:tgtEl>
                                          <p:spTgt spid="8">
                                            <p:txEl>
                                              <p:pRg st="10" end="10"/>
                                            </p:txEl>
                                          </p:spTgt>
                                        </p:tgtEl>
                                      </p:cBhvr>
                                    </p:animEffect>
                                    <p:set>
                                      <p:cBhvr>
                                        <p:cTn id="42" dur="1" fill="hold">
                                          <p:stCondLst>
                                            <p:cond delay="1999"/>
                                          </p:stCondLst>
                                        </p:cTn>
                                        <p:tgtEl>
                                          <p:spTgt spid="8">
                                            <p:txEl>
                                              <p:pRg st="10" end="10"/>
                                            </p:txEl>
                                          </p:spTgt>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2000"/>
                                        <p:tgtEl>
                                          <p:spTgt spid="8">
                                            <p:txEl>
                                              <p:pRg st="11" end="11"/>
                                            </p:txEl>
                                          </p:spTgt>
                                        </p:tgtEl>
                                      </p:cBhvr>
                                    </p:animEffect>
                                    <p:set>
                                      <p:cBhvr>
                                        <p:cTn id="45" dur="1" fill="hold">
                                          <p:stCondLst>
                                            <p:cond delay="1999"/>
                                          </p:stCondLst>
                                        </p:cTn>
                                        <p:tgtEl>
                                          <p:spTgt spid="8">
                                            <p:txEl>
                                              <p:pRg st="11" end="11"/>
                                            </p:txEl>
                                          </p:spTgt>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706564"/>
                                        </p:tgtEl>
                                      </p:cBhvr>
                                    </p:animEffect>
                                    <p:set>
                                      <p:cBhvr>
                                        <p:cTn id="48" dur="1" fill="hold">
                                          <p:stCondLst>
                                            <p:cond delay="1999"/>
                                          </p:stCondLst>
                                        </p:cTn>
                                        <p:tgtEl>
                                          <p:spTgt spid="706564"/>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64" grpId="0"/>
      <p:bldP spid="706564" grpId="1"/>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6934200" cy="715962"/>
          </a:xfrm>
        </p:spPr>
        <p:txBody>
          <a:bodyPr/>
          <a:lstStyle/>
          <a:p>
            <a:r>
              <a:rPr lang="en-US" dirty="0"/>
              <a:t>Design </a:t>
            </a:r>
            <a:r>
              <a:rPr lang="en-US" dirty="0" smtClean="0"/>
              <a:t>Process used in IED</a:t>
            </a:r>
            <a:endParaRPr lang="en-US" dirty="0"/>
          </a:p>
        </p:txBody>
      </p:sp>
      <p:sp>
        <p:nvSpPr>
          <p:cNvPr id="59" name="Content Placeholder 6"/>
          <p:cNvSpPr txBox="1">
            <a:spLocks/>
          </p:cNvSpPr>
          <p:nvPr/>
        </p:nvSpPr>
        <p:spPr bwMode="auto">
          <a:xfrm>
            <a:off x="368458" y="1321977"/>
            <a:ext cx="3441539"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ts val="2400"/>
              </a:lnSpc>
              <a:spcBef>
                <a:spcPct val="50000"/>
              </a:spcBef>
              <a:buFontTx/>
              <a:buAutoNum type="arabicPeriod"/>
            </a:pPr>
            <a:r>
              <a:rPr lang="en-US" sz="2400" dirty="0" smtClean="0">
                <a:latin typeface="+mj-lt"/>
              </a:rPr>
              <a:t>Identify a Problem</a:t>
            </a:r>
          </a:p>
          <a:p>
            <a:pPr>
              <a:lnSpc>
                <a:spcPts val="2400"/>
              </a:lnSpc>
              <a:spcBef>
                <a:spcPct val="50000"/>
              </a:spcBef>
              <a:buFontTx/>
              <a:buAutoNum type="arabicPeriod"/>
            </a:pPr>
            <a:r>
              <a:rPr lang="en-US" sz="2400" dirty="0" smtClean="0">
                <a:latin typeface="+mj-lt"/>
              </a:rPr>
              <a:t>Generate Concepts</a:t>
            </a:r>
          </a:p>
          <a:p>
            <a:pPr>
              <a:lnSpc>
                <a:spcPts val="2400"/>
              </a:lnSpc>
              <a:spcBef>
                <a:spcPct val="50000"/>
              </a:spcBef>
              <a:buFontTx/>
              <a:buAutoNum type="arabicPeriod"/>
            </a:pPr>
            <a:r>
              <a:rPr lang="en-US" sz="2400" dirty="0" smtClean="0">
                <a:latin typeface="+mj-lt"/>
              </a:rPr>
              <a:t>Develop a Solution</a:t>
            </a:r>
          </a:p>
          <a:p>
            <a:pPr>
              <a:lnSpc>
                <a:spcPts val="2400"/>
              </a:lnSpc>
              <a:spcBef>
                <a:spcPct val="50000"/>
              </a:spcBef>
              <a:buFontTx/>
              <a:buAutoNum type="arabicPeriod"/>
            </a:pPr>
            <a:r>
              <a:rPr lang="en-US" sz="2400" dirty="0" smtClean="0">
                <a:latin typeface="+mj-lt"/>
              </a:rPr>
              <a:t>Construct and Test a Prototype</a:t>
            </a:r>
          </a:p>
          <a:p>
            <a:pPr>
              <a:lnSpc>
                <a:spcPts val="2400"/>
              </a:lnSpc>
              <a:spcBef>
                <a:spcPct val="50000"/>
              </a:spcBef>
              <a:buFontTx/>
              <a:buAutoNum type="arabicPeriod"/>
            </a:pPr>
            <a:r>
              <a:rPr lang="en-US" sz="2400" dirty="0" smtClean="0">
                <a:latin typeface="+mj-lt"/>
              </a:rPr>
              <a:t>Evaluate the Solution</a:t>
            </a:r>
          </a:p>
          <a:p>
            <a:pPr>
              <a:lnSpc>
                <a:spcPts val="2400"/>
              </a:lnSpc>
              <a:spcBef>
                <a:spcPct val="50000"/>
              </a:spcBef>
              <a:buFontTx/>
              <a:buAutoNum type="arabicPeriod"/>
            </a:pPr>
            <a:r>
              <a:rPr lang="en-US" sz="2400" dirty="0" smtClean="0">
                <a:latin typeface="+mj-lt"/>
              </a:rPr>
              <a:t>Present the Solution</a:t>
            </a:r>
          </a:p>
          <a:p>
            <a:pPr marL="0" indent="0">
              <a:buNone/>
            </a:pPr>
            <a:endParaRPr lang="en-US" dirty="0">
              <a:latin typeface="+mj-lt"/>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066800"/>
            <a:ext cx="4315307" cy="5073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Rectangle 60"/>
          <p:cNvSpPr/>
          <p:nvPr/>
        </p:nvSpPr>
        <p:spPr>
          <a:xfrm>
            <a:off x="228600" y="6248400"/>
            <a:ext cx="5218248" cy="461665"/>
          </a:xfrm>
          <a:prstGeom prst="rect">
            <a:avLst/>
          </a:prstGeom>
        </p:spPr>
        <p:txBody>
          <a:bodyPr wrap="square">
            <a:spAutoFit/>
          </a:bodyPr>
          <a:lstStyle/>
          <a:p>
            <a:r>
              <a:rPr lang="en-US" sz="1200" i="1" dirty="0" smtClean="0"/>
              <a:t>This design process was developed based on the University </a:t>
            </a:r>
            <a:r>
              <a:rPr lang="en-US" sz="1200" i="1" dirty="0"/>
              <a:t>of Maryland - College Park - IRB Research Project</a:t>
            </a:r>
            <a:endParaRPr lang="en-US" sz="1200" dirty="0"/>
          </a:p>
        </p:txBody>
      </p:sp>
    </p:spTree>
    <p:extLst>
      <p:ext uri="{BB962C8B-B14F-4D97-AF65-F5344CB8AC3E}">
        <p14:creationId xmlns:p14="http://schemas.microsoft.com/office/powerpoint/2010/main" val="28575502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0047&quot;&gt;&lt;property id=&quot;20148&quot; value=&quot;5&quot;/&gt;&lt;property id=&quot;20300&quot; value=&quot;Slide 2&quot;/&gt;&lt;property id=&quot;20307&quot; value=&quot;258&quot;/&gt;&lt;/object&gt;&lt;object type=&quot;3&quot; unique_id=&quot;10048&quot;&gt;&lt;property id=&quot;20148&quot; value=&quot;5&quot;/&gt;&lt;property id=&quot;20300&quot; value=&quot;Slide 3 - &amp;quot;References&amp;quot;&quot;/&gt;&lt;property id=&quot;20307&quot; value=&quot;259&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851</TotalTime>
  <Words>895</Words>
  <Application>Microsoft Office PowerPoint</Application>
  <PresentationFormat>On-screen Show (4:3)</PresentationFormat>
  <Paragraphs>162</Paragraphs>
  <Slides>19</Slides>
  <Notes>5</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PowerPointTemplateAE_2009_1217_NEW NEW Template</vt:lpstr>
      <vt:lpstr>1_Custom Design</vt:lpstr>
      <vt:lpstr>A Design Process</vt:lpstr>
      <vt:lpstr>The Design Process</vt:lpstr>
      <vt:lpstr>What Is Design?</vt:lpstr>
      <vt:lpstr>What Is a Design Process?</vt:lpstr>
      <vt:lpstr>Design Process</vt:lpstr>
      <vt:lpstr>Design Process Example</vt:lpstr>
      <vt:lpstr>Design Process Example</vt:lpstr>
      <vt:lpstr>Design Process Example</vt:lpstr>
      <vt:lpstr>Design Process used in IED</vt:lpstr>
      <vt:lpstr>Design Process</vt:lpstr>
      <vt:lpstr>Define the Problem</vt:lpstr>
      <vt:lpstr>Generate Concepts</vt:lpstr>
      <vt:lpstr>Develop a Solution</vt:lpstr>
      <vt:lpstr>Construct and Test a Prototype</vt:lpstr>
      <vt:lpstr>Evaluate the Solution</vt:lpstr>
      <vt:lpstr>PowerPoint Presentation</vt:lpstr>
      <vt:lpstr>Present the Solution</vt:lpstr>
      <vt:lpstr>Design Process</vt:lpstr>
      <vt:lpstr>Image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U1 A Design Process</dc:title>
  <dc:subject>IED - Lesson x.y - Lesson title</dc:subject>
  <dc:creator>IED Curriculum Team</dc:creator>
  <cp:lastModifiedBy>Deborah Calvin</cp:lastModifiedBy>
  <cp:revision>62</cp:revision>
  <cp:lastPrinted>2012-01-24T21:22:48Z</cp:lastPrinted>
  <dcterms:created xsi:type="dcterms:W3CDTF">2010-01-04T14:07:12Z</dcterms:created>
  <dcterms:modified xsi:type="dcterms:W3CDTF">2012-05-25T14:45:16Z</dcterms:modified>
</cp:coreProperties>
</file>