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95" r:id="rId4"/>
    <p:sldId id="297" r:id="rId5"/>
    <p:sldId id="298" r:id="rId6"/>
    <p:sldId id="294" r:id="rId7"/>
    <p:sldId id="293" r:id="rId8"/>
    <p:sldId id="292" r:id="rId9"/>
    <p:sldId id="296" r:id="rId10"/>
    <p:sldId id="290" r:id="rId11"/>
    <p:sldId id="308" r:id="rId12"/>
    <p:sldId id="303" r:id="rId13"/>
    <p:sldId id="304" r:id="rId14"/>
    <p:sldId id="305" r:id="rId15"/>
    <p:sldId id="300" r:id="rId16"/>
    <p:sldId id="306" r:id="rId17"/>
    <p:sldId id="307" r:id="rId18"/>
    <p:sldId id="302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E2D"/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575" autoAdjust="0"/>
  </p:normalViewPr>
  <p:slideViewPr>
    <p:cSldViewPr snapToGrid="0">
      <p:cViewPr varScale="1">
        <p:scale>
          <a:sx n="126" d="100"/>
          <a:sy n="126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Step 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ducation.rec.ri.cmu.edu/products/teaching_robotc_cortex/index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1"/>
            <a:ext cx="7772400" cy="76199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Activity </a:t>
            </a:r>
            <a:r>
              <a:rPr lang="en-US" dirty="0" smtClean="0"/>
              <a:t>1.2.3a Airfoil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Construction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7258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8: Install Inputs and Outputs</a:t>
            </a:r>
            <a:endParaRPr lang="en-US" sz="3200" dirty="0"/>
          </a:p>
        </p:txBody>
      </p:sp>
      <p:pic>
        <p:nvPicPr>
          <p:cNvPr id="3" name="Picture 2" descr="Z:\2010_0416_My Pics from PLTW laptop\2011_0228_AE_PushPull_Propeller\IMG_29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8608" y="716536"/>
            <a:ext cx="5446644" cy="52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6204698" y="4807275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5" idx="1"/>
            <a:endCxn id="4" idx="7"/>
          </p:cNvCxnSpPr>
          <p:nvPr/>
        </p:nvCxnSpPr>
        <p:spPr>
          <a:xfrm flipH="1" flipV="1">
            <a:off x="6594943" y="4874230"/>
            <a:ext cx="951051" cy="22148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3907" y="1015086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Secure propeller</a:t>
            </a:r>
          </a:p>
          <a:p>
            <a:pPr>
              <a:defRPr/>
            </a:pPr>
            <a:r>
              <a:rPr lang="en-US" sz="1600" dirty="0" smtClean="0"/>
              <a:t>to shaft with</a:t>
            </a:r>
          </a:p>
          <a:p>
            <a:pPr>
              <a:defRPr/>
            </a:pPr>
            <a:r>
              <a:rPr lang="en-US" sz="1600" dirty="0" smtClean="0"/>
              <a:t>set screw</a:t>
            </a:r>
            <a:endParaRPr lang="en-US" sz="1600" dirty="0"/>
          </a:p>
        </p:txBody>
      </p:sp>
      <p:cxnSp>
        <p:nvCxnSpPr>
          <p:cNvPr id="7" name="Straight Connector 6"/>
          <p:cNvCxnSpPr>
            <a:stCxn id="6" idx="3"/>
          </p:cNvCxnSpPr>
          <p:nvPr/>
        </p:nvCxnSpPr>
        <p:spPr>
          <a:xfrm>
            <a:off x="1842190" y="1430585"/>
            <a:ext cx="493506" cy="97468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329937" y="4172141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36449" y="754650"/>
            <a:ext cx="175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Install bump switch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16490" y="985482"/>
            <a:ext cx="2376417" cy="79407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5994" y="4680211"/>
            <a:ext cx="1598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Bump switch into CORTEX digital 1</a:t>
            </a:r>
            <a:endParaRPr lang="en-US" sz="1600" dirty="0"/>
          </a:p>
        </p:txBody>
      </p:sp>
      <p:cxnSp>
        <p:nvCxnSpPr>
          <p:cNvPr id="16" name="Straight Connector 15"/>
          <p:cNvCxnSpPr>
            <a:stCxn id="19" idx="1"/>
            <a:endCxn id="11" idx="6"/>
          </p:cNvCxnSpPr>
          <p:nvPr/>
        </p:nvCxnSpPr>
        <p:spPr>
          <a:xfrm flipH="1">
            <a:off x="5787137" y="4118807"/>
            <a:ext cx="1758858" cy="28193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45995" y="3703308"/>
            <a:ext cx="1598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Motor into</a:t>
            </a:r>
          </a:p>
          <a:p>
            <a:pPr>
              <a:defRPr/>
            </a:pPr>
            <a:r>
              <a:rPr lang="en-US" sz="1600" dirty="0" smtClean="0"/>
              <a:t>CORTEX motor 1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9516" y="2772230"/>
            <a:ext cx="161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Install battery and connect to CORTEX</a:t>
            </a:r>
            <a:endParaRPr lang="en-US" sz="1600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843459" y="3649751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0" idx="1"/>
            <a:endCxn id="21" idx="7"/>
          </p:cNvCxnSpPr>
          <p:nvPr/>
        </p:nvCxnSpPr>
        <p:spPr>
          <a:xfrm flipH="1">
            <a:off x="6233704" y="3187729"/>
            <a:ext cx="1295812" cy="52897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42744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9: Prepare Cortex and Joystick Hardware</a:t>
            </a:r>
            <a:endParaRPr lang="en-US" sz="32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00" y="1783762"/>
            <a:ext cx="65298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1743" y="927086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2. Click Setup</a:t>
            </a:r>
            <a:endParaRPr lang="en-US" sz="1600" dirty="0"/>
          </a:p>
        </p:txBody>
      </p:sp>
      <p:cxnSp>
        <p:nvCxnSpPr>
          <p:cNvPr id="5" name="Straight Connector 4"/>
          <p:cNvCxnSpPr>
            <a:stCxn id="4" idx="3"/>
          </p:cNvCxnSpPr>
          <p:nvPr/>
        </p:nvCxnSpPr>
        <p:spPr>
          <a:xfrm>
            <a:off x="4111179" y="1096363"/>
            <a:ext cx="540328" cy="106042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464" y="165086"/>
            <a:ext cx="7865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1. Click image above to go to the VEX Cortex Video Trainer using ROBOTC website:</a:t>
            </a:r>
          </a:p>
          <a:p>
            <a:pPr>
              <a:defRPr/>
            </a:pPr>
            <a:r>
              <a:rPr lang="en-US" sz="1600" dirty="0" smtClean="0"/>
              <a:t>http</a:t>
            </a:r>
            <a:r>
              <a:rPr lang="en-US" sz="1600" dirty="0"/>
              <a:t>://www.education.rec.ri.cmu.edu/products/teaching_robotc_cortex/index.html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591" y="3755695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4. </a:t>
            </a:r>
            <a:r>
              <a:rPr lang="en-US" sz="1600" dirty="0"/>
              <a:t>Click and follow</a:t>
            </a:r>
          </a:p>
          <a:p>
            <a:pPr>
              <a:defRPr/>
            </a:pPr>
            <a:r>
              <a:rPr lang="en-US" sz="1600" dirty="0"/>
              <a:t>directions</a:t>
            </a:r>
          </a:p>
        </p:txBody>
      </p:sp>
      <p:cxnSp>
        <p:nvCxnSpPr>
          <p:cNvPr id="9" name="Straight Connector 8"/>
          <p:cNvCxnSpPr>
            <a:stCxn id="8" idx="3"/>
          </p:cNvCxnSpPr>
          <p:nvPr/>
        </p:nvCxnSpPr>
        <p:spPr>
          <a:xfrm flipV="1">
            <a:off x="2083350" y="3570514"/>
            <a:ext cx="1588764" cy="47756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166" y="2160284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/>
              <a:t>3</a:t>
            </a:r>
            <a:r>
              <a:rPr lang="en-US" sz="1600" dirty="0" smtClean="0"/>
              <a:t>. Click and follow</a:t>
            </a:r>
          </a:p>
          <a:p>
            <a:pPr>
              <a:defRPr/>
            </a:pPr>
            <a:r>
              <a:rPr lang="en-US" sz="1600" dirty="0" smtClean="0"/>
              <a:t>directions</a:t>
            </a:r>
            <a:endParaRPr lang="en-US" sz="1600" dirty="0"/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>
          <a:xfrm>
            <a:off x="2155925" y="2452672"/>
            <a:ext cx="384075" cy="47921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7590" y="4439127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5. </a:t>
            </a:r>
            <a:r>
              <a:rPr lang="en-US" sz="1600" dirty="0"/>
              <a:t>Click and follow</a:t>
            </a:r>
          </a:p>
          <a:p>
            <a:pPr>
              <a:defRPr/>
            </a:pPr>
            <a:r>
              <a:rPr lang="en-US" sz="1600" dirty="0"/>
              <a:t>directions</a:t>
            </a: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 flipV="1">
            <a:off x="2083349" y="3643086"/>
            <a:ext cx="2604765" cy="108842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6621" y="5215653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/>
              <a:t>6</a:t>
            </a:r>
            <a:r>
              <a:rPr lang="en-US" sz="1600" dirty="0" smtClean="0"/>
              <a:t>. </a:t>
            </a:r>
            <a:r>
              <a:rPr lang="en-US" sz="1600" dirty="0"/>
              <a:t>Click and follow</a:t>
            </a:r>
          </a:p>
          <a:p>
            <a:pPr>
              <a:defRPr/>
            </a:pPr>
            <a:r>
              <a:rPr lang="en-US" sz="1600" dirty="0"/>
              <a:t>directions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170437" y="4136571"/>
            <a:ext cx="2503163" cy="134244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0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052452"/>
            <a:ext cx="9405257" cy="1052286"/>
          </a:xfrm>
        </p:spPr>
        <p:txBody>
          <a:bodyPr>
            <a:noAutofit/>
          </a:bodyPr>
          <a:lstStyle/>
          <a:p>
            <a:r>
              <a:rPr lang="en-US" sz="3100" dirty="0" smtClean="0"/>
              <a:t>Step 10: Download ROBOTC Program to CORTEX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3" y="550034"/>
            <a:ext cx="8229600" cy="478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1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3716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11: Prepare Airfoil Support Stands</a:t>
            </a:r>
            <a:endParaRPr lang="en-US" sz="3200" dirty="0"/>
          </a:p>
        </p:txBody>
      </p:sp>
      <p:pic>
        <p:nvPicPr>
          <p:cNvPr id="3074" name="Picture 2" descr="Z:\2010_0416_My Pics from PLTW laptop\2011_0301_AE_Airfoil_Propeller\IMG_3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9287" y="506895"/>
            <a:ext cx="57054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42744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12: Fasten Stands to Plate</a:t>
            </a:r>
            <a:endParaRPr lang="en-US" sz="3200" dirty="0"/>
          </a:p>
        </p:txBody>
      </p:sp>
      <p:pic>
        <p:nvPicPr>
          <p:cNvPr id="4098" name="Picture 2" descr="Z:\2010_0416_My Pics from PLTW laptop\2011_0301_AE_Airfoil_Propeller\IMG_3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2676" y="427383"/>
            <a:ext cx="461429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7258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13: Prepare Simulated Airfoil</a:t>
            </a:r>
            <a:endParaRPr lang="en-US" sz="3200" dirty="0"/>
          </a:p>
        </p:txBody>
      </p:sp>
      <p:pic>
        <p:nvPicPr>
          <p:cNvPr id="2052" name="Picture 4" descr="Z:\2010_0416_My Pics from PLTW laptop\2011_0301_AE_Airfoil_Propeller\IMG_3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7663" y="646044"/>
            <a:ext cx="7312389" cy="38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89939" y="4710424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2 in. x 9 in. paper with two lines</a:t>
            </a:r>
          </a:p>
          <a:p>
            <a:pPr>
              <a:defRPr/>
            </a:pPr>
            <a:r>
              <a:rPr lang="en-US" sz="1600" dirty="0" smtClean="0"/>
              <a:t>drawn 2 in. and 4 in. from edge</a:t>
            </a:r>
            <a:endParaRPr lang="en-US" sz="1600" dirty="0"/>
          </a:p>
        </p:txBody>
      </p:sp>
      <p:cxnSp>
        <p:nvCxnSpPr>
          <p:cNvPr id="20" name="Straight Connector 19"/>
          <p:cNvCxnSpPr>
            <a:endCxn id="19" idx="0"/>
          </p:cNvCxnSpPr>
          <p:nvPr/>
        </p:nvCxnSpPr>
        <p:spPr>
          <a:xfrm flipH="1">
            <a:off x="2708144" y="2794404"/>
            <a:ext cx="410779" cy="191602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3716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14: Attach </a:t>
            </a:r>
            <a:r>
              <a:rPr lang="en-US" sz="3200" dirty="0"/>
              <a:t>Simulated Airfoil</a:t>
            </a:r>
          </a:p>
        </p:txBody>
      </p:sp>
      <p:pic>
        <p:nvPicPr>
          <p:cNvPr id="5122" name="Picture 2" descr="Z:\2010_0416_My Pics from PLTW laptop\2011_0301_AE_Airfoil_Propeller\IMG_3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6121" y="437321"/>
            <a:ext cx="36872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3716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14: Align Propeller and Airfoil</a:t>
            </a:r>
            <a:endParaRPr lang="en-US" sz="3200" dirty="0"/>
          </a:p>
        </p:txBody>
      </p:sp>
      <p:pic>
        <p:nvPicPr>
          <p:cNvPr id="6146" name="Picture 2" descr="Z:\2010_0416_My Pics from PLTW laptop\2011_0301_AE_Airfoil_Propeller\IMG_3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10" y="2367540"/>
            <a:ext cx="4277209" cy="320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2010_0416_My Pics from PLTW laptop\2011_0301_AE_Airfoil_Propeller\IMG_3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287" y="931660"/>
            <a:ext cx="3657600" cy="46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65313" y="728914"/>
            <a:ext cx="1378341" cy="233107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1643" y="180162"/>
            <a:ext cx="4862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Align center line of the slow flyer propeller</a:t>
            </a:r>
          </a:p>
          <a:p>
            <a:pPr>
              <a:defRPr/>
            </a:pPr>
            <a:r>
              <a:rPr lang="en-US" sz="1600" dirty="0" smtClean="0"/>
              <a:t>8x6SF horizontally with the center of the paper strip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5913" y="1384681"/>
            <a:ext cx="4026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Align center line of the slow flyer propeller</a:t>
            </a:r>
          </a:p>
          <a:p>
            <a:pPr>
              <a:defRPr/>
            </a:pPr>
            <a:r>
              <a:rPr lang="en-US" sz="1600" dirty="0" smtClean="0"/>
              <a:t>8x6SF above the center of the paper strip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1771" y="2002971"/>
            <a:ext cx="53343" cy="137633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1"/>
          </p:cNvCxnSpPr>
          <p:nvPr/>
        </p:nvCxnSpPr>
        <p:spPr>
          <a:xfrm flipH="1">
            <a:off x="2143654" y="966029"/>
            <a:ext cx="2758770" cy="13199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2424" y="673641"/>
            <a:ext cx="415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Ensure that there is a safe gap between the</a:t>
            </a:r>
          </a:p>
          <a:p>
            <a:pPr>
              <a:defRPr/>
            </a:pPr>
            <a:r>
              <a:rPr lang="en-US" sz="1600" dirty="0" smtClean="0"/>
              <a:t>propeller and the airfoil stand</a:t>
            </a:r>
          </a:p>
        </p:txBody>
      </p:sp>
    </p:spTree>
    <p:extLst>
      <p:ext uri="{BB962C8B-B14F-4D97-AF65-F5344CB8AC3E}">
        <p14:creationId xmlns:p14="http://schemas.microsoft.com/office/powerpoint/2010/main" val="36856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0086" y="2304899"/>
            <a:ext cx="8067583" cy="286098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Stop</a:t>
            </a: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Complete</a:t>
            </a: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Activity 1.2.3 Airfoil</a:t>
            </a:r>
            <a:endParaRPr lang="en-US" sz="3600" dirty="0">
              <a:solidFill>
                <a:srgbClr val="00386B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25839" r="25911" b="27989"/>
          <a:stretch/>
        </p:blipFill>
        <p:spPr bwMode="auto">
          <a:xfrm>
            <a:off x="1997474" y="2068496"/>
            <a:ext cx="1491449" cy="14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570" y="232223"/>
            <a:ext cx="4572000" cy="457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Equipment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498"/>
            <a:ext cx="4572000" cy="6400800"/>
          </a:xfrm>
        </p:spPr>
        <p:txBody>
          <a:bodyPr/>
          <a:lstStyle/>
          <a:p>
            <a:r>
              <a:rPr lang="en-US" dirty="0" smtClean="0"/>
              <a:t>AE VEX kit</a:t>
            </a:r>
          </a:p>
          <a:p>
            <a:r>
              <a:rPr lang="en-US" dirty="0" smtClean="0"/>
              <a:t>Slow </a:t>
            </a:r>
            <a:r>
              <a:rPr lang="en-US" dirty="0"/>
              <a:t>f</a:t>
            </a:r>
            <a:r>
              <a:rPr lang="en-US" dirty="0" smtClean="0"/>
              <a:t>lyer propeller </a:t>
            </a:r>
            <a:r>
              <a:rPr lang="en-US" dirty="0" smtClean="0"/>
              <a:t>8x6SF</a:t>
            </a:r>
          </a:p>
          <a:p>
            <a:r>
              <a:rPr lang="en-US" dirty="0" smtClean="0"/>
              <a:t>Propeller </a:t>
            </a:r>
            <a:r>
              <a:rPr lang="en-US" dirty="0" smtClean="0"/>
              <a:t>adapter </a:t>
            </a:r>
            <a:r>
              <a:rPr lang="en-US" dirty="0"/>
              <a:t>with set screw </a:t>
            </a:r>
            <a:r>
              <a:rPr lang="en-US" dirty="0" smtClean="0"/>
              <a:t>4mm</a:t>
            </a:r>
          </a:p>
          <a:p>
            <a:r>
              <a:rPr lang="en-US" dirty="0" smtClean="0"/>
              <a:t>2 in. x 9 in. strip of paper</a:t>
            </a:r>
          </a:p>
        </p:txBody>
      </p:sp>
      <p:pic>
        <p:nvPicPr>
          <p:cNvPr id="7170" name="Picture 2" descr="Z:\2010_0416_My Pics from PLTW laptop\2011_0301_AE_Airfoil_Propeller\IMG_3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9687" y="1202632"/>
            <a:ext cx="39964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4688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1: Construct Base</a:t>
            </a:r>
            <a:endParaRPr lang="en-US" sz="3200" dirty="0"/>
          </a:p>
        </p:txBody>
      </p:sp>
      <p:pic>
        <p:nvPicPr>
          <p:cNvPr id="6146" name="Picture 2" descr="Z:\2010_0416_My Pics from PLTW laptop\2011_0228_AE_PushPull_Propeller\IMG_29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795" y="1528416"/>
            <a:ext cx="439029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2010_0416_My Pics from PLTW laptop\2011_0228_AE_PushPull_Propeller\IMG_29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1080" y="1548072"/>
            <a:ext cx="36636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3716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2: Construct Drive Towers </a:t>
            </a:r>
            <a:endParaRPr lang="en-US" sz="3200" dirty="0"/>
          </a:p>
        </p:txBody>
      </p:sp>
      <p:pic>
        <p:nvPicPr>
          <p:cNvPr id="7170" name="Picture 2" descr="Z:\2010_0416_My Pics from PLTW laptop\2011_0228_AE_PushPull_Propeller\IMG_29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0017" y="1030204"/>
            <a:ext cx="5486400" cy="43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3716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3: Construct Propeller Towers</a:t>
            </a:r>
            <a:endParaRPr lang="en-US" sz="3200" dirty="0"/>
          </a:p>
        </p:txBody>
      </p:sp>
      <p:pic>
        <p:nvPicPr>
          <p:cNvPr id="8194" name="Picture 2" descr="Z:\2010_0416_My Pics from PLTW laptop\2011_0228_AE_PushPull_Propeller\IMG_29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9407" y="1361661"/>
            <a:ext cx="5486400" cy="30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Z:\2010_0416_My Pics from PLTW laptop\2011_0228_AE_PushPull_Propeller\IMG_29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842" y="4025348"/>
            <a:ext cx="2455740" cy="18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2010_0416_My Pics from PLTW laptop\2011_0228_AE_PushPull_Propeller\IMG_29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0041" y="695737"/>
            <a:ext cx="42538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3716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4: Install Towers and Battery Placement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27163" y="3465629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2 in. spacers</a:t>
            </a:r>
          </a:p>
          <a:p>
            <a:pPr>
              <a:defRPr/>
            </a:pPr>
            <a:r>
              <a:rPr lang="en-US" sz="1600" dirty="0" smtClean="0"/>
              <a:t>x4</a:t>
            </a:r>
            <a:endParaRPr lang="en-US" sz="1600" dirty="0"/>
          </a:p>
        </p:txBody>
      </p:sp>
      <p:cxnSp>
        <p:nvCxnSpPr>
          <p:cNvPr id="4" name="Straight Connector 3"/>
          <p:cNvCxnSpPr>
            <a:endCxn id="9" idx="2"/>
          </p:cNvCxnSpPr>
          <p:nvPr/>
        </p:nvCxnSpPr>
        <p:spPr>
          <a:xfrm flipV="1">
            <a:off x="2467743" y="4629868"/>
            <a:ext cx="1241642" cy="25841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2268" y="18100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/>
              <a:t>2 in. spacer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18757" y="1839042"/>
            <a:ext cx="1512879" cy="13849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3709385" y="3822321"/>
            <a:ext cx="1615093" cy="1615093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52572" y="5612501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hole</a:t>
            </a:r>
          </a:p>
        </p:txBody>
      </p:sp>
      <p:cxnSp>
        <p:nvCxnSpPr>
          <p:cNvPr id="11" name="Straight Connector 10"/>
          <p:cNvCxnSpPr>
            <a:stCxn id="10" idx="0"/>
          </p:cNvCxnSpPr>
          <p:nvPr/>
        </p:nvCxnSpPr>
        <p:spPr>
          <a:xfrm flipH="1" flipV="1">
            <a:off x="6253843" y="4666441"/>
            <a:ext cx="326892" cy="94606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9" idx="1"/>
          </p:cNvCxnSpPr>
          <p:nvPr/>
        </p:nvCxnSpPr>
        <p:spPr>
          <a:xfrm flipV="1">
            <a:off x="6052457" y="593466"/>
            <a:ext cx="1600884" cy="3354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9" idx="1"/>
          </p:cNvCxnSpPr>
          <p:nvPr/>
        </p:nvCxnSpPr>
        <p:spPr>
          <a:xfrm flipV="1">
            <a:off x="6894286" y="593466"/>
            <a:ext cx="759055" cy="82893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53341" y="177967"/>
            <a:ext cx="1650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Towers aligned</a:t>
            </a:r>
          </a:p>
          <a:p>
            <a:pPr>
              <a:defRPr/>
            </a:pPr>
            <a:r>
              <a:rPr lang="en-US" sz="1600" dirty="0" smtClean="0"/>
              <a:t>opposite each other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5365594" y="5236077"/>
            <a:ext cx="121367" cy="47303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15510" y="5709107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hole</a:t>
            </a:r>
          </a:p>
        </p:txBody>
      </p:sp>
    </p:spTree>
    <p:extLst>
      <p:ext uri="{BB962C8B-B14F-4D97-AF65-F5344CB8AC3E}">
        <p14:creationId xmlns:p14="http://schemas.microsoft.com/office/powerpoint/2010/main" val="1727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3716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5: Install Sprockets</a:t>
            </a:r>
            <a:endParaRPr lang="en-US" sz="3200" dirty="0"/>
          </a:p>
        </p:txBody>
      </p:sp>
      <p:pic>
        <p:nvPicPr>
          <p:cNvPr id="4098" name="Picture 2" descr="Z:\2010_0416_My Pics from PLTW laptop\2011_0228_AE_PushPull_Propeller\IMG_29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915" y="3183835"/>
            <a:ext cx="415143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2010_0416_My Pics from PLTW laptop\2011_0228_AE_PushPull_Propeller\IMG_29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9040" y="178903"/>
            <a:ext cx="32705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2010_0416_My Pics from PLTW laptop\2011_0228_AE_PushPull_Propeller\IMG_29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7564" y="2663687"/>
            <a:ext cx="2513515" cy="36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2010_0416_My Pics from PLTW laptop\2011_0228_AE_PushPull_Propeller\IMG_29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914" y="112844"/>
            <a:ext cx="346045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6338993" y="4035287"/>
            <a:ext cx="914400" cy="9144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88343" y="2398844"/>
            <a:ext cx="541057" cy="165632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424593" y="3578087"/>
            <a:ext cx="914400" cy="9144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18639" y="2398844"/>
            <a:ext cx="2177700" cy="141778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5496339" y="4784035"/>
            <a:ext cx="914400" cy="9144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4" idx="2"/>
          </p:cNvCxnSpPr>
          <p:nvPr/>
        </p:nvCxnSpPr>
        <p:spPr>
          <a:xfrm>
            <a:off x="3704093" y="4943261"/>
            <a:ext cx="1792246" cy="29797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43334" y="6192078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All detail images shown</a:t>
            </a:r>
          </a:p>
          <a:p>
            <a:pPr>
              <a:defRPr/>
            </a:pPr>
            <a:r>
              <a:rPr lang="en-US" sz="1600" dirty="0" smtClean="0"/>
              <a:t>from left side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586178" y="5847422"/>
            <a:ext cx="896123" cy="424169"/>
          </a:xfrm>
          <a:prstGeom prst="line">
            <a:avLst/>
          </a:prstGeom>
          <a:ln w="50800">
            <a:solidFill>
              <a:srgbClr val="AF1E2D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4347" y="2632567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/>
              <a:t>S</a:t>
            </a:r>
            <a:r>
              <a:rPr lang="en-US" sz="1600" dirty="0" smtClean="0"/>
              <a:t>mall gaps</a:t>
            </a:r>
          </a:p>
        </p:txBody>
      </p:sp>
      <p:cxnSp>
        <p:nvCxnSpPr>
          <p:cNvPr id="21" name="Straight Connector 20"/>
          <p:cNvCxnSpPr>
            <a:stCxn id="20" idx="0"/>
          </p:cNvCxnSpPr>
          <p:nvPr/>
        </p:nvCxnSpPr>
        <p:spPr>
          <a:xfrm flipH="1" flipV="1">
            <a:off x="1144347" y="1490219"/>
            <a:ext cx="598882" cy="11423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0"/>
          </p:cNvCxnSpPr>
          <p:nvPr/>
        </p:nvCxnSpPr>
        <p:spPr>
          <a:xfrm flipV="1">
            <a:off x="1743229" y="1490219"/>
            <a:ext cx="850884" cy="11423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05573" y="2771066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Small gaps</a:t>
            </a:r>
          </a:p>
        </p:txBody>
      </p:sp>
      <p:cxnSp>
        <p:nvCxnSpPr>
          <p:cNvPr id="28" name="Straight Connector 27"/>
          <p:cNvCxnSpPr>
            <a:endCxn id="27" idx="2"/>
          </p:cNvCxnSpPr>
          <p:nvPr/>
        </p:nvCxnSpPr>
        <p:spPr>
          <a:xfrm flipV="1">
            <a:off x="2713383" y="3109620"/>
            <a:ext cx="291072" cy="101508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7" idx="2"/>
          </p:cNvCxnSpPr>
          <p:nvPr/>
        </p:nvCxnSpPr>
        <p:spPr>
          <a:xfrm flipH="1" flipV="1">
            <a:off x="3004455" y="3109620"/>
            <a:ext cx="344006" cy="101508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3716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6: Install Chains</a:t>
            </a:r>
            <a:endParaRPr lang="en-US" sz="3200" dirty="0"/>
          </a:p>
        </p:txBody>
      </p:sp>
      <p:pic>
        <p:nvPicPr>
          <p:cNvPr id="3074" name="Picture 2" descr="Z:\2010_0416_My Pics from PLTW laptop\2011_0228_AE_PushPull_Propeller\IMG_29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2873" y="537222"/>
            <a:ext cx="445177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95371" y="2168095"/>
            <a:ext cx="1560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11 1/2 in. chain</a:t>
            </a:r>
          </a:p>
        </p:txBody>
      </p:sp>
      <p:cxnSp>
        <p:nvCxnSpPr>
          <p:cNvPr id="11" name="Straight Connector 10"/>
          <p:cNvCxnSpPr>
            <a:endCxn id="10" idx="1"/>
          </p:cNvCxnSpPr>
          <p:nvPr/>
        </p:nvCxnSpPr>
        <p:spPr>
          <a:xfrm flipV="1">
            <a:off x="5074929" y="2337372"/>
            <a:ext cx="1720442" cy="43173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5" idx="1"/>
          </p:cNvCxnSpPr>
          <p:nvPr/>
        </p:nvCxnSpPr>
        <p:spPr>
          <a:xfrm flipV="1">
            <a:off x="5074929" y="2938384"/>
            <a:ext cx="1709029" cy="53037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3958" y="2769107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 smtClean="0"/>
              <a:t>10 7/8 in. chain</a:t>
            </a:r>
          </a:p>
        </p:txBody>
      </p:sp>
    </p:spTree>
    <p:extLst>
      <p:ext uri="{BB962C8B-B14F-4D97-AF65-F5344CB8AC3E}">
        <p14:creationId xmlns:p14="http://schemas.microsoft.com/office/powerpoint/2010/main" val="22926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2010_0416_My Pics from PLTW laptop\2011_0228_AE_PushPull_Propeller\IMG_29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602" y="590765"/>
            <a:ext cx="17144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2010_0416_My Pics from PLTW laptop\2011_0228_AE_PushPull_Propeller\IMG_29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978" y="590765"/>
            <a:ext cx="2539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3716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7: Assemble Propeller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7" idx="1"/>
          </p:cNvCxnSpPr>
          <p:nvPr/>
        </p:nvCxnSpPr>
        <p:spPr>
          <a:xfrm flipH="1" flipV="1">
            <a:off x="2755099" y="2099730"/>
            <a:ext cx="947078" cy="41037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2177" y="2217721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/>
              <a:t>Propeller a</a:t>
            </a:r>
            <a:r>
              <a:rPr lang="en-US" sz="1600" dirty="0" smtClean="0"/>
              <a:t>dapter</a:t>
            </a:r>
          </a:p>
          <a:p>
            <a:pPr>
              <a:defRPr/>
            </a:pPr>
            <a:r>
              <a:rPr lang="en-US" sz="1600" dirty="0" smtClean="0"/>
              <a:t>with </a:t>
            </a:r>
            <a:r>
              <a:rPr lang="en-US" sz="1600" dirty="0"/>
              <a:t>set screw 4mm</a:t>
            </a:r>
          </a:p>
        </p:txBody>
      </p:sp>
      <p:cxnSp>
        <p:nvCxnSpPr>
          <p:cNvPr id="23" name="Straight Connector 22"/>
          <p:cNvCxnSpPr>
            <a:stCxn id="27" idx="3"/>
          </p:cNvCxnSpPr>
          <p:nvPr/>
        </p:nvCxnSpPr>
        <p:spPr>
          <a:xfrm>
            <a:off x="6121429" y="1236746"/>
            <a:ext cx="786267" cy="132369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12274" y="3236303"/>
            <a:ext cx="2615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Tighten propeller adapter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u</a:t>
            </a:r>
            <a:r>
              <a:rPr lang="en-US" sz="1600" dirty="0" smtClean="0"/>
              <a:t>sing hex wrench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(Remove after tightening adapter)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02177" y="821247"/>
            <a:ext cx="2419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/>
              <a:t>Slow </a:t>
            </a:r>
            <a:r>
              <a:rPr lang="en-US" sz="1600" dirty="0" smtClean="0"/>
              <a:t>flyer propeller</a:t>
            </a:r>
          </a:p>
          <a:p>
            <a:pPr>
              <a:defRPr/>
            </a:pPr>
            <a:r>
              <a:rPr lang="en-US" sz="1600" dirty="0" smtClean="0"/>
              <a:t>8x6SF</a:t>
            </a: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(label side toward nose) </a:t>
            </a:r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 flipH="1">
            <a:off x="1968977" y="1236746"/>
            <a:ext cx="1733200" cy="23083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1"/>
          </p:cNvCxnSpPr>
          <p:nvPr/>
        </p:nvCxnSpPr>
        <p:spPr>
          <a:xfrm flipH="1">
            <a:off x="2907499" y="2510109"/>
            <a:ext cx="794678" cy="36665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1.2.3a Airfoil&amp;#x0D;&amp;#x0A;&amp;quot;&quot;/&gt;&lt;property id=&quot;20307&quot; value=&quot;256&quot;/&gt;&lt;/object&gt;&lt;object type=&quot;3&quot; unique_id=&quot;11063&quot;&gt;&lt;property id=&quot;20148&quot; value=&quot;5&quot;/&gt;&lt;property id=&quot;20300&quot; value=&quot;Slide 2 - &amp;quot;Equipment&amp;quot;&quot;/&gt;&lt;property id=&quot;20307&quot; value=&quot;275&quot;/&gt;&lt;/object&gt;&lt;object type=&quot;3&quot; unique_id=&quot;12357&quot;&gt;&lt;property id=&quot;20148&quot; value=&quot;5&quot;/&gt;&lt;property id=&quot;20300&quot; value=&quot;Slide 3 - &amp;quot;Step 1: Construct Base&amp;quot;&quot;/&gt;&lt;property id=&quot;20307&quot; value=&quot;295&quot;/&gt;&lt;/object&gt;&lt;object type=&quot;3&quot; unique_id=&quot;12358&quot;&gt;&lt;property id=&quot;20148&quot; value=&quot;5&quot;/&gt;&lt;property id=&quot;20300&quot; value=&quot;Slide 4 - &amp;quot;Step 2: Construct Drive Towers &amp;quot;&quot;/&gt;&lt;property id=&quot;20307&quot; value=&quot;297&quot;/&gt;&lt;/object&gt;&lt;object type=&quot;3&quot; unique_id=&quot;12359&quot;&gt;&lt;property id=&quot;20148&quot; value=&quot;5&quot;/&gt;&lt;property id=&quot;20300&quot; value=&quot;Slide 5 - &amp;quot;Step 3: Construct Propeller Towers&amp;quot;&quot;/&gt;&lt;property id=&quot;20307&quot; value=&quot;298&quot;/&gt;&lt;/object&gt;&lt;object type=&quot;3&quot; unique_id=&quot;12360&quot;&gt;&lt;property id=&quot;20148&quot; value=&quot;5&quot;/&gt;&lt;property id=&quot;20300&quot; value=&quot;Slide 6 - &amp;quot;Step 4: Install Towers and Battery Placement&amp;quot;&quot;/&gt;&lt;property id=&quot;20307&quot; value=&quot;294&quot;/&gt;&lt;/object&gt;&lt;object type=&quot;3&quot; unique_id=&quot;12361&quot;&gt;&lt;property id=&quot;20148&quot; value=&quot;5&quot;/&gt;&lt;property id=&quot;20300&quot; value=&quot;Slide 7 - &amp;quot;Step 5: Install Sprockets&amp;quot;&quot;/&gt;&lt;property id=&quot;20307&quot; value=&quot;293&quot;/&gt;&lt;/object&gt;&lt;object type=&quot;3&quot; unique_id=&quot;12362&quot;&gt;&lt;property id=&quot;20148&quot; value=&quot;5&quot;/&gt;&lt;property id=&quot;20300&quot; value=&quot;Slide 8 - &amp;quot;Step 6: Install chains&amp;quot;&quot;/&gt;&lt;property id=&quot;20307&quot; value=&quot;292&quot;/&gt;&lt;/object&gt;&lt;object type=&quot;3&quot; unique_id=&quot;12363&quot;&gt;&lt;property id=&quot;20148&quot; value=&quot;5&quot;/&gt;&lt;property id=&quot;20300&quot; value=&quot;Slide 9 - &amp;quot;Step 7: Assemble Propeller&amp;quot;&quot;/&gt;&lt;property id=&quot;20307&quot; value=&quot;296&quot;/&gt;&lt;/object&gt;&lt;object type=&quot;3&quot; unique_id=&quot;12364&quot;&gt;&lt;property id=&quot;20148&quot; value=&quot;5&quot;/&gt;&lt;property id=&quot;20300&quot; value=&quot;Slide 10 - &amp;quot;Step 8: Install Inputs and Outputs&amp;quot;&quot;/&gt;&lt;property id=&quot;20307&quot; value=&quot;290&quot;/&gt;&lt;/object&gt;&lt;object type=&quot;3&quot; unique_id=&quot;12365&quot;&gt;&lt;property id=&quot;20148&quot; value=&quot;5&quot;/&gt;&lt;property id=&quot;20300&quot; value=&quot;Slide 15 - &amp;quot;Step 13: Prepare Simulated Airfoil&amp;quot;&quot;/&gt;&lt;property id=&quot;20307&quot; value=&quot;300&quot;/&gt;&lt;/object&gt;&lt;object type=&quot;3&quot; unique_id=&quot;12383&quot;&gt;&lt;property id=&quot;20148&quot; value=&quot;5&quot;/&gt;&lt;property id=&quot;20300&quot; value=&quot;Slide 18&quot;/&gt;&lt;property id=&quot;20307&quot; value=&quot;302&quot;/&gt;&lt;/object&gt;&lt;object type=&quot;3&quot; unique_id=&quot;12400&quot;&gt;&lt;property id=&quot;20148&quot; value=&quot;5&quot;/&gt;&lt;property id=&quot;20300&quot; value=&quot;Slide 12 - &amp;quot;Step 10: Download ROBOTC Program to CORTEX&amp;quot;&quot;/&gt;&lt;property id=&quot;20307&quot; value=&quot;303&quot;/&gt;&lt;/object&gt;&lt;object type=&quot;3&quot; unique_id=&quot;12469&quot;&gt;&lt;property id=&quot;20148&quot; value=&quot;5&quot;/&gt;&lt;property id=&quot;20300&quot; value=&quot;Slide 13 - &amp;quot;Step 11: Prepare Airfoil Support Stands&amp;quot;&quot;/&gt;&lt;property id=&quot;20307&quot; value=&quot;304&quot;/&gt;&lt;/object&gt;&lt;object type=&quot;3&quot; unique_id=&quot;12470&quot;&gt;&lt;property id=&quot;20148&quot; value=&quot;5&quot;/&gt;&lt;property id=&quot;20300&quot; value=&quot;Slide 14 - &amp;quot;Step 12: Fasten Stands to Plate&amp;quot;&quot;/&gt;&lt;property id=&quot;20307&quot; value=&quot;305&quot;/&gt;&lt;/object&gt;&lt;object type=&quot;3&quot; unique_id=&quot;12471&quot;&gt;&lt;property id=&quot;20148&quot; value=&quot;5&quot;/&gt;&lt;property id=&quot;20300&quot; value=&quot;Slide 16 - &amp;quot;Step 14: Attach Simulated Airfoil&amp;quot;&quot;/&gt;&lt;property id=&quot;20307&quot; value=&quot;306&quot;/&gt;&lt;/object&gt;&lt;object type=&quot;3&quot; unique_id=&quot;12472&quot;&gt;&lt;property id=&quot;20148&quot; value=&quot;5&quot;/&gt;&lt;property id=&quot;20300&quot; value=&quot;Slide 17 - &amp;quot;Step 14: Align Popeller and Airfoil&amp;quot;&quot;/&gt;&lt;property id=&quot;20307&quot; value=&quot;307&quot;/&gt;&lt;/object&gt;&lt;object type=&quot;3&quot; unique_id=&quot;12492&quot;&gt;&lt;property id=&quot;20148&quot; value=&quot;5&quot;/&gt;&lt;property id=&quot;20300&quot; value=&quot;Slide 11 - &amp;quot;Step 9: Prepare Cortex and Joystick Hardware&amp;quot;&quot;/&gt;&lt;property id=&quot;20307&quot; value=&quot;30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1930</TotalTime>
  <Words>353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PowerPointTemplateAE_2009_1217_NEW NEW Template</vt:lpstr>
      <vt:lpstr>Activity 1.2.3a Airfoil </vt:lpstr>
      <vt:lpstr>Equipment</vt:lpstr>
      <vt:lpstr>Step 1: Construct Base</vt:lpstr>
      <vt:lpstr>Step 2: Construct Drive Towers </vt:lpstr>
      <vt:lpstr>Step 3: Construct Propeller Towers</vt:lpstr>
      <vt:lpstr>Step 4: Install Towers and Battery Placement</vt:lpstr>
      <vt:lpstr>Step 5: Install Sprockets</vt:lpstr>
      <vt:lpstr>Step 6: Install Chains</vt:lpstr>
      <vt:lpstr>Step 7: Assemble Propeller</vt:lpstr>
      <vt:lpstr>Step 8: Install Inputs and Outputs</vt:lpstr>
      <vt:lpstr>Step 9: Prepare Cortex and Joystick Hardware</vt:lpstr>
      <vt:lpstr>Step 10: Download ROBOTC Program to CORTEX</vt:lpstr>
      <vt:lpstr>Step 11: Prepare Airfoil Support Stands</vt:lpstr>
      <vt:lpstr>Step 12: Fasten Stands to Plate</vt:lpstr>
      <vt:lpstr>Step 13: Prepare Simulated Airfoil</vt:lpstr>
      <vt:lpstr>Step 14: Attach Simulated Airfoil</vt:lpstr>
      <vt:lpstr>Step 14: Align Propeller and Airfoil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1.2.3a Action Reation Construction</dc:title>
  <dc:subject>AE - Unit 1 - Lesson 1.2 - Physics of Flight</dc:subject>
  <dc:creator>AE Revision Team</dc:creator>
  <cp:lastModifiedBy>PLTW Curriculum Team</cp:lastModifiedBy>
  <cp:revision>153</cp:revision>
  <cp:lastPrinted>2010-11-29T15:30:41Z</cp:lastPrinted>
  <dcterms:created xsi:type="dcterms:W3CDTF">2010-01-04T14:07:12Z</dcterms:created>
  <dcterms:modified xsi:type="dcterms:W3CDTF">2012-02-06T01:21:25Z</dcterms:modified>
</cp:coreProperties>
</file>