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comment1.xml" ContentType="application/vnd.openxmlformats-officedocument.presentationml.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omments/comment2.xml" ContentType="application/vnd.openxmlformats-officedocument.presentationml.comment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6"/>
  </p:notesMasterIdLst>
  <p:handoutMasterIdLst>
    <p:handoutMasterId r:id="rId177"/>
  </p:handoutMasterIdLst>
  <p:sldIdLst>
    <p:sldId id="256" r:id="rId2"/>
    <p:sldId id="446" r:id="rId3"/>
    <p:sldId id="497" r:id="rId4"/>
    <p:sldId id="513" r:id="rId5"/>
    <p:sldId id="593" r:id="rId6"/>
    <p:sldId id="594" r:id="rId7"/>
    <p:sldId id="515" r:id="rId8"/>
    <p:sldId id="516" r:id="rId9"/>
    <p:sldId id="517" r:id="rId10"/>
    <p:sldId id="518" r:id="rId11"/>
    <p:sldId id="519" r:id="rId12"/>
    <p:sldId id="520" r:id="rId13"/>
    <p:sldId id="521" r:id="rId14"/>
    <p:sldId id="522" r:id="rId15"/>
    <p:sldId id="649" r:id="rId16"/>
    <p:sldId id="502" r:id="rId17"/>
    <p:sldId id="506" r:id="rId18"/>
    <p:sldId id="507" r:id="rId19"/>
    <p:sldId id="508" r:id="rId20"/>
    <p:sldId id="659" r:id="rId21"/>
    <p:sldId id="488" r:id="rId22"/>
    <p:sldId id="499" r:id="rId23"/>
    <p:sldId id="498" r:id="rId24"/>
    <p:sldId id="684" r:id="rId25"/>
    <p:sldId id="685" r:id="rId26"/>
    <p:sldId id="500" r:id="rId27"/>
    <p:sldId id="523" r:id="rId28"/>
    <p:sldId id="524" r:id="rId29"/>
    <p:sldId id="525" r:id="rId30"/>
    <p:sldId id="526" r:id="rId31"/>
    <p:sldId id="527" r:id="rId32"/>
    <p:sldId id="650" r:id="rId33"/>
    <p:sldId id="528" r:id="rId34"/>
    <p:sldId id="642" r:id="rId35"/>
    <p:sldId id="641" r:id="rId36"/>
    <p:sldId id="643" r:id="rId37"/>
    <p:sldId id="644" r:id="rId38"/>
    <p:sldId id="645" r:id="rId39"/>
    <p:sldId id="490" r:id="rId40"/>
    <p:sldId id="533" r:id="rId41"/>
    <p:sldId id="530" r:id="rId42"/>
    <p:sldId id="531" r:id="rId43"/>
    <p:sldId id="532" r:id="rId44"/>
    <p:sldId id="534" r:id="rId45"/>
    <p:sldId id="537" r:id="rId46"/>
    <p:sldId id="538" r:id="rId47"/>
    <p:sldId id="541" r:id="rId48"/>
    <p:sldId id="542" r:id="rId49"/>
    <p:sldId id="543" r:id="rId50"/>
    <p:sldId id="544" r:id="rId51"/>
    <p:sldId id="545" r:id="rId52"/>
    <p:sldId id="546" r:id="rId53"/>
    <p:sldId id="547" r:id="rId54"/>
    <p:sldId id="548" r:id="rId55"/>
    <p:sldId id="549" r:id="rId56"/>
    <p:sldId id="550" r:id="rId57"/>
    <p:sldId id="551" r:id="rId58"/>
    <p:sldId id="552" r:id="rId59"/>
    <p:sldId id="664" r:id="rId60"/>
    <p:sldId id="553" r:id="rId61"/>
    <p:sldId id="491" r:id="rId62"/>
    <p:sldId id="606" r:id="rId63"/>
    <p:sldId id="607" r:id="rId64"/>
    <p:sldId id="608" r:id="rId65"/>
    <p:sldId id="609" r:id="rId66"/>
    <p:sldId id="610" r:id="rId67"/>
    <p:sldId id="611" r:id="rId68"/>
    <p:sldId id="612" r:id="rId69"/>
    <p:sldId id="613" r:id="rId70"/>
    <p:sldId id="614" r:id="rId71"/>
    <p:sldId id="686" r:id="rId72"/>
    <p:sldId id="687" r:id="rId73"/>
    <p:sldId id="493" r:id="rId74"/>
    <p:sldId id="555" r:id="rId75"/>
    <p:sldId id="597" r:id="rId76"/>
    <p:sldId id="573" r:id="rId77"/>
    <p:sldId id="596" r:id="rId78"/>
    <p:sldId id="575" r:id="rId79"/>
    <p:sldId id="576" r:id="rId80"/>
    <p:sldId id="665" r:id="rId81"/>
    <p:sldId id="702" r:id="rId82"/>
    <p:sldId id="598" r:id="rId83"/>
    <p:sldId id="574" r:id="rId84"/>
    <p:sldId id="599" r:id="rId85"/>
    <p:sldId id="577" r:id="rId86"/>
    <p:sldId id="559" r:id="rId87"/>
    <p:sldId id="560" r:id="rId88"/>
    <p:sldId id="618" r:id="rId89"/>
    <p:sldId id="561" r:id="rId90"/>
    <p:sldId id="562" r:id="rId91"/>
    <p:sldId id="563" r:id="rId92"/>
    <p:sldId id="564" r:id="rId93"/>
    <p:sldId id="565" r:id="rId94"/>
    <p:sldId id="566" r:id="rId95"/>
    <p:sldId id="567" r:id="rId96"/>
    <p:sldId id="568" r:id="rId97"/>
    <p:sldId id="572" r:id="rId98"/>
    <p:sldId id="494" r:id="rId99"/>
    <p:sldId id="619" r:id="rId100"/>
    <p:sldId id="620" r:id="rId101"/>
    <p:sldId id="621" r:id="rId102"/>
    <p:sldId id="622" r:id="rId103"/>
    <p:sldId id="703" r:id="rId104"/>
    <p:sldId id="704" r:id="rId105"/>
    <p:sldId id="705" r:id="rId106"/>
    <p:sldId id="706" r:id="rId107"/>
    <p:sldId id="707" r:id="rId108"/>
    <p:sldId id="627" r:id="rId109"/>
    <p:sldId id="637" r:id="rId110"/>
    <p:sldId id="638" r:id="rId111"/>
    <p:sldId id="708" r:id="rId112"/>
    <p:sldId id="709" r:id="rId113"/>
    <p:sldId id="710" r:id="rId114"/>
    <p:sldId id="711" r:id="rId115"/>
    <p:sldId id="712" r:id="rId116"/>
    <p:sldId id="667" r:id="rId117"/>
    <p:sldId id="668" r:id="rId118"/>
    <p:sldId id="669" r:id="rId119"/>
    <p:sldId id="492" r:id="rId120"/>
    <p:sldId id="629" r:id="rId121"/>
    <p:sldId id="630" r:id="rId122"/>
    <p:sldId id="631" r:id="rId123"/>
    <p:sldId id="670" r:id="rId124"/>
    <p:sldId id="671" r:id="rId125"/>
    <p:sldId id="672" r:id="rId126"/>
    <p:sldId id="673" r:id="rId127"/>
    <p:sldId id="495" r:id="rId128"/>
    <p:sldId id="674" r:id="rId129"/>
    <p:sldId id="675" r:id="rId130"/>
    <p:sldId id="676" r:id="rId131"/>
    <p:sldId id="713" r:id="rId132"/>
    <p:sldId id="714" r:id="rId133"/>
    <p:sldId id="715" r:id="rId134"/>
    <p:sldId id="716" r:id="rId135"/>
    <p:sldId id="717" r:id="rId136"/>
    <p:sldId id="718" r:id="rId137"/>
    <p:sldId id="719" r:id="rId138"/>
    <p:sldId id="720" r:id="rId139"/>
    <p:sldId id="721" r:id="rId140"/>
    <p:sldId id="722" r:id="rId141"/>
    <p:sldId id="723" r:id="rId142"/>
    <p:sldId id="724" r:id="rId143"/>
    <p:sldId id="725" r:id="rId144"/>
    <p:sldId id="726" r:id="rId145"/>
    <p:sldId id="727" r:id="rId146"/>
    <p:sldId id="677" r:id="rId147"/>
    <p:sldId id="678" r:id="rId148"/>
    <p:sldId id="688" r:id="rId149"/>
    <p:sldId id="689" r:id="rId150"/>
    <p:sldId id="691" r:id="rId151"/>
    <p:sldId id="679" r:id="rId152"/>
    <p:sldId id="680" r:id="rId153"/>
    <p:sldId id="681" r:id="rId154"/>
    <p:sldId id="692" r:id="rId155"/>
    <p:sldId id="690" r:id="rId156"/>
    <p:sldId id="682" r:id="rId157"/>
    <p:sldId id="683" r:id="rId158"/>
    <p:sldId id="693" r:id="rId159"/>
    <p:sldId id="694" r:id="rId160"/>
    <p:sldId id="695" r:id="rId161"/>
    <p:sldId id="696" r:id="rId162"/>
    <p:sldId id="697" r:id="rId163"/>
    <p:sldId id="698" r:id="rId164"/>
    <p:sldId id="699" r:id="rId165"/>
    <p:sldId id="467" r:id="rId166"/>
    <p:sldId id="652" r:id="rId167"/>
    <p:sldId id="653" r:id="rId168"/>
    <p:sldId id="654" r:id="rId169"/>
    <p:sldId id="655" r:id="rId170"/>
    <p:sldId id="656" r:id="rId171"/>
    <p:sldId id="658" r:id="rId172"/>
    <p:sldId id="700" r:id="rId173"/>
    <p:sldId id="701" r:id="rId174"/>
    <p:sldId id="410" r:id="rId175"/>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donnan" initials="j" lastIdx="1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004886"/>
    <a:srgbClr val="105EA1"/>
    <a:srgbClr val="0000FF"/>
    <a:srgbClr val="FF3300"/>
    <a:srgbClr val="EAF5F6"/>
    <a:srgbClr val="8000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94" autoAdjust="0"/>
    <p:restoredTop sz="78532" autoAdjust="0"/>
  </p:normalViewPr>
  <p:slideViewPr>
    <p:cSldViewPr>
      <p:cViewPr varScale="1">
        <p:scale>
          <a:sx n="58" d="100"/>
          <a:sy n="58" d="100"/>
        </p:scale>
        <p:origin x="1464" y="54"/>
      </p:cViewPr>
      <p:guideLst>
        <p:guide orient="horz" pos="2160"/>
        <p:guide pos="2880"/>
      </p:guideLst>
    </p:cSldViewPr>
  </p:slideViewPr>
  <p:notesTextViewPr>
    <p:cViewPr>
      <p:scale>
        <a:sx n="100" d="100"/>
        <a:sy n="100" d="100"/>
      </p:scale>
      <p:origin x="0" y="0"/>
    </p:cViewPr>
  </p:notesTextViewPr>
  <p:notesViewPr>
    <p:cSldViewPr>
      <p:cViewPr varScale="1">
        <p:scale>
          <a:sx n="60" d="100"/>
          <a:sy n="60" d="100"/>
        </p:scale>
        <p:origin x="-172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theme" Target="theme/theme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tableStyles" Target="tableStyles.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handoutMaster" Target="handoutMasters/handoutMaster1.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commentAuthors" Target="commentAuthor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viewProps" Target="viewProp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notesMaster" Target="notesMasters/notesMaster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1-04-09T15:52:24.689" idx="15">
    <p:pos x="10" y="10"/>
    <p:text>update to GTT</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1-04-04T09:24:10.525" idx="12">
    <p:pos x="10" y="10"/>
    <p:text>mention old VEX motors... but don't include on slide
3 wire motor picture can be removed</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GTT VEX </a:t>
            </a:r>
            <a:r>
              <a:rPr lang="en-US" dirty="0" err="1" smtClean="0"/>
              <a:t>Testbed</a:t>
            </a: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F07445F-63B2-43B5-9B1A-0E568B38C432}" type="datetimeFigureOut">
              <a:rPr lang="en-US" smtClean="0"/>
              <a:t>9/16/2014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r>
              <a:rPr lang="en-US" dirty="0"/>
              <a:t>© 2011 Project Lead the Way, Inc.</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1FC692-2898-4E2E-B114-99337322EA0B}" type="slidenum">
              <a:rPr lang="en-US" smtClean="0"/>
              <a:t>‹#›</a:t>
            </a:fld>
            <a:endParaRPr lang="en-US"/>
          </a:p>
        </p:txBody>
      </p:sp>
    </p:spTree>
    <p:extLst>
      <p:ext uri="{BB962C8B-B14F-4D97-AF65-F5344CB8AC3E}">
        <p14:creationId xmlns:p14="http://schemas.microsoft.com/office/powerpoint/2010/main" val="6487485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r>
              <a:rPr lang="en-US" dirty="0" smtClean="0"/>
              <a:t>GTT VEX </a:t>
            </a:r>
            <a:r>
              <a:rPr lang="en-US" dirty="0" err="1" smtClean="0"/>
              <a:t>testbed</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EA3E4A1D-7097-4F80-A935-8BD27DFFC102}" type="datetimeFigureOut">
              <a:rPr lang="en-US"/>
              <a:pPr>
                <a:defRPr/>
              </a:pPr>
              <a:t>9/16/2014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r>
              <a:rPr lang="en-US" dirty="0" smtClean="0"/>
              <a:t>© 2011 Project Lead the Way, Inc.</a:t>
            </a:r>
          </a:p>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48890851-C5B4-4272-A3FC-648A0DE26037}" type="slidenum">
              <a:rPr lang="en-US"/>
              <a:pPr>
                <a:defRPr/>
              </a:pPr>
              <a:t>‹#›</a:t>
            </a:fld>
            <a:endParaRPr lang="en-US"/>
          </a:p>
        </p:txBody>
      </p:sp>
    </p:spTree>
    <p:extLst>
      <p:ext uri="{BB962C8B-B14F-4D97-AF65-F5344CB8AC3E}">
        <p14:creationId xmlns:p14="http://schemas.microsoft.com/office/powerpoint/2010/main" val="4692497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Trainer Notes: Quick overview of the system, for new trainees. </a:t>
            </a:r>
          </a:p>
          <a:p>
            <a:r>
              <a:rPr lang="en-US" smtClean="0">
                <a:solidFill>
                  <a:srgbClr val="FF0000"/>
                </a:solidFill>
              </a:rPr>
              <a:t>Red = Not in GTT kit</a:t>
            </a:r>
          </a:p>
        </p:txBody>
      </p:sp>
      <p:sp>
        <p:nvSpPr>
          <p:cNvPr id="181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EE11CA9D-DD5D-4F9A-BCAD-930E6C9981EB}" type="slidenum">
              <a:rPr lang="en-US" smtClean="0"/>
              <a:pPr eaLnBrk="1" hangingPunct="1"/>
              <a:t>3</a:t>
            </a:fld>
            <a:endParaRPr lang="en-US" smtClean="0"/>
          </a:p>
        </p:txBody>
      </p:sp>
    </p:spTree>
    <p:extLst>
      <p:ext uri="{BB962C8B-B14F-4D97-AF65-F5344CB8AC3E}">
        <p14:creationId xmlns:p14="http://schemas.microsoft.com/office/powerpoint/2010/main" val="866850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90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DE970E97-6D8B-4D83-A153-FF0009A344C5}" type="slidenum">
              <a:rPr lang="en-US" smtClean="0"/>
              <a:pPr eaLnBrk="1" hangingPunct="1"/>
              <a:t>18</a:t>
            </a:fld>
            <a:endParaRPr lang="en-US" smtClean="0"/>
          </a:p>
        </p:txBody>
      </p:sp>
    </p:spTree>
    <p:extLst>
      <p:ext uri="{BB962C8B-B14F-4D97-AF65-F5344CB8AC3E}">
        <p14:creationId xmlns:p14="http://schemas.microsoft.com/office/powerpoint/2010/main" val="956182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Trainer Notes: The Platform type can also be selected from the Robot &gt; Platform Type option in ROBOTC, and ROBOTC should automatically pick the correct port for communication, but going here shows users where to change all of the options at once.</a:t>
            </a:r>
          </a:p>
        </p:txBody>
      </p:sp>
      <p:sp>
        <p:nvSpPr>
          <p:cNvPr id="191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63048810-F0A1-4857-B6FC-748EA0E8F65A}" type="slidenum">
              <a:rPr lang="en-US" smtClean="0"/>
              <a:pPr eaLnBrk="1" hangingPunct="1"/>
              <a:t>19</a:t>
            </a:fld>
            <a:endParaRPr lang="en-US" smtClean="0"/>
          </a:p>
        </p:txBody>
      </p:sp>
    </p:spTree>
    <p:extLst>
      <p:ext uri="{BB962C8B-B14F-4D97-AF65-F5344CB8AC3E}">
        <p14:creationId xmlns:p14="http://schemas.microsoft.com/office/powerpoint/2010/main" val="33451643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Trainer Notes: Make sure that all configurations in the classroom are all the same and working. Differences in motor and sensor port numbers will lead to confusion and delays in the class. Also, quickly explain the different types of sensors and hardware if the trainees are new to the system. </a:t>
            </a:r>
          </a:p>
        </p:txBody>
      </p:sp>
      <p:sp>
        <p:nvSpPr>
          <p:cNvPr id="192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39C3B2C4-DCC7-4F2F-BA0D-17F0E4FC1405}" type="slidenum">
              <a:rPr lang="en-US" smtClean="0"/>
              <a:pPr eaLnBrk="1" hangingPunct="1"/>
              <a:t>23</a:t>
            </a:fld>
            <a:endParaRPr lang="en-US" smtClean="0"/>
          </a:p>
        </p:txBody>
      </p:sp>
    </p:spTree>
    <p:extLst>
      <p:ext uri="{BB962C8B-B14F-4D97-AF65-F5344CB8AC3E}">
        <p14:creationId xmlns:p14="http://schemas.microsoft.com/office/powerpoint/2010/main" val="127798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93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5BC359A7-FE89-46BF-9CC9-E388B68D17E1}" type="slidenum">
              <a:rPr lang="en-US" smtClean="0"/>
              <a:pPr eaLnBrk="1" hangingPunct="1"/>
              <a:t>24</a:t>
            </a:fld>
            <a:endParaRPr lang="en-US" smtClean="0"/>
          </a:p>
        </p:txBody>
      </p:sp>
    </p:spTree>
    <p:extLst>
      <p:ext uri="{BB962C8B-B14F-4D97-AF65-F5344CB8AC3E}">
        <p14:creationId xmlns:p14="http://schemas.microsoft.com/office/powerpoint/2010/main" val="2202683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94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5208E2CA-6744-4D40-99D7-A269D17CEE38}" type="slidenum">
              <a:rPr lang="en-US" smtClean="0"/>
              <a:pPr eaLnBrk="1" hangingPunct="1"/>
              <a:t>25</a:t>
            </a:fld>
            <a:endParaRPr lang="en-US" smtClean="0"/>
          </a:p>
        </p:txBody>
      </p:sp>
    </p:spTree>
    <p:extLst>
      <p:ext uri="{BB962C8B-B14F-4D97-AF65-F5344CB8AC3E}">
        <p14:creationId xmlns:p14="http://schemas.microsoft.com/office/powerpoint/2010/main" val="9212840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Trainer Notes: Since ROBOTC treats all motors the same way, configuring them here is optional.</a:t>
            </a:r>
          </a:p>
        </p:txBody>
      </p:sp>
      <p:sp>
        <p:nvSpPr>
          <p:cNvPr id="195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F4B219A6-5A9A-4D9F-8D8D-A81B23D38C77}" type="slidenum">
              <a:rPr lang="en-US" smtClean="0"/>
              <a:pPr eaLnBrk="1" hangingPunct="1"/>
              <a:t>29</a:t>
            </a:fld>
            <a:endParaRPr lang="en-US" smtClean="0"/>
          </a:p>
        </p:txBody>
      </p:sp>
    </p:spTree>
    <p:extLst>
      <p:ext uri="{BB962C8B-B14F-4D97-AF65-F5344CB8AC3E}">
        <p14:creationId xmlns:p14="http://schemas.microsoft.com/office/powerpoint/2010/main" val="10380599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Trainer Notes: Unlike the motors, because there are so many different types of sensors which provide data that must be interpreted differently, configuring sensors is NOT optional. Sensor and motor names must be all one word, with no special characters, and not already a reserved word in ROBOTC.</a:t>
            </a:r>
          </a:p>
        </p:txBody>
      </p:sp>
      <p:sp>
        <p:nvSpPr>
          <p:cNvPr id="196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F339AE69-F34D-487E-8261-317E938E7C11}" type="slidenum">
              <a:rPr lang="en-US" smtClean="0"/>
              <a:pPr eaLnBrk="1" hangingPunct="1"/>
              <a:t>30</a:t>
            </a:fld>
            <a:endParaRPr lang="en-US" smtClean="0"/>
          </a:p>
        </p:txBody>
      </p:sp>
    </p:spTree>
    <p:extLst>
      <p:ext uri="{BB962C8B-B14F-4D97-AF65-F5344CB8AC3E}">
        <p14:creationId xmlns:p14="http://schemas.microsoft.com/office/powerpoint/2010/main" val="27547197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Trainer Notes: Unlike the motors, because there are so many different types of sensors which provide data that must be interpreted differently, configuring sensors is NOT optional. Sensor and motor names must be all one word, with no special characters, and not already a reserved word in ROBOTC.</a:t>
            </a:r>
          </a:p>
        </p:txBody>
      </p:sp>
      <p:sp>
        <p:nvSpPr>
          <p:cNvPr id="197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61051268-1CBD-43FD-B20F-115A5C1C9875}" type="slidenum">
              <a:rPr lang="en-US" smtClean="0"/>
              <a:pPr eaLnBrk="1" hangingPunct="1"/>
              <a:t>31</a:t>
            </a:fld>
            <a:endParaRPr lang="en-US" smtClean="0"/>
          </a:p>
        </p:txBody>
      </p:sp>
    </p:spTree>
    <p:extLst>
      <p:ext uri="{BB962C8B-B14F-4D97-AF65-F5344CB8AC3E}">
        <p14:creationId xmlns:p14="http://schemas.microsoft.com/office/powerpoint/2010/main" val="1929428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Trainer Note: A debugger reference document is available for this section.</a:t>
            </a:r>
          </a:p>
        </p:txBody>
      </p:sp>
      <p:sp>
        <p:nvSpPr>
          <p:cNvPr id="198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CA31C880-A047-43C9-8EC4-C10DD9C1DB73}" type="slidenum">
              <a:rPr lang="en-US" smtClean="0"/>
              <a:pPr eaLnBrk="1" hangingPunct="1"/>
              <a:t>34</a:t>
            </a:fld>
            <a:endParaRPr lang="en-US" smtClean="0"/>
          </a:p>
        </p:txBody>
      </p:sp>
    </p:spTree>
    <p:extLst>
      <p:ext uri="{BB962C8B-B14F-4D97-AF65-F5344CB8AC3E}">
        <p14:creationId xmlns:p14="http://schemas.microsoft.com/office/powerpoint/2010/main" val="27079287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99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C062F533-9927-401F-927F-B589D8028C22}" type="slidenum">
              <a:rPr lang="en-US" smtClean="0"/>
              <a:pPr eaLnBrk="1" hangingPunct="1"/>
              <a:t>38</a:t>
            </a:fld>
            <a:endParaRPr lang="en-US" smtClean="0"/>
          </a:p>
        </p:txBody>
      </p:sp>
    </p:spTree>
    <p:extLst>
      <p:ext uri="{BB962C8B-B14F-4D97-AF65-F5344CB8AC3E}">
        <p14:creationId xmlns:p14="http://schemas.microsoft.com/office/powerpoint/2010/main" val="2648633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Trainer Notes: The next few slides are meant to highlight features in ROBOTC that will help trainees succeed as they program and answer their own questions. When beginning to work with ROBOTC, one of the first things users should check is that their Platform Type matches up with the microcontroller their using. Doing so will enable menu options and ROBOTC commands specifically for that microcontroller.</a:t>
            </a:r>
          </a:p>
        </p:txBody>
      </p:sp>
      <p:sp>
        <p:nvSpPr>
          <p:cNvPr id="182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8CA44085-E63D-4165-9C56-F830318542CA}" type="slidenum">
              <a:rPr lang="en-US" smtClean="0"/>
              <a:pPr eaLnBrk="1" hangingPunct="1"/>
              <a:t>7</a:t>
            </a:fld>
            <a:endParaRPr lang="en-US" smtClean="0"/>
          </a:p>
        </p:txBody>
      </p:sp>
    </p:spTree>
    <p:extLst>
      <p:ext uri="{BB962C8B-B14F-4D97-AF65-F5344CB8AC3E}">
        <p14:creationId xmlns:p14="http://schemas.microsoft.com/office/powerpoint/2010/main" val="31725842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Trainer Notes: The following slides detail program planning. At this point the Program Planning doc can be distributed or referenced during the training. All group exercises should follow the program planning steps to get in the habit of following it.</a:t>
            </a:r>
          </a:p>
        </p:txBody>
      </p:sp>
      <p:sp>
        <p:nvSpPr>
          <p:cNvPr id="200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77579668-3583-4375-91F2-A1C153B567FC}" type="slidenum">
              <a:rPr lang="en-US" smtClean="0"/>
              <a:pPr eaLnBrk="1" hangingPunct="1"/>
              <a:t>39</a:t>
            </a:fld>
            <a:endParaRPr lang="en-US" smtClean="0"/>
          </a:p>
        </p:txBody>
      </p:sp>
    </p:spTree>
    <p:extLst>
      <p:ext uri="{BB962C8B-B14F-4D97-AF65-F5344CB8AC3E}">
        <p14:creationId xmlns:p14="http://schemas.microsoft.com/office/powerpoint/2010/main" val="14954057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Trainer notes: Supplementary printouts found in the Fundamentals &gt; Introduction to Programming section can be printed and handed outs.</a:t>
            </a:r>
          </a:p>
        </p:txBody>
      </p:sp>
      <p:sp>
        <p:nvSpPr>
          <p:cNvPr id="201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B78AB068-39A8-411A-9C95-AC7214710E9A}" type="slidenum">
              <a:rPr lang="en-US" smtClean="0"/>
              <a:pPr eaLnBrk="1" hangingPunct="1"/>
              <a:t>40</a:t>
            </a:fld>
            <a:endParaRPr lang="en-US" smtClean="0"/>
          </a:p>
        </p:txBody>
      </p:sp>
    </p:spTree>
    <p:extLst>
      <p:ext uri="{BB962C8B-B14F-4D97-AF65-F5344CB8AC3E}">
        <p14:creationId xmlns:p14="http://schemas.microsoft.com/office/powerpoint/2010/main" val="30459074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Trainer Notes: Introduce the Labyrinth challenge as a possible programming challenge. Additional challenge description / schematic can be found in the VEX Cortex Video Trainer &gt; Movement &gt; Challenge Description Section. This can be printed and handed out, if desired. The Labyrinth was chosen for this example because it allows for a very simple, visual representation of the topics. Things like the PLTW Material Sorter could also be discussed, as that would resonate well with the PLTW network. </a:t>
            </a:r>
          </a:p>
        </p:txBody>
      </p:sp>
      <p:sp>
        <p:nvSpPr>
          <p:cNvPr id="202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E29001C9-3FDA-475A-9E53-94CB362207ED}" type="slidenum">
              <a:rPr lang="en-US" smtClean="0"/>
              <a:pPr eaLnBrk="1" hangingPunct="1"/>
              <a:t>41</a:t>
            </a:fld>
            <a:endParaRPr lang="en-US" smtClean="0"/>
          </a:p>
        </p:txBody>
      </p:sp>
    </p:spTree>
    <p:extLst>
      <p:ext uri="{BB962C8B-B14F-4D97-AF65-F5344CB8AC3E}">
        <p14:creationId xmlns:p14="http://schemas.microsoft.com/office/powerpoint/2010/main" val="33545758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Trainer notes: this is the path the robot will have to take to complete the labyrinth, broken down from a complex behavior, into simple behaviors</a:t>
            </a:r>
          </a:p>
        </p:txBody>
      </p:sp>
      <p:sp>
        <p:nvSpPr>
          <p:cNvPr id="203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E8C63135-DF92-4C7F-877A-FFEE5A4C85E3}" type="slidenum">
              <a:rPr lang="en-US" smtClean="0"/>
              <a:pPr eaLnBrk="1" hangingPunct="1"/>
              <a:t>42</a:t>
            </a:fld>
            <a:endParaRPr lang="en-US" smtClean="0"/>
          </a:p>
        </p:txBody>
      </p:sp>
    </p:spTree>
    <p:extLst>
      <p:ext uri="{BB962C8B-B14F-4D97-AF65-F5344CB8AC3E}">
        <p14:creationId xmlns:p14="http://schemas.microsoft.com/office/powerpoint/2010/main" val="35400680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204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DB896D76-A42B-4DCC-B056-A1A6067B5DF3}" type="slidenum">
              <a:rPr lang="en-US" smtClean="0"/>
              <a:pPr eaLnBrk="1" hangingPunct="1"/>
              <a:t>51</a:t>
            </a:fld>
            <a:endParaRPr lang="en-US" smtClean="0"/>
          </a:p>
        </p:txBody>
      </p:sp>
    </p:spTree>
    <p:extLst>
      <p:ext uri="{BB962C8B-B14F-4D97-AF65-F5344CB8AC3E}">
        <p14:creationId xmlns:p14="http://schemas.microsoft.com/office/powerpoint/2010/main" val="28282638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Won’t need this in GTT for now…</a:t>
            </a:r>
          </a:p>
        </p:txBody>
      </p:sp>
      <p:sp>
        <p:nvSpPr>
          <p:cNvPr id="205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F5CBD97F-14E1-48D9-A2E1-3ED966FFFFDD}" type="slidenum">
              <a:rPr lang="en-US" smtClean="0"/>
              <a:pPr eaLnBrk="1" hangingPunct="1"/>
              <a:t>52</a:t>
            </a:fld>
            <a:endParaRPr lang="en-US" smtClean="0"/>
          </a:p>
        </p:txBody>
      </p:sp>
    </p:spTree>
    <p:extLst>
      <p:ext uri="{BB962C8B-B14F-4D97-AF65-F5344CB8AC3E}">
        <p14:creationId xmlns:p14="http://schemas.microsoft.com/office/powerpoint/2010/main" val="27871924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206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0E544063-8351-44EF-80EA-424476CB34D5}" type="slidenum">
              <a:rPr lang="en-US" smtClean="0"/>
              <a:pPr eaLnBrk="1" hangingPunct="1"/>
              <a:t>53</a:t>
            </a:fld>
            <a:endParaRPr lang="en-US" smtClean="0"/>
          </a:p>
        </p:txBody>
      </p:sp>
    </p:spTree>
    <p:extLst>
      <p:ext uri="{BB962C8B-B14F-4D97-AF65-F5344CB8AC3E}">
        <p14:creationId xmlns:p14="http://schemas.microsoft.com/office/powerpoint/2010/main" val="22066952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207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0E2AAB2B-91FF-4BBA-B124-1427F6899F94}" type="slidenum">
              <a:rPr lang="en-US" smtClean="0"/>
              <a:pPr eaLnBrk="1" hangingPunct="1"/>
              <a:t>54</a:t>
            </a:fld>
            <a:endParaRPr lang="en-US" smtClean="0"/>
          </a:p>
        </p:txBody>
      </p:sp>
    </p:spTree>
    <p:extLst>
      <p:ext uri="{BB962C8B-B14F-4D97-AF65-F5344CB8AC3E}">
        <p14:creationId xmlns:p14="http://schemas.microsoft.com/office/powerpoint/2010/main" val="26402173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208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073110CD-A156-4FB3-8426-F31CC5B9740C}" type="slidenum">
              <a:rPr lang="en-US" smtClean="0"/>
              <a:pPr eaLnBrk="1" hangingPunct="1"/>
              <a:t>55</a:t>
            </a:fld>
            <a:endParaRPr lang="en-US" smtClean="0"/>
          </a:p>
        </p:txBody>
      </p:sp>
    </p:spTree>
    <p:extLst>
      <p:ext uri="{BB962C8B-B14F-4D97-AF65-F5344CB8AC3E}">
        <p14:creationId xmlns:p14="http://schemas.microsoft.com/office/powerpoint/2010/main" val="33108694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9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209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6F284EC0-7894-46A2-AF5B-0C7CF7370D6A}" type="slidenum">
              <a:rPr lang="en-US" smtClean="0"/>
              <a:pPr eaLnBrk="1" hangingPunct="1"/>
              <a:t>56</a:t>
            </a:fld>
            <a:endParaRPr lang="en-US" smtClean="0"/>
          </a:p>
        </p:txBody>
      </p:sp>
    </p:spTree>
    <p:extLst>
      <p:ext uri="{BB962C8B-B14F-4D97-AF65-F5344CB8AC3E}">
        <p14:creationId xmlns:p14="http://schemas.microsoft.com/office/powerpoint/2010/main" val="2056545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Trainer Note: PLTW build of ROBOTC now has a special page dedicated to PLTW schools!</a:t>
            </a:r>
          </a:p>
        </p:txBody>
      </p:sp>
      <p:sp>
        <p:nvSpPr>
          <p:cNvPr id="183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EBA6A075-54F6-4B90-A2D0-1E4BC9AD28D3}" type="slidenum">
              <a:rPr lang="en-US" smtClean="0"/>
              <a:pPr eaLnBrk="1" hangingPunct="1"/>
              <a:t>8</a:t>
            </a:fld>
            <a:endParaRPr lang="en-US" smtClean="0"/>
          </a:p>
        </p:txBody>
      </p:sp>
    </p:spTree>
    <p:extLst>
      <p:ext uri="{BB962C8B-B14F-4D97-AF65-F5344CB8AC3E}">
        <p14:creationId xmlns:p14="http://schemas.microsoft.com/office/powerpoint/2010/main" val="27164630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210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B213D25B-46B7-4AD1-BE90-8DB2A95F2EEE}" type="slidenum">
              <a:rPr lang="en-US" smtClean="0"/>
              <a:pPr eaLnBrk="1" hangingPunct="1"/>
              <a:t>64</a:t>
            </a:fld>
            <a:endParaRPr lang="en-US" smtClean="0"/>
          </a:p>
        </p:txBody>
      </p:sp>
    </p:spTree>
    <p:extLst>
      <p:ext uri="{BB962C8B-B14F-4D97-AF65-F5344CB8AC3E}">
        <p14:creationId xmlns:p14="http://schemas.microsoft.com/office/powerpoint/2010/main" val="38972330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211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9C9B8691-4BA3-4F3A-8554-6D70F29E787C}" type="slidenum">
              <a:rPr lang="en-US" smtClean="0"/>
              <a:pPr eaLnBrk="1" hangingPunct="1"/>
              <a:t>68</a:t>
            </a:fld>
            <a:endParaRPr lang="en-US" smtClean="0"/>
          </a:p>
        </p:txBody>
      </p:sp>
    </p:spTree>
    <p:extLst>
      <p:ext uri="{BB962C8B-B14F-4D97-AF65-F5344CB8AC3E}">
        <p14:creationId xmlns:p14="http://schemas.microsoft.com/office/powerpoint/2010/main" val="24857383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a:defRPr/>
            </a:pPr>
            <a:r>
              <a:rPr lang="en-US" dirty="0" smtClean="0"/>
              <a:t>Trainer Notes: This slide is meant to be a class activity, for trainees to actually get some guided experience with the ROBOTC interface, ROBOTC Commands, Cortex system, </a:t>
            </a:r>
            <a:r>
              <a:rPr lang="en-US" dirty="0" err="1" smtClean="0"/>
              <a:t>ect</a:t>
            </a:r>
            <a:r>
              <a:rPr lang="en-US" dirty="0" smtClean="0"/>
              <a:t>. The steps should be: </a:t>
            </a:r>
          </a:p>
          <a:p>
            <a:pPr marL="228600" indent="-228600">
              <a:buFontTx/>
              <a:buAutoNum type="arabicPeriod"/>
              <a:defRPr/>
            </a:pPr>
            <a:r>
              <a:rPr lang="en-US" dirty="0" smtClean="0"/>
              <a:t>Open ROBOTC</a:t>
            </a:r>
          </a:p>
          <a:p>
            <a:pPr marL="228600" indent="-228600">
              <a:buFontTx/>
              <a:buAutoNum type="arabicPeriod"/>
              <a:defRPr/>
            </a:pPr>
            <a:r>
              <a:rPr lang="en-US" dirty="0" smtClean="0"/>
              <a:t>Verify the Platform Type is set to Cortex Natural Language </a:t>
            </a:r>
            <a:r>
              <a:rPr lang="en-US" dirty="0" err="1" smtClean="0"/>
              <a:t>Lilbary</a:t>
            </a:r>
            <a:endParaRPr lang="en-US" dirty="0" smtClean="0"/>
          </a:p>
          <a:p>
            <a:pPr marL="228600" indent="-228600">
              <a:buFontTx/>
              <a:buAutoNum type="arabicPeriod"/>
              <a:defRPr/>
            </a:pPr>
            <a:r>
              <a:rPr lang="en-US" dirty="0" smtClean="0"/>
              <a:t>Create the Program</a:t>
            </a:r>
          </a:p>
          <a:p>
            <a:pPr marL="228600" indent="-228600">
              <a:buFontTx/>
              <a:buAutoNum type="arabicPeriod"/>
              <a:defRPr/>
            </a:pPr>
            <a:r>
              <a:rPr lang="en-US" dirty="0" smtClean="0"/>
              <a:t>Connect the Cortex to the Computer (via USB or </a:t>
            </a:r>
            <a:r>
              <a:rPr lang="en-US" dirty="0" err="1" smtClean="0"/>
              <a:t>VEXnet</a:t>
            </a:r>
            <a:r>
              <a:rPr lang="en-US" dirty="0" smtClean="0"/>
              <a:t>)</a:t>
            </a:r>
          </a:p>
          <a:p>
            <a:pPr marL="228600" indent="-228600">
              <a:buFontTx/>
              <a:buAutoNum type="arabicPeriod"/>
              <a:defRPr/>
            </a:pPr>
            <a:r>
              <a:rPr lang="en-US" dirty="0" smtClean="0"/>
              <a:t>Turn on the Cortex</a:t>
            </a:r>
          </a:p>
          <a:p>
            <a:pPr marL="228600" indent="-228600">
              <a:buFontTx/>
              <a:buAutoNum type="arabicPeriod"/>
              <a:defRPr/>
            </a:pPr>
            <a:r>
              <a:rPr lang="en-US" dirty="0" smtClean="0"/>
              <a:t>Go to Robot &gt; Compile and Download Program </a:t>
            </a:r>
          </a:p>
          <a:p>
            <a:pPr marL="228600" indent="-228600">
              <a:buFontTx/>
              <a:buAutoNum type="arabicPeriod"/>
              <a:defRPr/>
            </a:pPr>
            <a:r>
              <a:rPr lang="en-US" dirty="0" smtClean="0"/>
              <a:t>Run the program – Observe the testbed</a:t>
            </a:r>
          </a:p>
          <a:p>
            <a:pPr marL="228600" indent="-228600">
              <a:buFontTx/>
              <a:buAutoNum type="arabicPeriod"/>
              <a:defRPr/>
            </a:pPr>
            <a:r>
              <a:rPr lang="en-US" dirty="0" smtClean="0"/>
              <a:t>Turn on Motor Port 3 in the program, after Motor Port 2 and before the wait command</a:t>
            </a:r>
          </a:p>
          <a:p>
            <a:pPr marL="228600" indent="-228600">
              <a:buFontTx/>
              <a:buAutoNum type="arabicPeriod"/>
              <a:defRPr/>
            </a:pPr>
            <a:r>
              <a:rPr lang="en-US" dirty="0" smtClean="0"/>
              <a:t> Compile and Download the Program</a:t>
            </a:r>
          </a:p>
          <a:p>
            <a:pPr marL="228600" indent="-228600">
              <a:buFontTx/>
              <a:buAutoNum type="arabicPeriod"/>
              <a:defRPr/>
            </a:pPr>
            <a:r>
              <a:rPr lang="en-US" dirty="0" smtClean="0"/>
              <a:t> Run the Program – observe the testbed</a:t>
            </a:r>
          </a:p>
          <a:p>
            <a:pPr marL="228600" indent="-228600">
              <a:buFontTx/>
              <a:buAutoNum type="arabicPeriod"/>
              <a:defRPr/>
            </a:pPr>
            <a:r>
              <a:rPr lang="en-US" dirty="0" smtClean="0"/>
              <a:t> Talk about the testbed design, how the motors are mirrored images of one another – even though you gave them the same motor power, they turn in opposite direction. This is something common on actual robots, where they mirror one another.</a:t>
            </a:r>
          </a:p>
          <a:p>
            <a:pPr marL="228600" indent="-228600">
              <a:buFontTx/>
              <a:buAutoNum type="arabicPeriod"/>
              <a:defRPr/>
            </a:pPr>
            <a:r>
              <a:rPr lang="en-US" dirty="0" smtClean="0"/>
              <a:t> In ROBOTC, us the Motors and Sensors Setup to reverse the appropriate </a:t>
            </a:r>
          </a:p>
          <a:p>
            <a:pPr marL="228600" indent="-228600">
              <a:buFontTx/>
              <a:buAutoNum type="arabicPeriod"/>
              <a:defRPr/>
            </a:pPr>
            <a:r>
              <a:rPr lang="en-US" dirty="0" smtClean="0"/>
              <a:t> Optional – rename the motors in the Motors and Sensors Setup</a:t>
            </a:r>
          </a:p>
          <a:p>
            <a:pPr marL="228600" indent="-228600">
              <a:buFontTx/>
              <a:buAutoNum type="arabicPeriod"/>
              <a:defRPr/>
            </a:pPr>
            <a:r>
              <a:rPr lang="en-US" dirty="0" smtClean="0"/>
              <a:t> Download and run the program – observe the motors spinning in the same direction.</a:t>
            </a:r>
          </a:p>
          <a:p>
            <a:pPr marL="228600" indent="-228600">
              <a:buFontTx/>
              <a:buAutoNum type="arabicPeriod"/>
              <a:defRPr/>
            </a:pPr>
            <a:endParaRPr lang="en-US" dirty="0"/>
          </a:p>
        </p:txBody>
      </p:sp>
      <p:sp>
        <p:nvSpPr>
          <p:cNvPr id="212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97E43912-7030-469E-BFE3-9422FAB87EED}" type="slidenum">
              <a:rPr lang="en-US" smtClean="0"/>
              <a:pPr eaLnBrk="1" hangingPunct="1"/>
              <a:t>69</a:t>
            </a:fld>
            <a:endParaRPr lang="en-US" smtClean="0"/>
          </a:p>
        </p:txBody>
      </p:sp>
    </p:spTree>
    <p:extLst>
      <p:ext uri="{BB962C8B-B14F-4D97-AF65-F5344CB8AC3E}">
        <p14:creationId xmlns:p14="http://schemas.microsoft.com/office/powerpoint/2010/main" val="10714110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4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Trainer Notes: Recbot needs to have Port 2 reversed, but Swervebot needs Port 3 reversed. </a:t>
            </a:r>
          </a:p>
        </p:txBody>
      </p:sp>
      <p:sp>
        <p:nvSpPr>
          <p:cNvPr id="214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97A0E7B9-75DB-463B-8608-D5903E605E5B}" type="slidenum">
              <a:rPr lang="en-US" smtClean="0"/>
              <a:pPr eaLnBrk="1" hangingPunct="1"/>
              <a:t>70</a:t>
            </a:fld>
            <a:endParaRPr lang="en-US" smtClean="0"/>
          </a:p>
        </p:txBody>
      </p:sp>
    </p:spTree>
    <p:extLst>
      <p:ext uri="{BB962C8B-B14F-4D97-AF65-F5344CB8AC3E}">
        <p14:creationId xmlns:p14="http://schemas.microsoft.com/office/powerpoint/2010/main" val="4912307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Trainer Notes: Recommend that trainees name their finished programs by the title of the slide, including the number and whether it was a group or individual activity. This will help them refer back to the code later.</a:t>
            </a:r>
          </a:p>
        </p:txBody>
      </p:sp>
      <p:sp>
        <p:nvSpPr>
          <p:cNvPr id="215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21BF9C95-393A-456C-8429-B44C1FDE0065}" type="slidenum">
              <a:rPr lang="en-US" smtClean="0"/>
              <a:pPr eaLnBrk="1" hangingPunct="1"/>
              <a:t>72</a:t>
            </a:fld>
            <a:endParaRPr lang="en-US" smtClean="0"/>
          </a:p>
        </p:txBody>
      </p:sp>
    </p:spTree>
    <p:extLst>
      <p:ext uri="{BB962C8B-B14F-4D97-AF65-F5344CB8AC3E}">
        <p14:creationId xmlns:p14="http://schemas.microsoft.com/office/powerpoint/2010/main" val="12228909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6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216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150580D8-B783-4F09-9821-AFAA79983F17}" type="slidenum">
              <a:rPr lang="en-US" smtClean="0"/>
              <a:pPr eaLnBrk="1" hangingPunct="1"/>
              <a:t>78</a:t>
            </a:fld>
            <a:endParaRPr lang="en-US" smtClean="0"/>
          </a:p>
        </p:txBody>
      </p:sp>
    </p:spTree>
    <p:extLst>
      <p:ext uri="{BB962C8B-B14F-4D97-AF65-F5344CB8AC3E}">
        <p14:creationId xmlns:p14="http://schemas.microsoft.com/office/powerpoint/2010/main" val="15724134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7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Discuss how the limit and bump switch would be used for Grandmas Chair, Toll booth, Sign, Tekrocks Bridge</a:t>
            </a:r>
          </a:p>
        </p:txBody>
      </p:sp>
      <p:sp>
        <p:nvSpPr>
          <p:cNvPr id="217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A109B9DB-5336-4D90-9D4F-C0645F2363B3}" type="slidenum">
              <a:rPr lang="en-US" smtClean="0"/>
              <a:pPr eaLnBrk="1" hangingPunct="1"/>
              <a:t>79</a:t>
            </a:fld>
            <a:endParaRPr lang="en-US" smtClean="0"/>
          </a:p>
        </p:txBody>
      </p:sp>
    </p:spTree>
    <p:extLst>
      <p:ext uri="{BB962C8B-B14F-4D97-AF65-F5344CB8AC3E}">
        <p14:creationId xmlns:p14="http://schemas.microsoft.com/office/powerpoint/2010/main" val="18422992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8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Discuss how LED’s are used in the Toll Booth in conjunction with the Potentiometer</a:t>
            </a:r>
          </a:p>
        </p:txBody>
      </p:sp>
      <p:sp>
        <p:nvSpPr>
          <p:cNvPr id="218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B596F91A-7F10-4DF7-9780-B937C45F5FC0}" type="slidenum">
              <a:rPr lang="en-US" smtClean="0"/>
              <a:pPr eaLnBrk="1" hangingPunct="1"/>
              <a:t>85</a:t>
            </a:fld>
            <a:endParaRPr lang="en-US" smtClean="0"/>
          </a:p>
        </p:txBody>
      </p:sp>
    </p:spTree>
    <p:extLst>
      <p:ext uri="{BB962C8B-B14F-4D97-AF65-F5344CB8AC3E}">
        <p14:creationId xmlns:p14="http://schemas.microsoft.com/office/powerpoint/2010/main" val="18245731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9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Trainer Notes: The following slides detail the process for determining a threshold.</a:t>
            </a:r>
          </a:p>
        </p:txBody>
      </p:sp>
      <p:sp>
        <p:nvSpPr>
          <p:cNvPr id="219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BB46581B-B773-409C-BC83-26301FBE3422}" type="slidenum">
              <a:rPr lang="en-US" smtClean="0"/>
              <a:pPr eaLnBrk="1" hangingPunct="1"/>
              <a:t>90</a:t>
            </a:fld>
            <a:endParaRPr lang="en-US" smtClean="0"/>
          </a:p>
        </p:txBody>
      </p:sp>
    </p:spTree>
    <p:extLst>
      <p:ext uri="{BB962C8B-B14F-4D97-AF65-F5344CB8AC3E}">
        <p14:creationId xmlns:p14="http://schemas.microsoft.com/office/powerpoint/2010/main" val="42224182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Trainer Notes: Seeing “Continuous” means that the Sensor debug window will not be seeing continuous updates from the sensors.</a:t>
            </a:r>
          </a:p>
        </p:txBody>
      </p:sp>
      <p:sp>
        <p:nvSpPr>
          <p:cNvPr id="220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CFDC1595-946C-40C7-8D63-F67ABB3E155C}" type="slidenum">
              <a:rPr lang="en-US" smtClean="0"/>
              <a:pPr eaLnBrk="1" hangingPunct="1"/>
              <a:t>92</a:t>
            </a:fld>
            <a:endParaRPr lang="en-US" smtClean="0"/>
          </a:p>
        </p:txBody>
      </p:sp>
    </p:spTree>
    <p:extLst>
      <p:ext uri="{BB962C8B-B14F-4D97-AF65-F5344CB8AC3E}">
        <p14:creationId xmlns:p14="http://schemas.microsoft.com/office/powerpoint/2010/main" val="1271927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Trainer Notes: One of the easiest ways to begin programming is to start with existing code, try it out, and then modify it. Mention that all of the ROBOTC sample programs have “comments” that tell how the robot should be configured, and how it will behave when the program runs.</a:t>
            </a:r>
          </a:p>
        </p:txBody>
      </p:sp>
      <p:sp>
        <p:nvSpPr>
          <p:cNvPr id="184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157ACC63-338C-4C9F-8D4C-70A93089787F}" type="slidenum">
              <a:rPr lang="en-US" smtClean="0"/>
              <a:pPr eaLnBrk="1" hangingPunct="1"/>
              <a:t>9</a:t>
            </a:fld>
            <a:endParaRPr lang="en-US" smtClean="0"/>
          </a:p>
        </p:txBody>
      </p:sp>
    </p:spTree>
    <p:extLst>
      <p:ext uri="{BB962C8B-B14F-4D97-AF65-F5344CB8AC3E}">
        <p14:creationId xmlns:p14="http://schemas.microsoft.com/office/powerpoint/2010/main" val="32975537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1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Trainer Notes: Recommend that trainees name their finished programs by the title of the slide, including the number and whether it was a group or individual activity. This will help them refer back to the code later.</a:t>
            </a:r>
          </a:p>
          <a:p>
            <a:endParaRPr lang="en-US" smtClean="0"/>
          </a:p>
        </p:txBody>
      </p:sp>
      <p:sp>
        <p:nvSpPr>
          <p:cNvPr id="221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425E3BF5-F5A8-4ED2-8636-C6F7E3981B22}" type="slidenum">
              <a:rPr lang="en-US" smtClean="0"/>
              <a:pPr eaLnBrk="1" hangingPunct="1"/>
              <a:t>115</a:t>
            </a:fld>
            <a:endParaRPr lang="en-US" smtClean="0"/>
          </a:p>
        </p:txBody>
      </p:sp>
    </p:spTree>
    <p:extLst>
      <p:ext uri="{BB962C8B-B14F-4D97-AF65-F5344CB8AC3E}">
        <p14:creationId xmlns:p14="http://schemas.microsoft.com/office/powerpoint/2010/main" val="23302024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222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FC593589-E84A-4F39-96B7-F0A288FE613A}" type="slidenum">
              <a:rPr lang="en-US" smtClean="0"/>
              <a:pPr eaLnBrk="1" hangingPunct="1"/>
              <a:t>117</a:t>
            </a:fld>
            <a:endParaRPr lang="en-US" smtClean="0"/>
          </a:p>
        </p:txBody>
      </p:sp>
    </p:spTree>
    <p:extLst>
      <p:ext uri="{BB962C8B-B14F-4D97-AF65-F5344CB8AC3E}">
        <p14:creationId xmlns:p14="http://schemas.microsoft.com/office/powerpoint/2010/main" val="35286966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3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Trainer Notes: Recommend that trainees name their finished programs by the title of the slide, including the number and whether it was a group or individual activity. This will help them refer back to the code later.</a:t>
            </a:r>
          </a:p>
          <a:p>
            <a:endParaRPr lang="en-US" smtClean="0"/>
          </a:p>
        </p:txBody>
      </p:sp>
      <p:sp>
        <p:nvSpPr>
          <p:cNvPr id="223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6278A951-2E3D-4B0E-9E8B-571C54260AC4}" type="slidenum">
              <a:rPr lang="en-US" smtClean="0"/>
              <a:pPr eaLnBrk="1" hangingPunct="1"/>
              <a:t>118</a:t>
            </a:fld>
            <a:endParaRPr lang="en-US" smtClean="0"/>
          </a:p>
        </p:txBody>
      </p:sp>
    </p:spTree>
    <p:extLst>
      <p:ext uri="{BB962C8B-B14F-4D97-AF65-F5344CB8AC3E}">
        <p14:creationId xmlns:p14="http://schemas.microsoft.com/office/powerpoint/2010/main" val="6630655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224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08F57377-AC53-40C2-943A-0EB44F9D1C4C}" type="slidenum">
              <a:rPr lang="en-US" smtClean="0"/>
              <a:pPr eaLnBrk="1" hangingPunct="1"/>
              <a:t>136</a:t>
            </a:fld>
            <a:endParaRPr lang="en-US" smtClean="0"/>
          </a:p>
        </p:txBody>
      </p:sp>
    </p:spTree>
    <p:extLst>
      <p:ext uri="{BB962C8B-B14F-4D97-AF65-F5344CB8AC3E}">
        <p14:creationId xmlns:p14="http://schemas.microsoft.com/office/powerpoint/2010/main" val="2970358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Trainer Notes: Recommend that trainees name their finished programs by the title of the slide, including the number and whether it was a group or individual activity. This will help them refer back to the code later.</a:t>
            </a:r>
          </a:p>
          <a:p>
            <a:endParaRPr lang="en-US" smtClean="0"/>
          </a:p>
        </p:txBody>
      </p:sp>
      <p:sp>
        <p:nvSpPr>
          <p:cNvPr id="225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9F6A9168-405A-49A1-8AEB-FCCE53C1B09D}" type="slidenum">
              <a:rPr lang="en-US" smtClean="0"/>
              <a:pPr eaLnBrk="1" hangingPunct="1"/>
              <a:t>137</a:t>
            </a:fld>
            <a:endParaRPr lang="en-US" smtClean="0"/>
          </a:p>
        </p:txBody>
      </p:sp>
    </p:spTree>
    <p:extLst>
      <p:ext uri="{BB962C8B-B14F-4D97-AF65-F5344CB8AC3E}">
        <p14:creationId xmlns:p14="http://schemas.microsoft.com/office/powerpoint/2010/main" val="27646039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6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Problem: The two if-else statements are fighting eachother. One half of each will ALWAYS be run, so one set is turning them on while the other turns it off.</a:t>
            </a:r>
          </a:p>
        </p:txBody>
      </p:sp>
      <p:sp>
        <p:nvSpPr>
          <p:cNvPr id="226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E9A56E0D-7B1D-4275-BEEA-6DA4BCFFD9B9}" type="slidenum">
              <a:rPr lang="en-US" smtClean="0"/>
              <a:pPr eaLnBrk="1" hangingPunct="1"/>
              <a:t>154</a:t>
            </a:fld>
            <a:endParaRPr lang="en-US" smtClean="0"/>
          </a:p>
        </p:txBody>
      </p:sp>
    </p:spTree>
    <p:extLst>
      <p:ext uri="{BB962C8B-B14F-4D97-AF65-F5344CB8AC3E}">
        <p14:creationId xmlns:p14="http://schemas.microsoft.com/office/powerpoint/2010/main" val="4543777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7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Problem: Student could be pressing the touch sensor in the middle of the while loop, but since the condition isn’t being checked then, the loop doesn’t end.</a:t>
            </a:r>
          </a:p>
        </p:txBody>
      </p:sp>
      <p:sp>
        <p:nvSpPr>
          <p:cNvPr id="227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4ACA8AD3-D404-49FF-AF11-B43BF10559CF}" type="slidenum">
              <a:rPr lang="en-US" smtClean="0"/>
              <a:pPr eaLnBrk="1" hangingPunct="1"/>
              <a:t>155</a:t>
            </a:fld>
            <a:endParaRPr lang="en-US" smtClean="0"/>
          </a:p>
        </p:txBody>
      </p:sp>
    </p:spTree>
    <p:extLst>
      <p:ext uri="{BB962C8B-B14F-4D97-AF65-F5344CB8AC3E}">
        <p14:creationId xmlns:p14="http://schemas.microsoft.com/office/powerpoint/2010/main" val="31634316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Trainer Notes: Recommend that trainees name their finished programs by the title of the slide, including the number and whether it was a group or individual activity. This will help them refer back to the code later.</a:t>
            </a:r>
          </a:p>
          <a:p>
            <a:endParaRPr lang="en-US" smtClean="0"/>
          </a:p>
        </p:txBody>
      </p:sp>
      <p:sp>
        <p:nvSpPr>
          <p:cNvPr id="228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48AE0C33-CD26-4FEF-95DB-B3D878137E5B}" type="slidenum">
              <a:rPr lang="en-US" smtClean="0"/>
              <a:pPr eaLnBrk="1" hangingPunct="1"/>
              <a:t>164</a:t>
            </a:fld>
            <a:endParaRPr lang="en-US" smtClean="0"/>
          </a:p>
        </p:txBody>
      </p:sp>
    </p:spTree>
    <p:extLst>
      <p:ext uri="{BB962C8B-B14F-4D97-AF65-F5344CB8AC3E}">
        <p14:creationId xmlns:p14="http://schemas.microsoft.com/office/powerpoint/2010/main" val="24605362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9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Trainer Notes: Introduce the VEX Cortex Video Trainer – Designed to teach behavior based programming using ROBOTC and the VEX Cortex</a:t>
            </a:r>
          </a:p>
        </p:txBody>
      </p:sp>
      <p:sp>
        <p:nvSpPr>
          <p:cNvPr id="229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76863AA8-B3A7-4529-A913-660CB67B663D}" type="slidenum">
              <a:rPr lang="en-US" smtClean="0"/>
              <a:pPr eaLnBrk="1" hangingPunct="1"/>
              <a:t>166</a:t>
            </a:fld>
            <a:endParaRPr lang="en-US" smtClean="0"/>
          </a:p>
        </p:txBody>
      </p:sp>
    </p:spTree>
    <p:extLst>
      <p:ext uri="{BB962C8B-B14F-4D97-AF65-F5344CB8AC3E}">
        <p14:creationId xmlns:p14="http://schemas.microsoft.com/office/powerpoint/2010/main" val="19259572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0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Trainer Notes: This is how you can get to the VEX Cortex Video Trainer</a:t>
            </a:r>
          </a:p>
        </p:txBody>
      </p:sp>
      <p:sp>
        <p:nvSpPr>
          <p:cNvPr id="230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30554099-52A0-4D0A-8C34-B6B31547E4EF}" type="slidenum">
              <a:rPr lang="en-US" smtClean="0"/>
              <a:pPr eaLnBrk="1" hangingPunct="1"/>
              <a:t>168</a:t>
            </a:fld>
            <a:endParaRPr lang="en-US" smtClean="0"/>
          </a:p>
        </p:txBody>
      </p:sp>
    </p:spTree>
    <p:extLst>
      <p:ext uri="{BB962C8B-B14F-4D97-AF65-F5344CB8AC3E}">
        <p14:creationId xmlns:p14="http://schemas.microsoft.com/office/powerpoint/2010/main" val="4107819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85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E00A5F29-4951-4D5F-9916-5ADBDB8A27D0}" type="slidenum">
              <a:rPr lang="en-US" smtClean="0"/>
              <a:pPr eaLnBrk="1" hangingPunct="1"/>
              <a:t>10</a:t>
            </a:fld>
            <a:endParaRPr lang="en-US" smtClean="0"/>
          </a:p>
        </p:txBody>
      </p:sp>
    </p:spTree>
    <p:extLst>
      <p:ext uri="{BB962C8B-B14F-4D97-AF65-F5344CB8AC3E}">
        <p14:creationId xmlns:p14="http://schemas.microsoft.com/office/powerpoint/2010/main" val="38375811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1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Trainer Notes: You should have the system and ROBOTC pre-configured before the trainees get there. This is important information for when the trainees implement robotics in their own programs. </a:t>
            </a:r>
          </a:p>
        </p:txBody>
      </p:sp>
      <p:sp>
        <p:nvSpPr>
          <p:cNvPr id="231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78637DE3-9BA3-4ED0-B071-E21045B61DFF}" type="slidenum">
              <a:rPr lang="en-US" smtClean="0"/>
              <a:pPr eaLnBrk="1" hangingPunct="1"/>
              <a:t>170</a:t>
            </a:fld>
            <a:endParaRPr lang="en-US" smtClean="0"/>
          </a:p>
        </p:txBody>
      </p:sp>
    </p:spTree>
    <p:extLst>
      <p:ext uri="{BB962C8B-B14F-4D97-AF65-F5344CB8AC3E}">
        <p14:creationId xmlns:p14="http://schemas.microsoft.com/office/powerpoint/2010/main" val="26780541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Trainer Notes: These videos can be watched as a group, with speakers, or at individual stations if there are headphones. Do not have the class watch it at individual stations with speakers – too much noise. ROBOTC Rules Part 1 and 2 can also be watched and are valuable for programming information. </a:t>
            </a:r>
          </a:p>
        </p:txBody>
      </p:sp>
      <p:sp>
        <p:nvSpPr>
          <p:cNvPr id="232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8EEF035E-0F68-4A80-80B9-4CC5F64FED32}" type="slidenum">
              <a:rPr lang="en-US" smtClean="0"/>
              <a:pPr eaLnBrk="1" hangingPunct="1"/>
              <a:t>171</a:t>
            </a:fld>
            <a:endParaRPr lang="en-US" smtClean="0"/>
          </a:p>
        </p:txBody>
      </p:sp>
    </p:spTree>
    <p:extLst>
      <p:ext uri="{BB962C8B-B14F-4D97-AF65-F5344CB8AC3E}">
        <p14:creationId xmlns:p14="http://schemas.microsoft.com/office/powerpoint/2010/main" val="34730079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3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Trainer Notes: It’s recommended that you visit the different pages and show trainees the materials that are there.</a:t>
            </a:r>
          </a:p>
        </p:txBody>
      </p:sp>
      <p:sp>
        <p:nvSpPr>
          <p:cNvPr id="233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CC246C4B-50DF-420D-B5A7-DD80D5A87DCF}" type="slidenum">
              <a:rPr lang="en-US" smtClean="0"/>
              <a:pPr eaLnBrk="1" hangingPunct="1"/>
              <a:t>174</a:t>
            </a:fld>
            <a:endParaRPr lang="en-US" smtClean="0"/>
          </a:p>
        </p:txBody>
      </p:sp>
    </p:spTree>
    <p:extLst>
      <p:ext uri="{BB962C8B-B14F-4D97-AF65-F5344CB8AC3E}">
        <p14:creationId xmlns:p14="http://schemas.microsoft.com/office/powerpoint/2010/main" val="3399034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86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BD3A7440-2733-4E60-8398-A3CA69002CF2}" type="slidenum">
              <a:rPr lang="en-US" smtClean="0"/>
              <a:pPr eaLnBrk="1" hangingPunct="1"/>
              <a:t>12</a:t>
            </a:fld>
            <a:endParaRPr lang="en-US" smtClean="0"/>
          </a:p>
        </p:txBody>
      </p:sp>
    </p:spTree>
    <p:extLst>
      <p:ext uri="{BB962C8B-B14F-4D97-AF65-F5344CB8AC3E}">
        <p14:creationId xmlns:p14="http://schemas.microsoft.com/office/powerpoint/2010/main" val="816178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FCF2E986-972B-4601-86F6-2B9C9C062722}" type="slidenum">
              <a:rPr lang="en-US" smtClean="0"/>
              <a:pPr eaLnBrk="1" hangingPunct="1"/>
              <a:t>15</a:t>
            </a:fld>
            <a:endParaRPr lang="en-US" smtClean="0"/>
          </a:p>
        </p:txBody>
      </p:sp>
    </p:spTree>
    <p:extLst>
      <p:ext uri="{BB962C8B-B14F-4D97-AF65-F5344CB8AC3E}">
        <p14:creationId xmlns:p14="http://schemas.microsoft.com/office/powerpoint/2010/main" val="2378998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Trainer Notes: The following sequence can be skipped if these steps have been followed before the training (which is highly recommended). Full instructions can be found in the VEX Cortex Video Trainer, Setup section.</a:t>
            </a:r>
          </a:p>
        </p:txBody>
      </p:sp>
      <p:sp>
        <p:nvSpPr>
          <p:cNvPr id="188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F470657E-2BD3-485D-9DD2-9C594984D9C3}" type="slidenum">
              <a:rPr lang="en-US" smtClean="0"/>
              <a:pPr eaLnBrk="1" hangingPunct="1"/>
              <a:t>16</a:t>
            </a:fld>
            <a:endParaRPr lang="en-US" smtClean="0"/>
          </a:p>
        </p:txBody>
      </p:sp>
    </p:spTree>
    <p:extLst>
      <p:ext uri="{BB962C8B-B14F-4D97-AF65-F5344CB8AC3E}">
        <p14:creationId xmlns:p14="http://schemas.microsoft.com/office/powerpoint/2010/main" val="4194384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The Cortex tries to determine how it’s connected (USB, VEXnet, nothing) when it’s first powered on. The USB connection will power the Cortex enough to create a connection, but not enough to power motors. This makes it important that you connect it to the computer first, then turn the switch to ON.</a:t>
            </a:r>
          </a:p>
        </p:txBody>
      </p:sp>
      <p:sp>
        <p:nvSpPr>
          <p:cNvPr id="189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2D0D661A-2928-4466-B687-AD0B4A36D3A4}" type="slidenum">
              <a:rPr lang="en-US" smtClean="0"/>
              <a:pPr eaLnBrk="1" hangingPunct="1"/>
              <a:t>17</a:t>
            </a:fld>
            <a:endParaRPr lang="en-US" smtClean="0"/>
          </a:p>
        </p:txBody>
      </p:sp>
    </p:spTree>
    <p:extLst>
      <p:ext uri="{BB962C8B-B14F-4D97-AF65-F5344CB8AC3E}">
        <p14:creationId xmlns:p14="http://schemas.microsoft.com/office/powerpoint/2010/main" val="1024381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53F851-4985-4F0F-8173-62B40DA8467B}" type="slidenum">
              <a:rPr lang="en-US"/>
              <a:pPr>
                <a:defRPr/>
              </a:pPr>
              <a:t>‹#›</a:t>
            </a:fld>
            <a:endParaRPr lang="en-US"/>
          </a:p>
        </p:txBody>
      </p:sp>
    </p:spTree>
    <p:extLst>
      <p:ext uri="{BB962C8B-B14F-4D97-AF65-F5344CB8AC3E}">
        <p14:creationId xmlns:p14="http://schemas.microsoft.com/office/powerpoint/2010/main" val="2892935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1E89A8A-65D9-4B40-A4C3-1139C954587B}" type="slidenum">
              <a:rPr lang="en-US"/>
              <a:pPr>
                <a:defRPr/>
              </a:pPr>
              <a:t>‹#›</a:t>
            </a:fld>
            <a:endParaRPr lang="en-US"/>
          </a:p>
        </p:txBody>
      </p:sp>
    </p:spTree>
    <p:extLst>
      <p:ext uri="{BB962C8B-B14F-4D97-AF65-F5344CB8AC3E}">
        <p14:creationId xmlns:p14="http://schemas.microsoft.com/office/powerpoint/2010/main" val="1531867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45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45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BFF979-3C9D-4655-B281-1A4651EE07A9}" type="slidenum">
              <a:rPr lang="en-US"/>
              <a:pPr>
                <a:defRPr/>
              </a:pPr>
              <a:t>‹#›</a:t>
            </a:fld>
            <a:endParaRPr lang="en-US"/>
          </a:p>
        </p:txBody>
      </p:sp>
    </p:spTree>
    <p:extLst>
      <p:ext uri="{BB962C8B-B14F-4D97-AF65-F5344CB8AC3E}">
        <p14:creationId xmlns:p14="http://schemas.microsoft.com/office/powerpoint/2010/main" val="355124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EF658B-28F2-4CC3-80B9-1C4C6EEB80D2}" type="slidenum">
              <a:rPr lang="en-US"/>
              <a:pPr>
                <a:defRPr/>
              </a:pPr>
              <a:t>‹#›</a:t>
            </a:fld>
            <a:endParaRPr lang="en-US"/>
          </a:p>
        </p:txBody>
      </p:sp>
    </p:spTree>
    <p:extLst>
      <p:ext uri="{BB962C8B-B14F-4D97-AF65-F5344CB8AC3E}">
        <p14:creationId xmlns:p14="http://schemas.microsoft.com/office/powerpoint/2010/main" val="1802313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EEDA28-5C4D-4B7E-84B0-41E15C1C840D}" type="slidenum">
              <a:rPr lang="en-US"/>
              <a:pPr>
                <a:defRPr/>
              </a:pPr>
              <a:t>‹#›</a:t>
            </a:fld>
            <a:endParaRPr lang="en-US"/>
          </a:p>
        </p:txBody>
      </p:sp>
    </p:spTree>
    <p:extLst>
      <p:ext uri="{BB962C8B-B14F-4D97-AF65-F5344CB8AC3E}">
        <p14:creationId xmlns:p14="http://schemas.microsoft.com/office/powerpoint/2010/main" val="1326550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52E1FC-994A-477A-AC3A-63F30C1D0AFD}" type="slidenum">
              <a:rPr lang="en-US"/>
              <a:pPr>
                <a:defRPr/>
              </a:pPr>
              <a:t>‹#›</a:t>
            </a:fld>
            <a:endParaRPr lang="en-US"/>
          </a:p>
        </p:txBody>
      </p:sp>
    </p:spTree>
    <p:extLst>
      <p:ext uri="{BB962C8B-B14F-4D97-AF65-F5344CB8AC3E}">
        <p14:creationId xmlns:p14="http://schemas.microsoft.com/office/powerpoint/2010/main" val="1639182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AE0CB17-79EF-4978-8C68-0560F06AFD43}" type="slidenum">
              <a:rPr lang="en-US"/>
              <a:pPr>
                <a:defRPr/>
              </a:pPr>
              <a:t>‹#›</a:t>
            </a:fld>
            <a:endParaRPr lang="en-US"/>
          </a:p>
        </p:txBody>
      </p:sp>
    </p:spTree>
    <p:extLst>
      <p:ext uri="{BB962C8B-B14F-4D97-AF65-F5344CB8AC3E}">
        <p14:creationId xmlns:p14="http://schemas.microsoft.com/office/powerpoint/2010/main" val="1025900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0B45F38-BF78-4EEC-937C-5A87CC0EBA6B}" type="slidenum">
              <a:rPr lang="en-US"/>
              <a:pPr>
                <a:defRPr/>
              </a:pPr>
              <a:t>‹#›</a:t>
            </a:fld>
            <a:endParaRPr lang="en-US"/>
          </a:p>
        </p:txBody>
      </p:sp>
    </p:spTree>
    <p:extLst>
      <p:ext uri="{BB962C8B-B14F-4D97-AF65-F5344CB8AC3E}">
        <p14:creationId xmlns:p14="http://schemas.microsoft.com/office/powerpoint/2010/main" val="2042707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3A1D277-F4D5-4A74-800A-CC6310CED85D}" type="slidenum">
              <a:rPr lang="en-US"/>
              <a:pPr>
                <a:defRPr/>
              </a:pPr>
              <a:t>‹#›</a:t>
            </a:fld>
            <a:endParaRPr lang="en-US"/>
          </a:p>
        </p:txBody>
      </p:sp>
    </p:spTree>
    <p:extLst>
      <p:ext uri="{BB962C8B-B14F-4D97-AF65-F5344CB8AC3E}">
        <p14:creationId xmlns:p14="http://schemas.microsoft.com/office/powerpoint/2010/main" val="367669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0ACFA11-C0D9-45C3-A14E-3FB8907FCE40}" type="slidenum">
              <a:rPr lang="en-US"/>
              <a:pPr>
                <a:defRPr/>
              </a:pPr>
              <a:t>‹#›</a:t>
            </a:fld>
            <a:endParaRPr lang="en-US"/>
          </a:p>
        </p:txBody>
      </p:sp>
    </p:spTree>
    <p:extLst>
      <p:ext uri="{BB962C8B-B14F-4D97-AF65-F5344CB8AC3E}">
        <p14:creationId xmlns:p14="http://schemas.microsoft.com/office/powerpoint/2010/main" val="699512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CB8AC06-9AB4-43D7-928A-0A0FC43C67B4}" type="slidenum">
              <a:rPr lang="en-US"/>
              <a:pPr>
                <a:defRPr/>
              </a:pPr>
              <a:t>‹#›</a:t>
            </a:fld>
            <a:endParaRPr lang="en-US"/>
          </a:p>
        </p:txBody>
      </p:sp>
    </p:spTree>
    <p:extLst>
      <p:ext uri="{BB962C8B-B14F-4D97-AF65-F5344CB8AC3E}">
        <p14:creationId xmlns:p14="http://schemas.microsoft.com/office/powerpoint/2010/main" val="3029985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04800" y="-23813"/>
            <a:ext cx="9829800"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AutoShape 13"/>
          <p:cNvSpPr>
            <a:spLocks noChangeArrowheads="1"/>
          </p:cNvSpPr>
          <p:nvPr userDrawn="1"/>
        </p:nvSpPr>
        <p:spPr bwMode="auto">
          <a:xfrm>
            <a:off x="304800" y="304800"/>
            <a:ext cx="8534400" cy="6248400"/>
          </a:xfrm>
          <a:prstGeom prst="roundRect">
            <a:avLst>
              <a:gd name="adj" fmla="val 4764"/>
            </a:avLst>
          </a:prstGeom>
          <a:solidFill>
            <a:schemeClr val="bg1"/>
          </a:solidFill>
          <a:ln w="12700">
            <a:solidFill>
              <a:schemeClr val="tx1"/>
            </a:solidFill>
            <a:round/>
            <a:headEnd/>
            <a:tailEnd/>
          </a:ln>
          <a:effectLst>
            <a:outerShdw dist="71842" dir="2700000" algn="ctr" rotWithShape="0">
              <a:schemeClr val="tx2">
                <a:alpha val="50000"/>
              </a:schemeClr>
            </a:outerShdw>
          </a:effectLst>
        </p:spPr>
        <p:txBody>
          <a:bodyPr wrap="none" anchor="ctr"/>
          <a:lstStyle/>
          <a:p>
            <a:endParaRPr lang="en-US"/>
          </a:p>
        </p:txBody>
      </p:sp>
      <p:sp>
        <p:nvSpPr>
          <p:cNvPr id="1028" name="Rectangle 2"/>
          <p:cNvSpPr>
            <a:spLocks noGrp="1" noChangeArrowheads="1"/>
          </p:cNvSpPr>
          <p:nvPr>
            <p:ph type="title"/>
          </p:nvPr>
        </p:nvSpPr>
        <p:spPr bwMode="auto">
          <a:xfrm>
            <a:off x="457200" y="3810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a:p>
        </p:txBody>
      </p:sp>
      <p:sp>
        <p:nvSpPr>
          <p:cNvPr id="3"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b="0"/>
            </a:lvl1pPr>
          </a:lstStyle>
          <a:p>
            <a:pPr>
              <a:defRPr/>
            </a:pPr>
            <a:fld id="{6307CD9A-8982-45CD-BF67-3BF0267E04BA}" type="slidenum">
              <a:rPr lang="en-US"/>
              <a:pPr>
                <a:defRPr/>
              </a:pPr>
              <a:t>‹#›</a:t>
            </a:fld>
            <a:endParaRPr lang="en-US"/>
          </a:p>
        </p:txBody>
      </p:sp>
      <p:pic>
        <p:nvPicPr>
          <p:cNvPr id="1033" name="Picture 14"/>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629400" y="5638800"/>
            <a:ext cx="1944688"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fontAlgn="base">
        <a:spcBef>
          <a:spcPct val="0"/>
        </a:spcBef>
        <a:spcAft>
          <a:spcPct val="0"/>
        </a:spcAft>
        <a:defRPr sz="4400" b="1">
          <a:solidFill>
            <a:schemeClr val="tx2"/>
          </a:solidFill>
          <a:latin typeface="Arial" charset="0"/>
        </a:defRPr>
      </a:lvl6pPr>
      <a:lvl7pPr marL="914400" algn="ctr" rtl="0" fontAlgn="base">
        <a:spcBef>
          <a:spcPct val="0"/>
        </a:spcBef>
        <a:spcAft>
          <a:spcPct val="0"/>
        </a:spcAft>
        <a:defRPr sz="4400" b="1">
          <a:solidFill>
            <a:schemeClr val="tx2"/>
          </a:solidFill>
          <a:latin typeface="Arial" charset="0"/>
        </a:defRPr>
      </a:lvl7pPr>
      <a:lvl8pPr marL="1371600" algn="ctr" rtl="0" fontAlgn="base">
        <a:spcBef>
          <a:spcPct val="0"/>
        </a:spcBef>
        <a:spcAft>
          <a:spcPct val="0"/>
        </a:spcAft>
        <a:defRPr sz="4400" b="1">
          <a:solidFill>
            <a:schemeClr val="tx2"/>
          </a:solidFill>
          <a:latin typeface="Arial" charset="0"/>
        </a:defRPr>
      </a:lvl8pPr>
      <a:lvl9pPr marL="1828800" algn="ctr" rtl="0" fontAlgn="base">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11.png"/></Relationships>
</file>

<file path=ppt/slides/_rels/slide169.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116.jpe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3" Type="http://schemas.openxmlformats.org/officeDocument/2006/relationships/hyperlink" Target="http://www.robotc.net/" TargetMode="External"/><Relationship Id="rId7" Type="http://schemas.openxmlformats.org/officeDocument/2006/relationships/hyperlink" Target="http://www.education.rec.ri.cmu.edu/content/vex/index.htm"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hyperlink" Target="http://www.education.rec.ri.cmu.edu/products/teaching_robotc_cortex/index.html" TargetMode="External"/><Relationship Id="rId5" Type="http://schemas.openxmlformats.org/officeDocument/2006/relationships/hyperlink" Target="http://www.robotc.net/pltw" TargetMode="External"/><Relationship Id="rId4" Type="http://schemas.openxmlformats.org/officeDocument/2006/relationships/hyperlink" Target="http://www.robotc.net/forum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9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133600"/>
            <a:ext cx="7772400" cy="2670175"/>
          </a:xfrm>
        </p:spPr>
        <p:txBody>
          <a:bodyPr/>
          <a:lstStyle/>
          <a:p>
            <a:pPr eaLnBrk="1" hangingPunct="1"/>
            <a:r>
              <a:rPr lang="en-US" sz="5600" smtClean="0">
                <a:solidFill>
                  <a:schemeClr val="tx1"/>
                </a:solidFill>
              </a:rPr>
              <a:t>ROBOT</a:t>
            </a:r>
            <a:r>
              <a:rPr lang="en-US" sz="5600" smtClean="0">
                <a:solidFill>
                  <a:srgbClr val="800000"/>
                </a:solidFill>
              </a:rPr>
              <a:t>C</a:t>
            </a:r>
            <a:r>
              <a:rPr lang="en-US" sz="5600" smtClean="0"/>
              <a:t> for CORTEX</a:t>
            </a:r>
            <a:br>
              <a:rPr lang="en-US" sz="5600" smtClean="0"/>
            </a:br>
            <a:r>
              <a:rPr lang="en-US" sz="2800" smtClean="0"/>
              <a:t>Teacher Training</a:t>
            </a:r>
            <a:endParaRPr lang="en-US" sz="2000" b="0" smtClean="0"/>
          </a:p>
        </p:txBody>
      </p:sp>
      <p:pic>
        <p:nvPicPr>
          <p:cNvPr id="2051" name="Picture 2" descr="C:\Users\gholt\Documents\My Dropbox\CMU_File Share\Trademarks and Logos\CMU_RA_Logo_N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 y="5546725"/>
            <a:ext cx="3556000"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PLTW_Logo_Print Fi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04800"/>
            <a:ext cx="3200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solidFill>
                  <a:srgbClr val="00B050"/>
                </a:solidFill>
              </a:rPr>
              <a:t>Comments</a:t>
            </a:r>
          </a:p>
        </p:txBody>
      </p:sp>
      <p:sp>
        <p:nvSpPr>
          <p:cNvPr id="11267" name="Content Placeholder 2"/>
          <p:cNvSpPr>
            <a:spLocks noGrp="1"/>
          </p:cNvSpPr>
          <p:nvPr>
            <p:ph idx="1"/>
          </p:nvPr>
        </p:nvSpPr>
        <p:spPr/>
        <p:txBody>
          <a:bodyPr/>
          <a:lstStyle/>
          <a:p>
            <a:r>
              <a:rPr lang="en-US" sz="2800" smtClean="0"/>
              <a:t>Comments are used to make notes in code for the human programmers</a:t>
            </a:r>
          </a:p>
          <a:p>
            <a:r>
              <a:rPr lang="en-US" sz="2800" smtClean="0"/>
              <a:t>Every sample program contains comments pertaining to robot configuration, ROBOTC commands, robot behavior, ect</a:t>
            </a:r>
          </a:p>
          <a:p>
            <a:r>
              <a:rPr lang="en-US" sz="2800" smtClean="0">
                <a:solidFill>
                  <a:srgbClr val="00B050"/>
                </a:solidFill>
              </a:rPr>
              <a:t>// Single line comment </a:t>
            </a:r>
            <a:r>
              <a:rPr lang="en-US" sz="2800" smtClean="0"/>
              <a:t>– everything after “//” is ignored by the ROBOTC compiler</a:t>
            </a:r>
          </a:p>
          <a:p>
            <a:r>
              <a:rPr lang="en-US" sz="2800" smtClean="0">
                <a:solidFill>
                  <a:srgbClr val="00B050"/>
                </a:solidFill>
              </a:rPr>
              <a:t>/* Multi-line comment*/ </a:t>
            </a:r>
            <a:r>
              <a:rPr lang="en-US" sz="2800" smtClean="0"/>
              <a:t>- everything between the “/*” and “*/” symbols is ignored by the ROBOTC compiler</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r>
              <a:rPr lang="en-US" smtClean="0"/>
              <a:t>1. The word “while”</a:t>
            </a:r>
          </a:p>
        </p:txBody>
      </p:sp>
      <p:sp>
        <p:nvSpPr>
          <p:cNvPr id="103427" name="Content Placeholder 2"/>
          <p:cNvSpPr>
            <a:spLocks noGrp="1"/>
          </p:cNvSpPr>
          <p:nvPr>
            <p:ph idx="1"/>
          </p:nvPr>
        </p:nvSpPr>
        <p:spPr>
          <a:xfrm>
            <a:off x="457200" y="1600200"/>
            <a:ext cx="8458200" cy="4525963"/>
          </a:xfrm>
        </p:spPr>
        <p:txBody>
          <a:bodyPr/>
          <a:lstStyle/>
          <a:p>
            <a:r>
              <a:rPr lang="en-US" sz="2800" smtClean="0"/>
              <a:t>Every while loop begins with the keyword “while”.</a:t>
            </a:r>
            <a:br>
              <a:rPr lang="en-US" sz="2800" smtClean="0"/>
            </a:br>
            <a:r>
              <a:rPr lang="en-US" sz="2800" smtClean="0"/>
              <a:t/>
            </a:r>
            <a:br>
              <a:rPr lang="en-US" sz="2800" smtClean="0"/>
            </a:br>
            <a:r>
              <a:rPr lang="en-US" sz="2800" smtClean="0"/>
              <a:t/>
            </a:r>
            <a:br>
              <a:rPr lang="en-US" sz="2800" smtClean="0"/>
            </a:br>
            <a:r>
              <a:rPr lang="en-US" sz="2800" smtClean="0"/>
              <a:t/>
            </a:r>
            <a:br>
              <a:rPr lang="en-US" sz="2800" smtClean="0"/>
            </a:br>
            <a:endParaRPr lang="en-US" sz="2800" smtClean="0"/>
          </a:p>
        </p:txBody>
      </p:sp>
      <p:pic>
        <p:nvPicPr>
          <p:cNvPr id="1034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262188"/>
            <a:ext cx="5105400" cy="177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990600" y="2209800"/>
            <a:ext cx="1295400" cy="457200"/>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rgbClr val="FF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r>
              <a:rPr lang="en-US" smtClean="0"/>
              <a:t>2. The Condition</a:t>
            </a:r>
          </a:p>
        </p:txBody>
      </p:sp>
      <p:sp>
        <p:nvSpPr>
          <p:cNvPr id="104451" name="Content Placeholder 2"/>
          <p:cNvSpPr>
            <a:spLocks noGrp="1"/>
          </p:cNvSpPr>
          <p:nvPr>
            <p:ph idx="1"/>
          </p:nvPr>
        </p:nvSpPr>
        <p:spPr>
          <a:xfrm>
            <a:off x="457200" y="1600200"/>
            <a:ext cx="8458200" cy="4525963"/>
          </a:xfrm>
        </p:spPr>
        <p:txBody>
          <a:bodyPr/>
          <a:lstStyle/>
          <a:p>
            <a:r>
              <a:rPr lang="en-US" sz="2400" smtClean="0"/>
              <a:t>The condition controls how long or how many times a while loop repeats. While the condition is true, the while loop repeats; when the condition is false, the while loop ends and the robot moves on in the program. </a:t>
            </a:r>
          </a:p>
          <a:p>
            <a:endParaRPr lang="en-US" sz="2400" smtClean="0"/>
          </a:p>
          <a:p>
            <a:endParaRPr lang="en-US" sz="2400" smtClean="0"/>
          </a:p>
          <a:p>
            <a:endParaRPr lang="en-US" sz="2400" smtClean="0"/>
          </a:p>
          <a:p>
            <a:endParaRPr lang="en-US" sz="2400" smtClean="0"/>
          </a:p>
          <a:p>
            <a:endParaRPr lang="en-US" sz="2400" smtClean="0"/>
          </a:p>
          <a:p>
            <a:r>
              <a:rPr lang="en-US" sz="2400" smtClean="0"/>
              <a:t>The condition is checked every time the loop repeats, before the commands between the curly braces are run.</a:t>
            </a:r>
          </a:p>
        </p:txBody>
      </p:sp>
      <p:pic>
        <p:nvPicPr>
          <p:cNvPr id="1044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289300"/>
            <a:ext cx="5105400" cy="177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2362200" y="3200400"/>
            <a:ext cx="2362200" cy="533400"/>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rgbClr val="FF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r>
              <a:rPr lang="en-US" smtClean="0"/>
              <a:t>3. Commands to be Repeated</a:t>
            </a:r>
          </a:p>
        </p:txBody>
      </p:sp>
      <p:sp>
        <p:nvSpPr>
          <p:cNvPr id="105475" name="Content Placeholder 2"/>
          <p:cNvSpPr>
            <a:spLocks noGrp="1"/>
          </p:cNvSpPr>
          <p:nvPr>
            <p:ph idx="1"/>
          </p:nvPr>
        </p:nvSpPr>
        <p:spPr>
          <a:xfrm>
            <a:off x="457200" y="1600200"/>
            <a:ext cx="8458200" cy="4525963"/>
          </a:xfrm>
        </p:spPr>
        <p:txBody>
          <a:bodyPr/>
          <a:lstStyle/>
          <a:p>
            <a:r>
              <a:rPr lang="en-US" sz="2400" smtClean="0"/>
              <a:t>Commands placed between the curly braces will repeat while the (condition) is true when the program checks at the beginning of each pass through the loop.</a:t>
            </a:r>
          </a:p>
          <a:p>
            <a:endParaRPr lang="en-US" sz="2400" smtClean="0"/>
          </a:p>
        </p:txBody>
      </p:sp>
      <p:pic>
        <p:nvPicPr>
          <p:cNvPr id="1054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971800"/>
            <a:ext cx="5105400" cy="177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1371600" y="3721100"/>
            <a:ext cx="4495800" cy="609600"/>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rgbClr val="FF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ctrTitle"/>
          </p:nvPr>
        </p:nvSpPr>
        <p:spPr>
          <a:xfrm>
            <a:off x="685800" y="2133600"/>
            <a:ext cx="7772400" cy="2670175"/>
          </a:xfrm>
        </p:spPr>
        <p:txBody>
          <a:bodyPr/>
          <a:lstStyle/>
          <a:p>
            <a:pPr eaLnBrk="1" hangingPunct="1"/>
            <a:r>
              <a:rPr lang="en-US" sz="5600" smtClean="0">
                <a:solidFill>
                  <a:schemeClr val="tx1"/>
                </a:solidFill>
              </a:rPr>
              <a:t>The Truth About while() Loops</a:t>
            </a:r>
            <a:endParaRPr lang="en-US" sz="4000" b="0" smtClean="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457200" y="381000"/>
            <a:ext cx="8229600" cy="1447800"/>
          </a:xfrm>
        </p:spPr>
        <p:txBody>
          <a:bodyPr/>
          <a:lstStyle/>
          <a:p>
            <a:pPr algn="l"/>
            <a:r>
              <a:rPr lang="en-US" sz="3600" smtClean="0"/>
              <a:t>1. while() Loops do </a:t>
            </a:r>
            <a:r>
              <a:rPr lang="en-US" sz="3600" smtClean="0">
                <a:solidFill>
                  <a:srgbClr val="FF0000"/>
                </a:solidFill>
              </a:rPr>
              <a:t>NOT</a:t>
            </a:r>
            <a:r>
              <a:rPr lang="en-US" sz="3600" smtClean="0"/>
              <a:t> Constantly </a:t>
            </a:r>
            <a:br>
              <a:rPr lang="en-US" sz="3600" smtClean="0"/>
            </a:br>
            <a:r>
              <a:rPr lang="en-US" sz="3600" smtClean="0"/>
              <a:t>    Check their Conditions</a:t>
            </a:r>
          </a:p>
        </p:txBody>
      </p:sp>
      <p:sp>
        <p:nvSpPr>
          <p:cNvPr id="107523" name="Content Placeholder 2"/>
          <p:cNvSpPr>
            <a:spLocks noGrp="1"/>
          </p:cNvSpPr>
          <p:nvPr>
            <p:ph idx="1"/>
          </p:nvPr>
        </p:nvSpPr>
        <p:spPr>
          <a:xfrm>
            <a:off x="457200" y="1905000"/>
            <a:ext cx="8229600" cy="4221163"/>
          </a:xfrm>
        </p:spPr>
        <p:txBody>
          <a:bodyPr/>
          <a:lstStyle/>
          <a:p>
            <a:r>
              <a:rPr lang="en-US" smtClean="0"/>
              <a:t>while() loops check their conditions before running the body of code</a:t>
            </a:r>
          </a:p>
          <a:p>
            <a:r>
              <a:rPr lang="en-US" smtClean="0"/>
              <a:t>After the body of code is run, the while() loop checks the condition again</a:t>
            </a:r>
          </a:p>
          <a:p>
            <a:r>
              <a:rPr lang="en-US" smtClean="0"/>
              <a:t>The condition is NOT checked while the body of code is being run</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a:xfrm>
            <a:off x="457200" y="381000"/>
            <a:ext cx="8229600" cy="1447800"/>
          </a:xfrm>
        </p:spPr>
        <p:txBody>
          <a:bodyPr/>
          <a:lstStyle/>
          <a:p>
            <a:pPr algn="l"/>
            <a:r>
              <a:rPr lang="en-US" sz="3600" smtClean="0"/>
              <a:t>2. while() Loops do </a:t>
            </a:r>
            <a:r>
              <a:rPr lang="en-US" sz="3600" smtClean="0">
                <a:solidFill>
                  <a:srgbClr val="FF0000"/>
                </a:solidFill>
              </a:rPr>
              <a:t>NOT</a:t>
            </a:r>
            <a:r>
              <a:rPr lang="en-US" sz="3600" smtClean="0"/>
              <a:t> Keep </a:t>
            </a:r>
            <a:br>
              <a:rPr lang="en-US" sz="3600" smtClean="0"/>
            </a:br>
            <a:r>
              <a:rPr lang="en-US" sz="3600" smtClean="0"/>
              <a:t>    Programs Running Forever</a:t>
            </a:r>
          </a:p>
        </p:txBody>
      </p:sp>
      <p:sp>
        <p:nvSpPr>
          <p:cNvPr id="108547" name="Content Placeholder 2"/>
          <p:cNvSpPr>
            <a:spLocks noGrp="1"/>
          </p:cNvSpPr>
          <p:nvPr>
            <p:ph idx="1"/>
          </p:nvPr>
        </p:nvSpPr>
        <p:spPr>
          <a:xfrm>
            <a:off x="457200" y="1905000"/>
            <a:ext cx="8229600" cy="4221163"/>
          </a:xfrm>
        </p:spPr>
        <p:txBody>
          <a:bodyPr/>
          <a:lstStyle/>
          <a:p>
            <a:r>
              <a:rPr lang="en-US" smtClean="0"/>
              <a:t>Exception: Infinite while() loops</a:t>
            </a:r>
          </a:p>
          <a:p>
            <a:r>
              <a:rPr lang="en-US" smtClean="0"/>
              <a:t>Once the while() loop’s condition is met/false, the robot moves past the while loop in the program and does not revisit it</a:t>
            </a:r>
          </a:p>
          <a:p>
            <a:r>
              <a:rPr lang="en-US" smtClean="0"/>
              <a:t>Students often assume that because there is a while() loop in the code, the program keeps on running</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a:xfrm>
            <a:off x="457200" y="381000"/>
            <a:ext cx="8229600" cy="1447800"/>
          </a:xfrm>
        </p:spPr>
        <p:txBody>
          <a:bodyPr/>
          <a:lstStyle/>
          <a:p>
            <a:pPr algn="l"/>
            <a:r>
              <a:rPr lang="en-US" sz="3600" smtClean="0"/>
              <a:t>3. while() Loops are a Programming</a:t>
            </a:r>
            <a:br>
              <a:rPr lang="en-US" sz="3600" smtClean="0"/>
            </a:br>
            <a:r>
              <a:rPr lang="en-US" sz="3600" smtClean="0"/>
              <a:t>    Structure, not a Command</a:t>
            </a:r>
          </a:p>
        </p:txBody>
      </p:sp>
      <p:sp>
        <p:nvSpPr>
          <p:cNvPr id="109571" name="Content Placeholder 2"/>
          <p:cNvSpPr>
            <a:spLocks noGrp="1"/>
          </p:cNvSpPr>
          <p:nvPr>
            <p:ph idx="1"/>
          </p:nvPr>
        </p:nvSpPr>
        <p:spPr>
          <a:xfrm>
            <a:off x="457200" y="1905000"/>
            <a:ext cx="8229600" cy="4221163"/>
          </a:xfrm>
        </p:spPr>
        <p:txBody>
          <a:bodyPr/>
          <a:lstStyle/>
          <a:p>
            <a:r>
              <a:rPr lang="en-US" smtClean="0"/>
              <a:t>They do not get a semicolon (;) after the condition</a:t>
            </a:r>
          </a:p>
          <a:p>
            <a:r>
              <a:rPr lang="en-US" smtClean="0"/>
              <a:t>Adding a semicolon will cause the while() loop to constantly check the condition, without running the body of code</a:t>
            </a:r>
          </a:p>
        </p:txBody>
      </p:sp>
      <p:pic>
        <p:nvPicPr>
          <p:cNvPr id="1095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648200"/>
            <a:ext cx="4418013"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a:xfrm>
            <a:off x="457200" y="381000"/>
            <a:ext cx="8229600" cy="1447800"/>
          </a:xfrm>
        </p:spPr>
        <p:txBody>
          <a:bodyPr/>
          <a:lstStyle/>
          <a:p>
            <a:pPr algn="l"/>
            <a:r>
              <a:rPr lang="en-US" sz="3600" smtClean="0"/>
              <a:t>4. All “until” commands in the NL </a:t>
            </a:r>
            <a:br>
              <a:rPr lang="en-US" sz="3600" smtClean="0"/>
            </a:br>
            <a:r>
              <a:rPr lang="en-US" sz="3600" smtClean="0"/>
              <a:t>    are actually while() loops </a:t>
            </a:r>
          </a:p>
        </p:txBody>
      </p:sp>
      <p:sp>
        <p:nvSpPr>
          <p:cNvPr id="110595" name="Content Placeholder 2"/>
          <p:cNvSpPr>
            <a:spLocks noGrp="1"/>
          </p:cNvSpPr>
          <p:nvPr>
            <p:ph idx="1"/>
          </p:nvPr>
        </p:nvSpPr>
        <p:spPr>
          <a:xfrm>
            <a:off x="457200" y="1905000"/>
            <a:ext cx="8229600" cy="4221163"/>
          </a:xfrm>
        </p:spPr>
        <p:txBody>
          <a:bodyPr/>
          <a:lstStyle/>
          <a:p>
            <a:r>
              <a:rPr lang="en-US" smtClean="0"/>
              <a:t>All commands are just a while() loop with a wait command, to hold the “Program Flow” at that spot in the code</a:t>
            </a:r>
          </a:p>
        </p:txBody>
      </p:sp>
      <p:pic>
        <p:nvPicPr>
          <p:cNvPr id="11059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3505200"/>
            <a:ext cx="78597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lstStyle/>
          <a:p>
            <a:r>
              <a:rPr lang="en-US" smtClean="0"/>
              <a:t>Boolean Logic</a:t>
            </a:r>
          </a:p>
        </p:txBody>
      </p:sp>
      <p:sp>
        <p:nvSpPr>
          <p:cNvPr id="111619" name="Content Placeholder 2"/>
          <p:cNvSpPr>
            <a:spLocks noGrp="1"/>
          </p:cNvSpPr>
          <p:nvPr>
            <p:ph idx="1"/>
          </p:nvPr>
        </p:nvSpPr>
        <p:spPr/>
        <p:txBody>
          <a:bodyPr/>
          <a:lstStyle/>
          <a:p>
            <a:pPr marL="0" indent="0">
              <a:buFontTx/>
              <a:buNone/>
            </a:pPr>
            <a:r>
              <a:rPr lang="en-US" smtClean="0"/>
              <a:t>Decisions robots make must always based on questions which have only two possible answers: yes or no, true or false. </a:t>
            </a:r>
          </a:p>
          <a:p>
            <a:pPr marL="0" indent="0">
              <a:buFontTx/>
              <a:buNone/>
            </a:pPr>
            <a:endParaRPr lang="en-US" smtClean="0"/>
          </a:p>
          <a:p>
            <a:pPr marL="0" indent="0">
              <a:buFontTx/>
              <a:buNone/>
            </a:pPr>
            <a:r>
              <a:rPr lang="en-US" smtClean="0"/>
              <a:t>Statements that can be only true or false are called </a:t>
            </a:r>
            <a:r>
              <a:rPr lang="en-US" b="1" smtClean="0"/>
              <a:t>Boolean statements</a:t>
            </a:r>
            <a:r>
              <a:rPr lang="en-US" smtClean="0"/>
              <a:t>, and their true-or-false value is called a truth value. </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r>
              <a:rPr lang="en-US" smtClean="0"/>
              <a:t>Boolean Logic</a:t>
            </a:r>
          </a:p>
        </p:txBody>
      </p:sp>
      <p:pic>
        <p:nvPicPr>
          <p:cNvPr id="1126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725" y="1504950"/>
            <a:ext cx="7448550"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488" y="4191000"/>
            <a:ext cx="7439025"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ROBOTC Help</a:t>
            </a:r>
          </a:p>
        </p:txBody>
      </p:sp>
      <p:pic>
        <p:nvPicPr>
          <p:cNvPr id="1229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371600"/>
            <a:ext cx="2962275"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438400"/>
            <a:ext cx="694372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Box 4"/>
          <p:cNvSpPr txBox="1">
            <a:spLocks noChangeArrowheads="1"/>
          </p:cNvSpPr>
          <p:nvPr/>
        </p:nvSpPr>
        <p:spPr bwMode="auto">
          <a:xfrm>
            <a:off x="533400" y="5570538"/>
            <a:ext cx="7467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2400"/>
              <a:t>In-depth explanations about the ROBOTC interface, commands, debugger, ect</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50" y="533400"/>
            <a:ext cx="76581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3667"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50" y="533400"/>
            <a:ext cx="76581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8" name="Rectangle 1"/>
          <p:cNvSpPr>
            <a:spLocks noChangeArrowheads="1"/>
          </p:cNvSpPr>
          <p:nvPr/>
        </p:nvSpPr>
        <p:spPr bwMode="auto">
          <a:xfrm>
            <a:off x="815975" y="1066800"/>
            <a:ext cx="7467600" cy="889000"/>
          </a:xfrm>
          <a:prstGeom prst="rect">
            <a:avLst/>
          </a:prstGeom>
          <a:solidFill>
            <a:schemeClr val="accent1">
              <a:alpha val="20000"/>
            </a:schemeClr>
          </a:solidFill>
          <a:ln w="9525" algn="ctr">
            <a:solidFill>
              <a:schemeClr val="tx1"/>
            </a:solidFill>
            <a:round/>
            <a:headEnd/>
            <a:tailEnd/>
          </a:ln>
        </p:spPr>
        <p:txBody>
          <a:bodyPr/>
          <a:lstStyle/>
          <a:p>
            <a:endParaRPr lang="en-US"/>
          </a:p>
        </p:txBody>
      </p:sp>
      <p:sp>
        <p:nvSpPr>
          <p:cNvPr id="113669" name="Rectangle 3"/>
          <p:cNvSpPr>
            <a:spLocks noChangeArrowheads="1"/>
          </p:cNvSpPr>
          <p:nvPr/>
        </p:nvSpPr>
        <p:spPr bwMode="auto">
          <a:xfrm>
            <a:off x="815975" y="1944688"/>
            <a:ext cx="7467600" cy="889000"/>
          </a:xfrm>
          <a:prstGeom prst="rect">
            <a:avLst/>
          </a:prstGeom>
          <a:solidFill>
            <a:schemeClr val="accent2">
              <a:alpha val="20000"/>
            </a:schemeClr>
          </a:solidFill>
          <a:ln w="9525" algn="ctr">
            <a:solidFill>
              <a:schemeClr val="tx1"/>
            </a:solidFill>
            <a:round/>
            <a:headEnd/>
            <a:tailEnd/>
          </a:ln>
        </p:spPr>
        <p:txBody>
          <a:bodyPr/>
          <a:lstStyle/>
          <a:p>
            <a:endParaRPr lang="en-US"/>
          </a:p>
        </p:txBody>
      </p:sp>
      <p:sp>
        <p:nvSpPr>
          <p:cNvPr id="113670" name="Rectangle 4"/>
          <p:cNvSpPr>
            <a:spLocks noChangeArrowheads="1"/>
          </p:cNvSpPr>
          <p:nvPr/>
        </p:nvSpPr>
        <p:spPr bwMode="auto">
          <a:xfrm>
            <a:off x="806450" y="2822575"/>
            <a:ext cx="7467600" cy="835025"/>
          </a:xfrm>
          <a:prstGeom prst="rect">
            <a:avLst/>
          </a:prstGeom>
          <a:solidFill>
            <a:srgbClr val="C00000">
              <a:alpha val="20000"/>
            </a:srgbClr>
          </a:solidFill>
          <a:ln w="9525" algn="ctr">
            <a:solidFill>
              <a:schemeClr val="tx1"/>
            </a:solidFill>
            <a:round/>
            <a:headEnd/>
            <a:tailEnd/>
          </a:ln>
        </p:spPr>
        <p:txBody>
          <a:bodyPr/>
          <a:lstStyle/>
          <a:p>
            <a:endParaRPr lang="en-US"/>
          </a:p>
        </p:txBody>
      </p:sp>
      <p:sp>
        <p:nvSpPr>
          <p:cNvPr id="113671" name="Rectangle 5"/>
          <p:cNvSpPr>
            <a:spLocks noChangeArrowheads="1"/>
          </p:cNvSpPr>
          <p:nvPr/>
        </p:nvSpPr>
        <p:spPr bwMode="auto">
          <a:xfrm>
            <a:off x="806450" y="3679825"/>
            <a:ext cx="7467600" cy="835025"/>
          </a:xfrm>
          <a:prstGeom prst="rect">
            <a:avLst/>
          </a:prstGeom>
          <a:solidFill>
            <a:srgbClr val="00B050">
              <a:alpha val="20000"/>
            </a:srgbClr>
          </a:solidFill>
          <a:ln w="9525" algn="ctr">
            <a:solidFill>
              <a:schemeClr val="tx1"/>
            </a:solidFill>
            <a:round/>
            <a:headEnd/>
            <a:tailEnd/>
          </a:ln>
        </p:spPr>
        <p:txBody>
          <a:bodyPr/>
          <a:lstStyle/>
          <a:p>
            <a:endParaRPr lang="en-US"/>
          </a:p>
        </p:txBody>
      </p:sp>
      <p:sp>
        <p:nvSpPr>
          <p:cNvPr id="113672" name="Rectangle 6"/>
          <p:cNvSpPr>
            <a:spLocks noChangeArrowheads="1"/>
          </p:cNvSpPr>
          <p:nvPr/>
        </p:nvSpPr>
        <p:spPr bwMode="auto">
          <a:xfrm>
            <a:off x="806450" y="4535488"/>
            <a:ext cx="7467600" cy="835025"/>
          </a:xfrm>
          <a:prstGeom prst="rect">
            <a:avLst/>
          </a:prstGeom>
          <a:solidFill>
            <a:srgbClr val="00B0F0">
              <a:alpha val="20000"/>
            </a:srgbClr>
          </a:solidFill>
          <a:ln w="9525" algn="ctr">
            <a:solidFill>
              <a:schemeClr val="tx1"/>
            </a:solidFill>
            <a:round/>
            <a:headEnd/>
            <a:tailEnd/>
          </a:ln>
        </p:spPr>
        <p:txBody>
          <a:bodyPr/>
          <a:lstStyle/>
          <a:p>
            <a:endParaRPr lang="en-US"/>
          </a:p>
        </p:txBody>
      </p:sp>
      <p:sp>
        <p:nvSpPr>
          <p:cNvPr id="113673" name="Rectangle 7"/>
          <p:cNvSpPr>
            <a:spLocks noChangeArrowheads="1"/>
          </p:cNvSpPr>
          <p:nvPr/>
        </p:nvSpPr>
        <p:spPr bwMode="auto">
          <a:xfrm>
            <a:off x="803275" y="5370513"/>
            <a:ext cx="7467600" cy="877887"/>
          </a:xfrm>
          <a:prstGeom prst="rect">
            <a:avLst/>
          </a:prstGeom>
          <a:solidFill>
            <a:srgbClr val="FFC000">
              <a:alpha val="20000"/>
            </a:srgbClr>
          </a:solidFill>
          <a:ln w="9525" algn="ctr">
            <a:solidFill>
              <a:schemeClr val="tx1"/>
            </a:solidFill>
            <a:round/>
            <a:headEnd/>
            <a:tailEnd/>
          </a:ln>
        </p:spPr>
        <p:txBody>
          <a:bodyPr/>
          <a:lstStyle/>
          <a:p>
            <a:endParaRPr lang="en-US"/>
          </a:p>
        </p:txBody>
      </p:sp>
      <p:sp>
        <p:nvSpPr>
          <p:cNvPr id="20" name="Rectangle 19"/>
          <p:cNvSpPr>
            <a:spLocks noChangeArrowheads="1"/>
          </p:cNvSpPr>
          <p:nvPr/>
        </p:nvSpPr>
        <p:spPr bwMode="auto">
          <a:xfrm>
            <a:off x="768350" y="609600"/>
            <a:ext cx="2508250" cy="5638800"/>
          </a:xfrm>
          <a:prstGeom prst="rect">
            <a:avLst/>
          </a:prstGeom>
          <a:noFill/>
          <a:ln w="762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rgbClr val="FF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ctrTitle"/>
          </p:nvPr>
        </p:nvSpPr>
        <p:spPr>
          <a:xfrm>
            <a:off x="685800" y="2133600"/>
            <a:ext cx="7772400" cy="2670175"/>
          </a:xfrm>
        </p:spPr>
        <p:txBody>
          <a:bodyPr/>
          <a:lstStyle/>
          <a:p>
            <a:pPr eaLnBrk="1" hangingPunct="1"/>
            <a:r>
              <a:rPr lang="en-US" sz="5600" smtClean="0">
                <a:solidFill>
                  <a:schemeClr val="tx1"/>
                </a:solidFill>
              </a:rPr>
              <a:t>Boolean Logic:</a:t>
            </a:r>
            <a:br>
              <a:rPr lang="en-US" sz="5600" smtClean="0">
                <a:solidFill>
                  <a:schemeClr val="tx1"/>
                </a:solidFill>
              </a:rPr>
            </a:br>
            <a:r>
              <a:rPr lang="en-US" sz="5600" smtClean="0">
                <a:solidFill>
                  <a:schemeClr val="tx1"/>
                </a:solidFill>
              </a:rPr>
              <a:t>Multiple Conditions</a:t>
            </a:r>
            <a:endParaRPr lang="en-US" sz="4000" b="0" smtClean="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p:txBody>
          <a:bodyPr/>
          <a:lstStyle/>
          <a:p>
            <a:r>
              <a:rPr lang="en-US" smtClean="0"/>
              <a:t>Logical Operators</a:t>
            </a:r>
          </a:p>
        </p:txBody>
      </p:sp>
      <p:sp>
        <p:nvSpPr>
          <p:cNvPr id="115715" name="Content Placeholder 2"/>
          <p:cNvSpPr>
            <a:spLocks noGrp="1"/>
          </p:cNvSpPr>
          <p:nvPr>
            <p:ph idx="1"/>
          </p:nvPr>
        </p:nvSpPr>
        <p:spPr>
          <a:xfrm>
            <a:off x="457200" y="1600200"/>
            <a:ext cx="8229600" cy="1143000"/>
          </a:xfrm>
        </p:spPr>
        <p:txBody>
          <a:bodyPr/>
          <a:lstStyle/>
          <a:p>
            <a:r>
              <a:rPr lang="en-US" smtClean="0"/>
              <a:t>Logical Operators allow you to combine two or more </a:t>
            </a:r>
            <a:r>
              <a:rPr lang="en-US" b="1" smtClean="0"/>
              <a:t>full</a:t>
            </a:r>
            <a:r>
              <a:rPr lang="en-US" smtClean="0"/>
              <a:t> conditions</a:t>
            </a:r>
          </a:p>
        </p:txBody>
      </p:sp>
      <p:pic>
        <p:nvPicPr>
          <p:cNvPr id="1157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819400"/>
            <a:ext cx="7848600" cy="300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a:spLocks noChangeArrowheads="1"/>
          </p:cNvSpPr>
          <p:nvPr/>
        </p:nvSpPr>
        <p:spPr bwMode="auto">
          <a:xfrm>
            <a:off x="939800" y="2857500"/>
            <a:ext cx="2489200" cy="2970213"/>
          </a:xfrm>
          <a:prstGeom prst="rect">
            <a:avLst/>
          </a:prstGeom>
          <a:noFill/>
          <a:ln w="762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rgbClr val="FF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p:txBody>
          <a:bodyPr/>
          <a:lstStyle/>
          <a:p>
            <a:r>
              <a:rPr lang="en-US" smtClean="0"/>
              <a:t>Logical Operators: OR</a:t>
            </a:r>
          </a:p>
        </p:txBody>
      </p:sp>
      <p:sp>
        <p:nvSpPr>
          <p:cNvPr id="116739" name="Content Placeholder 2"/>
          <p:cNvSpPr>
            <a:spLocks noGrp="1"/>
          </p:cNvSpPr>
          <p:nvPr>
            <p:ph idx="1"/>
          </p:nvPr>
        </p:nvSpPr>
        <p:spPr/>
        <p:txBody>
          <a:bodyPr/>
          <a:lstStyle/>
          <a:p>
            <a:r>
              <a:rPr lang="en-US" smtClean="0"/>
              <a:t>When using the Logical </a:t>
            </a:r>
            <a:r>
              <a:rPr lang="en-US" b="1" smtClean="0"/>
              <a:t>OR</a:t>
            </a:r>
            <a:r>
              <a:rPr lang="en-US" smtClean="0"/>
              <a:t> Operator (</a:t>
            </a:r>
            <a:r>
              <a:rPr lang="en-US" b="1" smtClean="0"/>
              <a:t>II</a:t>
            </a:r>
            <a:r>
              <a:rPr lang="en-US" smtClean="0"/>
              <a:t>), the entire condition is true if </a:t>
            </a:r>
            <a:r>
              <a:rPr lang="en-US" b="1" smtClean="0">
                <a:solidFill>
                  <a:srgbClr val="FF0000"/>
                </a:solidFill>
              </a:rPr>
              <a:t>any</a:t>
            </a:r>
            <a:r>
              <a:rPr lang="en-US" b="1" smtClean="0"/>
              <a:t> or </a:t>
            </a:r>
            <a:r>
              <a:rPr lang="en-US" b="1" smtClean="0">
                <a:solidFill>
                  <a:srgbClr val="FF0000"/>
                </a:solidFill>
              </a:rPr>
              <a:t>all</a:t>
            </a:r>
            <a:r>
              <a:rPr lang="en-US" smtClean="0">
                <a:solidFill>
                  <a:srgbClr val="FF0000"/>
                </a:solidFill>
              </a:rPr>
              <a:t> </a:t>
            </a:r>
            <a:r>
              <a:rPr lang="en-US" smtClean="0"/>
              <a:t>of the individual conditions are true </a:t>
            </a:r>
          </a:p>
        </p:txBody>
      </p:sp>
      <p:pic>
        <p:nvPicPr>
          <p:cNvPr id="1167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314700"/>
            <a:ext cx="743585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6741" name="Picture 2"/>
          <p:cNvPicPr>
            <a:picLocks noChangeAspect="1" noChangeArrowheads="1"/>
          </p:cNvPicPr>
          <p:nvPr/>
        </p:nvPicPr>
        <p:blipFill>
          <a:blip r:embed="rId3">
            <a:extLst>
              <a:ext uri="{28A0092B-C50C-407E-A947-70E740481C1C}">
                <a14:useLocalDpi xmlns:a14="http://schemas.microsoft.com/office/drawing/2010/main" val="0"/>
              </a:ext>
            </a:extLst>
          </a:blip>
          <a:srcRect t="59106"/>
          <a:stretch>
            <a:fillRect/>
          </a:stretch>
        </p:blipFill>
        <p:spPr bwMode="auto">
          <a:xfrm>
            <a:off x="838200" y="4637088"/>
            <a:ext cx="7848600" cy="1230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p:txBody>
          <a:bodyPr/>
          <a:lstStyle/>
          <a:p>
            <a:r>
              <a:rPr lang="en-US" smtClean="0"/>
              <a:t>Logical Operators: AND</a:t>
            </a:r>
          </a:p>
        </p:txBody>
      </p:sp>
      <p:sp>
        <p:nvSpPr>
          <p:cNvPr id="117763" name="Content Placeholder 2"/>
          <p:cNvSpPr>
            <a:spLocks noGrp="1"/>
          </p:cNvSpPr>
          <p:nvPr>
            <p:ph idx="1"/>
          </p:nvPr>
        </p:nvSpPr>
        <p:spPr/>
        <p:txBody>
          <a:bodyPr/>
          <a:lstStyle/>
          <a:p>
            <a:r>
              <a:rPr lang="en-US" smtClean="0"/>
              <a:t>When using the Logical </a:t>
            </a:r>
            <a:r>
              <a:rPr lang="en-US" b="1" smtClean="0"/>
              <a:t>AND </a:t>
            </a:r>
            <a:r>
              <a:rPr lang="en-US" smtClean="0"/>
              <a:t>Operator (</a:t>
            </a:r>
            <a:r>
              <a:rPr lang="en-US" b="1" smtClean="0"/>
              <a:t>&amp;&amp;</a:t>
            </a:r>
            <a:r>
              <a:rPr lang="en-US" smtClean="0"/>
              <a:t>), the entire condition is true only when</a:t>
            </a:r>
            <a:r>
              <a:rPr lang="en-US" b="1" smtClean="0"/>
              <a:t> </a:t>
            </a:r>
            <a:r>
              <a:rPr lang="en-US" b="1" smtClean="0">
                <a:solidFill>
                  <a:srgbClr val="FF0000"/>
                </a:solidFill>
              </a:rPr>
              <a:t>all</a:t>
            </a:r>
            <a:r>
              <a:rPr lang="en-US" smtClean="0">
                <a:solidFill>
                  <a:srgbClr val="FF0000"/>
                </a:solidFill>
              </a:rPr>
              <a:t> </a:t>
            </a:r>
            <a:r>
              <a:rPr lang="en-US" smtClean="0"/>
              <a:t>of the individual conditions are true </a:t>
            </a:r>
          </a:p>
        </p:txBody>
      </p:sp>
      <p:pic>
        <p:nvPicPr>
          <p:cNvPr id="117764" name="Picture 2"/>
          <p:cNvPicPr>
            <a:picLocks noChangeAspect="1" noChangeArrowheads="1"/>
          </p:cNvPicPr>
          <p:nvPr/>
        </p:nvPicPr>
        <p:blipFill>
          <a:blip r:embed="rId2">
            <a:extLst>
              <a:ext uri="{28A0092B-C50C-407E-A947-70E740481C1C}">
                <a14:useLocalDpi xmlns:a14="http://schemas.microsoft.com/office/drawing/2010/main" val="0"/>
              </a:ext>
            </a:extLst>
          </a:blip>
          <a:srcRect t="18942" b="40530"/>
          <a:stretch>
            <a:fillRect/>
          </a:stretch>
        </p:blipFill>
        <p:spPr bwMode="auto">
          <a:xfrm>
            <a:off x="838200" y="4648200"/>
            <a:ext cx="78486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76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276600"/>
            <a:ext cx="787558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r>
              <a:rPr lang="en-US" smtClean="0"/>
              <a:t>While Loop Exercise 1</a:t>
            </a:r>
          </a:p>
        </p:txBody>
      </p:sp>
      <p:sp>
        <p:nvSpPr>
          <p:cNvPr id="118787" name="Content Placeholder 2"/>
          <p:cNvSpPr>
            <a:spLocks noGrp="1"/>
          </p:cNvSpPr>
          <p:nvPr>
            <p:ph idx="1"/>
          </p:nvPr>
        </p:nvSpPr>
        <p:spPr/>
        <p:txBody>
          <a:bodyPr/>
          <a:lstStyle/>
          <a:p>
            <a:r>
              <a:rPr lang="en-US" smtClean="0"/>
              <a:t>Example: Program the greenLED to repeatedly turn on for 2 seconds, then off for 2 seconds, while the limit switch isn’t pressed.</a:t>
            </a:r>
          </a:p>
          <a:p>
            <a:endParaRPr lang="en-US" smtClean="0"/>
          </a:p>
          <a:p>
            <a:r>
              <a:rPr lang="en-US" smtClean="0"/>
              <a:t>Individual: Expand the previous program to loop only while the the potentiometer reads less than 2048.</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eaLnBrk="1" hangingPunct="1"/>
            <a:r>
              <a:rPr lang="en-US" smtClean="0"/>
              <a:t>Timers</a:t>
            </a:r>
          </a:p>
        </p:txBody>
      </p:sp>
      <p:sp>
        <p:nvSpPr>
          <p:cNvPr id="247811" name="Rectangle 3"/>
          <p:cNvSpPr>
            <a:spLocks noGrp="1" noChangeArrowheads="1"/>
          </p:cNvSpPr>
          <p:nvPr>
            <p:ph type="body" idx="1"/>
          </p:nvPr>
        </p:nvSpPr>
        <p:spPr/>
        <p:txBody>
          <a:bodyPr/>
          <a:lstStyle/>
          <a:p>
            <a:pPr eaLnBrk="1" hangingPunct="1">
              <a:lnSpc>
                <a:spcPct val="90000"/>
              </a:lnSpc>
            </a:pPr>
            <a:r>
              <a:rPr lang="en-US" smtClean="0"/>
              <a:t>More loop control please?</a:t>
            </a:r>
          </a:p>
          <a:p>
            <a:pPr lvl="1" eaLnBrk="1" hangingPunct="1">
              <a:lnSpc>
                <a:spcPct val="90000"/>
              </a:lnSpc>
            </a:pPr>
            <a:r>
              <a:rPr lang="en-US" sz="2000" smtClean="0"/>
              <a:t>Question: Where would the wait statement go if we wanted the loop to repeat for a controlled amount of time?</a:t>
            </a:r>
          </a:p>
          <a:p>
            <a:pPr lvl="1" eaLnBrk="1" hangingPunct="1">
              <a:lnSpc>
                <a:spcPct val="90000"/>
              </a:lnSpc>
            </a:pPr>
            <a:r>
              <a:rPr lang="en-US" sz="2000" smtClean="0"/>
              <a:t>Answer: Nowhere! We need something else.</a:t>
            </a:r>
          </a:p>
          <a:p>
            <a:pPr eaLnBrk="1" hangingPunct="1">
              <a:lnSpc>
                <a:spcPct val="90000"/>
              </a:lnSpc>
            </a:pPr>
            <a:r>
              <a:rPr lang="en-US" smtClean="0"/>
              <a:t>Solution: Timers</a:t>
            </a:r>
          </a:p>
          <a:p>
            <a:pPr lvl="1" eaLnBrk="1" hangingPunct="1">
              <a:lnSpc>
                <a:spcPct val="90000"/>
              </a:lnSpc>
            </a:pPr>
            <a:r>
              <a:rPr lang="en-US" sz="2000" smtClean="0"/>
              <a:t>Can be thought of as internal stopwatches (4 available)</a:t>
            </a:r>
          </a:p>
          <a:p>
            <a:pPr lvl="1" eaLnBrk="1" hangingPunct="1">
              <a:lnSpc>
                <a:spcPct val="90000"/>
              </a:lnSpc>
            </a:pPr>
            <a:r>
              <a:rPr lang="en-US" sz="2000" smtClean="0"/>
              <a:t>Timers should be “cleared” anytime before they are used</a:t>
            </a:r>
          </a:p>
          <a:p>
            <a:pPr lvl="2" eaLnBrk="1" hangingPunct="1">
              <a:lnSpc>
                <a:spcPct val="90000"/>
              </a:lnSpc>
            </a:pPr>
            <a:r>
              <a:rPr lang="en-US" smtClean="0"/>
              <a:t>Watch where you clear them!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78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78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781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7811">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7811">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7811">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78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1" grpId="0"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r>
              <a:rPr lang="en-US" smtClean="0"/>
              <a:t>Timers</a:t>
            </a:r>
          </a:p>
        </p:txBody>
      </p:sp>
      <p:pic>
        <p:nvPicPr>
          <p:cNvPr id="12083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667000"/>
            <a:ext cx="8001000" cy="330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6" name="Content Placeholder 2"/>
          <p:cNvSpPr>
            <a:spLocks noGrp="1"/>
          </p:cNvSpPr>
          <p:nvPr>
            <p:ph idx="1"/>
          </p:nvPr>
        </p:nvSpPr>
        <p:spPr>
          <a:xfrm>
            <a:off x="457200" y="1600200"/>
            <a:ext cx="8229600" cy="1295400"/>
          </a:xfrm>
        </p:spPr>
        <p:txBody>
          <a:bodyPr/>
          <a:lstStyle/>
          <a:p>
            <a:pPr marL="0" indent="0">
              <a:buFontTx/>
              <a:buNone/>
            </a:pPr>
            <a:r>
              <a:rPr lang="en-US" sz="2500" smtClean="0"/>
              <a:t>In the program below, timer T1 is used as the condition for the while loop, which will run for 30 seconds:</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r>
              <a:rPr lang="en-US" smtClean="0"/>
              <a:t>While Loop Exercise 2</a:t>
            </a:r>
          </a:p>
        </p:txBody>
      </p:sp>
      <p:sp>
        <p:nvSpPr>
          <p:cNvPr id="121859" name="Content Placeholder 2"/>
          <p:cNvSpPr>
            <a:spLocks noGrp="1"/>
          </p:cNvSpPr>
          <p:nvPr>
            <p:ph idx="1"/>
          </p:nvPr>
        </p:nvSpPr>
        <p:spPr/>
        <p:txBody>
          <a:bodyPr/>
          <a:lstStyle/>
          <a:p>
            <a:r>
              <a:rPr lang="en-US" smtClean="0"/>
              <a:t>Program the greenLED to repeatedly turn on for 2 seconds, then off for 2 seconds, while less than 20 seconds have elapsed.</a:t>
            </a:r>
          </a:p>
          <a:p>
            <a:endParaRPr lang="en-US" smtClean="0"/>
          </a:p>
          <a:p>
            <a:r>
              <a:rPr lang="en-US" smtClean="0"/>
              <a:t>Program the greenLED to repeatedly turn on for 2 seconds, then off for 2 seconds, forever.</a:t>
            </a:r>
          </a:p>
          <a:p>
            <a:endParaRPr lang="en-US" smtClean="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ctrTitle"/>
          </p:nvPr>
        </p:nvSpPr>
        <p:spPr>
          <a:xfrm>
            <a:off x="685800" y="2133600"/>
            <a:ext cx="7772400" cy="2670175"/>
          </a:xfrm>
        </p:spPr>
        <p:txBody>
          <a:bodyPr/>
          <a:lstStyle/>
          <a:p>
            <a:pPr eaLnBrk="1" hangingPunct="1"/>
            <a:r>
              <a:rPr lang="en-US" sz="5600" smtClean="0">
                <a:solidFill>
                  <a:schemeClr val="tx1"/>
                </a:solidFill>
              </a:rPr>
              <a:t>Decision Making:</a:t>
            </a:r>
            <a:br>
              <a:rPr lang="en-US" sz="5600" smtClean="0">
                <a:solidFill>
                  <a:schemeClr val="tx1"/>
                </a:solidFill>
              </a:rPr>
            </a:br>
            <a:r>
              <a:rPr lang="en-US" sz="4000" smtClean="0">
                <a:solidFill>
                  <a:schemeClr val="tx1"/>
                </a:solidFill>
              </a:rPr>
              <a:t>if, if-else, and Boolean Logic</a:t>
            </a:r>
            <a:endParaRPr lang="en-US" sz="4000" b="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Function Library</a:t>
            </a:r>
          </a:p>
        </p:txBody>
      </p:sp>
      <p:sp>
        <p:nvSpPr>
          <p:cNvPr id="13315" name="TextBox 3"/>
          <p:cNvSpPr txBox="1">
            <a:spLocks noChangeArrowheads="1"/>
          </p:cNvSpPr>
          <p:nvPr/>
        </p:nvSpPr>
        <p:spPr bwMode="auto">
          <a:xfrm>
            <a:off x="533400" y="4724400"/>
            <a:ext cx="7467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2400"/>
              <a:t>Lists the available functions, with a description.</a:t>
            </a:r>
          </a:p>
          <a:p>
            <a:pPr eaLnBrk="1" hangingPunct="1"/>
            <a:r>
              <a:rPr lang="en-US" sz="2400"/>
              <a:t>List of available functions will expand or shrink depending on the “Menu Level”</a:t>
            </a:r>
          </a:p>
        </p:txBody>
      </p:sp>
      <p:pic>
        <p:nvPicPr>
          <p:cNvPr id="1331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00200"/>
            <a:ext cx="756602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p:txBody>
          <a:bodyPr/>
          <a:lstStyle/>
          <a:p>
            <a:r>
              <a:rPr lang="en-US" smtClean="0"/>
              <a:t>If Statements</a:t>
            </a:r>
          </a:p>
        </p:txBody>
      </p:sp>
      <p:sp>
        <p:nvSpPr>
          <p:cNvPr id="123907" name="Content Placeholder 2"/>
          <p:cNvSpPr>
            <a:spLocks noGrp="1"/>
          </p:cNvSpPr>
          <p:nvPr>
            <p:ph idx="1"/>
          </p:nvPr>
        </p:nvSpPr>
        <p:spPr/>
        <p:txBody>
          <a:bodyPr/>
          <a:lstStyle/>
          <a:p>
            <a:r>
              <a:rPr lang="en-US" sz="2400" smtClean="0"/>
              <a:t>When your robot reaches an if Statement in the program, it evaluates the condition contained between the parenthesis. </a:t>
            </a:r>
          </a:p>
          <a:p>
            <a:pPr lvl="1"/>
            <a:r>
              <a:rPr lang="en-US" sz="1800" smtClean="0"/>
              <a:t>If the condition is true, any commands between the braces are run. </a:t>
            </a:r>
          </a:p>
          <a:p>
            <a:pPr lvl="1"/>
            <a:r>
              <a:rPr lang="en-US" sz="1800" smtClean="0"/>
              <a:t>If the condition is false, those same commands are ignored. </a:t>
            </a:r>
          </a:p>
          <a:p>
            <a:r>
              <a:rPr lang="en-US" sz="2400" smtClean="0"/>
              <a:t>Very similar to how a while loop works, but </a:t>
            </a:r>
            <a:r>
              <a:rPr lang="en-US" sz="2400" b="1" smtClean="0"/>
              <a:t>does not repeat </a:t>
            </a:r>
            <a:r>
              <a:rPr lang="en-US" sz="2400" smtClean="0"/>
              <a:t>the code!</a:t>
            </a:r>
          </a:p>
        </p:txBody>
      </p:sp>
      <p:pic>
        <p:nvPicPr>
          <p:cNvPr id="1239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343400"/>
            <a:ext cx="77120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p:txBody>
          <a:bodyPr/>
          <a:lstStyle/>
          <a:p>
            <a:r>
              <a:rPr lang="en-US" smtClean="0"/>
              <a:t>If-else statements</a:t>
            </a:r>
          </a:p>
        </p:txBody>
      </p:sp>
      <p:sp>
        <p:nvSpPr>
          <p:cNvPr id="124931" name="Content Placeholder 2"/>
          <p:cNvSpPr>
            <a:spLocks noGrp="1"/>
          </p:cNvSpPr>
          <p:nvPr>
            <p:ph idx="1"/>
          </p:nvPr>
        </p:nvSpPr>
        <p:spPr/>
        <p:txBody>
          <a:bodyPr/>
          <a:lstStyle/>
          <a:p>
            <a:r>
              <a:rPr lang="en-US" sz="2400" smtClean="0"/>
              <a:t>The if-else Statement is an expansion of the basic if Statement. </a:t>
            </a:r>
          </a:p>
          <a:p>
            <a:pPr lvl="1"/>
            <a:r>
              <a:rPr lang="en-US" sz="1800" smtClean="0"/>
              <a:t>The “if” section still checks the condition and runs the appropriate commands when it evaluates to true</a:t>
            </a:r>
          </a:p>
          <a:p>
            <a:pPr lvl="1"/>
            <a:r>
              <a:rPr lang="en-US" sz="1800" smtClean="0"/>
              <a:t>Using the “else” allows for specific code to be run only when the condition is false. </a:t>
            </a:r>
          </a:p>
          <a:p>
            <a:r>
              <a:rPr lang="en-US" sz="2400" smtClean="0"/>
              <a:t>Either the “if” or the “else” branch is always run; no more, no less.</a:t>
            </a:r>
          </a:p>
        </p:txBody>
      </p:sp>
      <p:pic>
        <p:nvPicPr>
          <p:cNvPr id="1249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419600"/>
            <a:ext cx="5897563"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p:txBody>
          <a:bodyPr/>
          <a:lstStyle/>
          <a:p>
            <a:r>
              <a:rPr lang="en-US" smtClean="0"/>
              <a:t>If-else Exercise 1</a:t>
            </a:r>
          </a:p>
        </p:txBody>
      </p:sp>
      <p:sp>
        <p:nvSpPr>
          <p:cNvPr id="125955" name="Content Placeholder 2"/>
          <p:cNvSpPr>
            <a:spLocks noGrp="1"/>
          </p:cNvSpPr>
          <p:nvPr>
            <p:ph idx="1"/>
          </p:nvPr>
        </p:nvSpPr>
        <p:spPr/>
        <p:txBody>
          <a:bodyPr/>
          <a:lstStyle/>
          <a:p>
            <a:r>
              <a:rPr lang="en-US" smtClean="0"/>
              <a:t>Program the greenLED to turn on if the bumperSwitch is pressed, and off if it’s released. Loop Forever.</a:t>
            </a:r>
          </a:p>
          <a:p>
            <a:endParaRPr lang="en-US" smtClean="0"/>
          </a:p>
          <a:p>
            <a:r>
              <a:rPr lang="en-US" smtClean="0"/>
              <a:t>Convert the previous program to an if-else. </a:t>
            </a: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p:nvPr>
        </p:nvSpPr>
        <p:spPr/>
        <p:txBody>
          <a:bodyPr/>
          <a:lstStyle/>
          <a:p>
            <a:r>
              <a:rPr lang="en-US" smtClean="0"/>
              <a:t>Multiple If-else Statements</a:t>
            </a:r>
          </a:p>
        </p:txBody>
      </p:sp>
      <p:sp>
        <p:nvSpPr>
          <p:cNvPr id="126979" name="Content Placeholder 2"/>
          <p:cNvSpPr>
            <a:spLocks noGrp="1"/>
          </p:cNvSpPr>
          <p:nvPr>
            <p:ph idx="1"/>
          </p:nvPr>
        </p:nvSpPr>
        <p:spPr>
          <a:xfrm>
            <a:off x="457200" y="1600200"/>
            <a:ext cx="8077200" cy="4525963"/>
          </a:xfrm>
        </p:spPr>
        <p:txBody>
          <a:bodyPr/>
          <a:lstStyle/>
          <a:p>
            <a:r>
              <a:rPr lang="en-US" sz="2800" smtClean="0"/>
              <a:t>Be careful when using two separate if-else statements, particularly when they are used to control the same mechanism. </a:t>
            </a:r>
          </a:p>
          <a:p>
            <a:r>
              <a:rPr lang="en-US" sz="2800" smtClean="0"/>
              <a:t>One branch of </a:t>
            </a:r>
            <a:r>
              <a:rPr lang="en-US" sz="2800" b="1" smtClean="0"/>
              <a:t>each </a:t>
            </a:r>
            <a:r>
              <a:rPr lang="en-US" sz="2800" smtClean="0"/>
              <a:t>if-else statement is </a:t>
            </a:r>
            <a:r>
              <a:rPr lang="en-US" sz="2800" b="1" smtClean="0"/>
              <a:t>always</a:t>
            </a:r>
            <a:r>
              <a:rPr lang="en-US" sz="2800" smtClean="0"/>
              <a:t> run, so you may create a scenario where the two sets “fight” each other.</a:t>
            </a:r>
            <a:endParaRPr lang="en-US" sz="2800" b="1" smtClean="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p:txBody>
          <a:bodyPr/>
          <a:lstStyle/>
          <a:p>
            <a:r>
              <a:rPr lang="en-US" smtClean="0"/>
              <a:t>Multiple If-else Statements</a:t>
            </a:r>
          </a:p>
        </p:txBody>
      </p:sp>
      <p:sp>
        <p:nvSpPr>
          <p:cNvPr id="128003" name="Content Placeholder 2"/>
          <p:cNvSpPr>
            <a:spLocks noGrp="1"/>
          </p:cNvSpPr>
          <p:nvPr>
            <p:ph idx="1"/>
          </p:nvPr>
        </p:nvSpPr>
        <p:spPr>
          <a:xfrm>
            <a:off x="457200" y="1600200"/>
            <a:ext cx="3627438" cy="4525963"/>
          </a:xfrm>
        </p:spPr>
        <p:txBody>
          <a:bodyPr/>
          <a:lstStyle/>
          <a:p>
            <a:r>
              <a:rPr lang="en-US" sz="2800" smtClean="0"/>
              <a:t>In this example, if one of the touch sensors is pressed, the rightMotor will be turned on in one if-else statement, and immediately turned off in the other. </a:t>
            </a:r>
          </a:p>
        </p:txBody>
      </p:sp>
      <p:pic>
        <p:nvPicPr>
          <p:cNvPr id="12800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4638" y="1524000"/>
            <a:ext cx="4640262"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5" name="Rectangle 3"/>
          <p:cNvSpPr>
            <a:spLocks noChangeArrowheads="1"/>
          </p:cNvSpPr>
          <p:nvPr/>
        </p:nvSpPr>
        <p:spPr bwMode="auto">
          <a:xfrm>
            <a:off x="4343400" y="1981200"/>
            <a:ext cx="3962400" cy="990600"/>
          </a:xfrm>
          <a:prstGeom prst="rect">
            <a:avLst/>
          </a:prstGeom>
          <a:noFill/>
          <a:ln w="38100"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8006" name="Rectangle 5"/>
          <p:cNvSpPr>
            <a:spLocks noChangeArrowheads="1"/>
          </p:cNvSpPr>
          <p:nvPr/>
        </p:nvSpPr>
        <p:spPr bwMode="auto">
          <a:xfrm>
            <a:off x="4343400" y="5105400"/>
            <a:ext cx="3276600" cy="990600"/>
          </a:xfrm>
          <a:prstGeom prst="rect">
            <a:avLst/>
          </a:prstGeom>
          <a:noFill/>
          <a:ln w="38100"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p:txBody>
          <a:bodyPr/>
          <a:lstStyle/>
          <a:p>
            <a:r>
              <a:rPr lang="en-US" smtClean="0"/>
              <a:t>Multiple If-else Statements</a:t>
            </a:r>
          </a:p>
        </p:txBody>
      </p:sp>
      <p:sp>
        <p:nvSpPr>
          <p:cNvPr id="129027" name="Content Placeholder 2"/>
          <p:cNvSpPr>
            <a:spLocks noGrp="1"/>
          </p:cNvSpPr>
          <p:nvPr>
            <p:ph idx="1"/>
          </p:nvPr>
        </p:nvSpPr>
        <p:spPr>
          <a:xfrm>
            <a:off x="457200" y="1600200"/>
            <a:ext cx="3760788" cy="4525963"/>
          </a:xfrm>
        </p:spPr>
        <p:txBody>
          <a:bodyPr/>
          <a:lstStyle/>
          <a:p>
            <a:r>
              <a:rPr lang="en-US" sz="2800" smtClean="0"/>
              <a:t>This can be corrected by embedding the second if-else within the else branch of the first, so that it only runs if the first condition is false.</a:t>
            </a:r>
          </a:p>
        </p:txBody>
      </p:sp>
      <p:pic>
        <p:nvPicPr>
          <p:cNvPr id="1290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7988" y="1619250"/>
            <a:ext cx="4516437"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9" name="Rectangle 4"/>
          <p:cNvSpPr>
            <a:spLocks noChangeArrowheads="1"/>
          </p:cNvSpPr>
          <p:nvPr/>
        </p:nvSpPr>
        <p:spPr bwMode="auto">
          <a:xfrm>
            <a:off x="4724400" y="3352800"/>
            <a:ext cx="3733800" cy="1905000"/>
          </a:xfrm>
          <a:prstGeom prst="rect">
            <a:avLst/>
          </a:prstGeom>
          <a:noFill/>
          <a:ln w="38100"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p:txBody>
          <a:bodyPr/>
          <a:lstStyle/>
          <a:p>
            <a:r>
              <a:rPr lang="en-US" smtClean="0"/>
              <a:t>If-else Shorthand</a:t>
            </a:r>
          </a:p>
        </p:txBody>
      </p:sp>
      <p:sp>
        <p:nvSpPr>
          <p:cNvPr id="130051" name="Content Placeholder 2"/>
          <p:cNvSpPr>
            <a:spLocks noGrp="1"/>
          </p:cNvSpPr>
          <p:nvPr>
            <p:ph idx="1"/>
          </p:nvPr>
        </p:nvSpPr>
        <p:spPr/>
        <p:txBody>
          <a:bodyPr/>
          <a:lstStyle/>
          <a:p>
            <a:r>
              <a:rPr lang="en-US" sz="2800" smtClean="0"/>
              <a:t>An embedded if-else can also be represented as an </a:t>
            </a:r>
            <a:r>
              <a:rPr lang="en-US" sz="2800" b="1" smtClean="0"/>
              <a:t>else if</a:t>
            </a:r>
            <a:r>
              <a:rPr lang="en-US" sz="2800" smtClean="0"/>
              <a:t>:</a:t>
            </a:r>
          </a:p>
        </p:txBody>
      </p:sp>
      <p:pic>
        <p:nvPicPr>
          <p:cNvPr id="1300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590800"/>
            <a:ext cx="4192588" cy="373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8388" y="2590800"/>
            <a:ext cx="38322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4" name="Rectangle 5"/>
          <p:cNvSpPr>
            <a:spLocks noChangeArrowheads="1"/>
          </p:cNvSpPr>
          <p:nvPr/>
        </p:nvSpPr>
        <p:spPr bwMode="auto">
          <a:xfrm>
            <a:off x="5081588" y="3733800"/>
            <a:ext cx="3629025" cy="1676400"/>
          </a:xfrm>
          <a:prstGeom prst="rect">
            <a:avLst/>
          </a:prstGeom>
          <a:noFill/>
          <a:ln w="38100"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130055" name="Straight Connector 6"/>
          <p:cNvCxnSpPr>
            <a:cxnSpLocks noChangeShapeType="1"/>
          </p:cNvCxnSpPr>
          <p:nvPr/>
        </p:nvCxnSpPr>
        <p:spPr bwMode="auto">
          <a:xfrm>
            <a:off x="4724400" y="2590800"/>
            <a:ext cx="0" cy="358140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ctrTitle"/>
          </p:nvPr>
        </p:nvSpPr>
        <p:spPr>
          <a:xfrm>
            <a:off x="685800" y="2133600"/>
            <a:ext cx="7772400" cy="2670175"/>
          </a:xfrm>
        </p:spPr>
        <p:txBody>
          <a:bodyPr/>
          <a:lstStyle/>
          <a:p>
            <a:pPr eaLnBrk="1" hangingPunct="1"/>
            <a:r>
              <a:rPr lang="en-US" sz="5600" smtClean="0">
                <a:solidFill>
                  <a:schemeClr val="tx1"/>
                </a:solidFill>
              </a:rPr>
              <a:t>Variables</a:t>
            </a:r>
            <a:endParaRPr lang="en-US" sz="2000" b="0" smtClean="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pPr eaLnBrk="1" hangingPunct="1"/>
            <a:r>
              <a:rPr lang="en-US" smtClean="0"/>
              <a:t>Variables</a:t>
            </a:r>
          </a:p>
        </p:txBody>
      </p:sp>
      <p:sp>
        <p:nvSpPr>
          <p:cNvPr id="222211" name="Rectangle 3"/>
          <p:cNvSpPr>
            <a:spLocks noGrp="1" noChangeArrowheads="1"/>
          </p:cNvSpPr>
          <p:nvPr>
            <p:ph type="body" idx="1"/>
          </p:nvPr>
        </p:nvSpPr>
        <p:spPr>
          <a:xfrm>
            <a:off x="457200" y="1600200"/>
            <a:ext cx="8229600" cy="4038600"/>
          </a:xfrm>
        </p:spPr>
        <p:txBody>
          <a:bodyPr/>
          <a:lstStyle/>
          <a:p>
            <a:pPr eaLnBrk="1" hangingPunct="1"/>
            <a:r>
              <a:rPr lang="en-US" sz="2800" smtClean="0"/>
              <a:t>A variable is a space in your robot’s memory where you can store data, such as whole numbers, decimal numbers, and words. </a:t>
            </a:r>
            <a:endParaRPr lang="en-US" sz="2000" smtClean="0"/>
          </a:p>
          <a:p>
            <a:pPr eaLnBrk="1" hangingPunct="1"/>
            <a:r>
              <a:rPr lang="en-US" sz="2800" smtClean="0"/>
              <a:t>Variable names follow the same rules as custom motor and sensor names:</a:t>
            </a:r>
          </a:p>
          <a:p>
            <a:pPr lvl="1" eaLnBrk="1" hangingPunct="1"/>
            <a:r>
              <a:rPr lang="en-US" sz="2000" smtClean="0"/>
              <a:t>Capitalization, Spelling, Availability</a:t>
            </a:r>
          </a:p>
          <a:p>
            <a:pPr eaLnBrk="1" hangingPunct="1"/>
            <a:r>
              <a:rPr lang="en-US" sz="2800" smtClean="0"/>
              <a:t>Usefulness</a:t>
            </a:r>
          </a:p>
          <a:p>
            <a:pPr lvl="1" eaLnBrk="1" hangingPunct="1"/>
            <a:r>
              <a:rPr lang="en-US" sz="2000" smtClean="0"/>
              <a:t>Can store data to be manipulated by your robot</a:t>
            </a:r>
          </a:p>
          <a:p>
            <a:pPr lvl="1" eaLnBrk="1" hangingPunct="1"/>
            <a:r>
              <a:rPr lang="en-US" sz="2000" smtClean="0"/>
              <a:t>Can improve the </a:t>
            </a:r>
            <a:r>
              <a:rPr lang="en-US" sz="2000" u="sng" smtClean="0"/>
              <a:t>readability</a:t>
            </a:r>
            <a:r>
              <a:rPr lang="en-US" sz="2000" smtClean="0"/>
              <a:t> and </a:t>
            </a:r>
            <a:r>
              <a:rPr lang="en-US" sz="2000" u="sng" smtClean="0"/>
              <a:t>expandability</a:t>
            </a:r>
            <a:r>
              <a:rPr lang="en-US" sz="2000" smtClean="0"/>
              <a:t> of your programs</a:t>
            </a:r>
          </a:p>
        </p:txBody>
      </p:sp>
      <p:pic>
        <p:nvPicPr>
          <p:cNvPr id="2222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5562600"/>
            <a:ext cx="67484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22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221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2211">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2211">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221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2211">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222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1" grpId="0" build="p"/>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p:txBody>
          <a:bodyPr/>
          <a:lstStyle/>
          <a:p>
            <a:r>
              <a:rPr lang="en-US" smtClean="0"/>
              <a:t>Variables</a:t>
            </a:r>
          </a:p>
        </p:txBody>
      </p:sp>
      <p:graphicFrame>
        <p:nvGraphicFramePr>
          <p:cNvPr id="4" name="Content Placeholder 3"/>
          <p:cNvGraphicFramePr>
            <a:graphicFrameLocks noGrp="1"/>
          </p:cNvGraphicFramePr>
          <p:nvPr>
            <p:ph idx="1"/>
          </p:nvPr>
        </p:nvGraphicFramePr>
        <p:xfrm>
          <a:off x="457200" y="1600200"/>
          <a:ext cx="8305800" cy="4664076"/>
        </p:xfrm>
        <a:graphic>
          <a:graphicData uri="http://schemas.openxmlformats.org/drawingml/2006/table">
            <a:tbl>
              <a:tblPr firstRow="1" bandRow="1">
                <a:tableStyleId>{5C22544A-7EE6-4342-B048-85BDC9FD1C3A}</a:tableStyleId>
              </a:tblPr>
              <a:tblGrid>
                <a:gridCol w="1752600"/>
                <a:gridCol w="4069222"/>
                <a:gridCol w="1474862"/>
                <a:gridCol w="1009116"/>
              </a:tblGrid>
              <a:tr h="640167">
                <a:tc>
                  <a:txBody>
                    <a:bodyPr/>
                    <a:lstStyle/>
                    <a:p>
                      <a:r>
                        <a:rPr lang="en-US" sz="1800" dirty="0" smtClean="0"/>
                        <a:t>Data Type</a:t>
                      </a:r>
                      <a:endParaRPr lang="en-US" sz="1800" dirty="0"/>
                    </a:p>
                  </a:txBody>
                  <a:tcPr marT="45726" marB="4572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smtClean="0">
                          <a:solidFill>
                            <a:schemeClr val="lt1"/>
                          </a:solidFill>
                          <a:latin typeface="+mn-lt"/>
                          <a:ea typeface="+mn-ea"/>
                          <a:cs typeface="+mn-cs"/>
                        </a:rPr>
                        <a:t>Description</a:t>
                      </a:r>
                      <a:r>
                        <a:rPr lang="en-US" sz="1800" b="0" i="0" u="none" strike="noStrike" kern="1200" baseline="0" dirty="0" smtClean="0">
                          <a:solidFill>
                            <a:schemeClr val="lt1"/>
                          </a:solidFill>
                          <a:latin typeface="+mn-lt"/>
                          <a:ea typeface="+mn-ea"/>
                          <a:cs typeface="+mn-cs"/>
                        </a:rPr>
                        <a:t> 	</a:t>
                      </a:r>
                    </a:p>
                    <a:p>
                      <a:endParaRPr lang="en-US" sz="1800" dirty="0"/>
                    </a:p>
                  </a:txBody>
                  <a:tcPr marT="45726" marB="45726"/>
                </a:tc>
                <a:tc>
                  <a:txBody>
                    <a:bodyPr/>
                    <a:lstStyle/>
                    <a:p>
                      <a:r>
                        <a:rPr lang="en-US" sz="1800" b="1" i="0" u="none" strike="noStrike" kern="1200" baseline="0" dirty="0" smtClean="0">
                          <a:solidFill>
                            <a:schemeClr val="lt1"/>
                          </a:solidFill>
                          <a:latin typeface="+mn-lt"/>
                          <a:ea typeface="+mn-ea"/>
                          <a:cs typeface="+mn-cs"/>
                        </a:rPr>
                        <a:t>Example</a:t>
                      </a:r>
                      <a:r>
                        <a:rPr lang="en-US" sz="1800" b="0" i="0" u="none" strike="noStrike" kern="1200" baseline="0" dirty="0" smtClean="0">
                          <a:solidFill>
                            <a:schemeClr val="lt1"/>
                          </a:solidFill>
                          <a:latin typeface="+mn-lt"/>
                          <a:ea typeface="+mn-ea"/>
                          <a:cs typeface="+mn-cs"/>
                        </a:rPr>
                        <a:t> 	</a:t>
                      </a:r>
                    </a:p>
                  </a:txBody>
                  <a:tcPr marT="45726" marB="45726"/>
                </a:tc>
                <a:tc>
                  <a:txBody>
                    <a:bodyPr/>
                    <a:lstStyle/>
                    <a:p>
                      <a:r>
                        <a:rPr lang="en-US" sz="1800" dirty="0" smtClean="0"/>
                        <a:t>Code</a:t>
                      </a:r>
                      <a:endParaRPr lang="en-US" sz="1800" dirty="0"/>
                    </a:p>
                  </a:txBody>
                  <a:tcPr marT="45726" marB="45726"/>
                </a:tc>
              </a:tr>
              <a:tr h="640167">
                <a:tc>
                  <a:txBody>
                    <a:bodyPr/>
                    <a:lstStyle/>
                    <a:p>
                      <a:r>
                        <a:rPr lang="en-US" sz="1800" b="0" i="0" u="none" strike="noStrike" kern="1200" baseline="0" dirty="0" smtClean="0">
                          <a:solidFill>
                            <a:schemeClr val="dk1"/>
                          </a:solidFill>
                          <a:latin typeface="+mn-lt"/>
                          <a:ea typeface="+mn-ea"/>
                          <a:cs typeface="+mn-cs"/>
                        </a:rPr>
                        <a:t>Integer 	</a:t>
                      </a:r>
                    </a:p>
                  </a:txBody>
                  <a:tcPr marT="45726" marB="4572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Positive and negative whole numbers, as well as zero. 	</a:t>
                      </a:r>
                    </a:p>
                  </a:txBody>
                  <a:tcPr marT="45726" marB="4572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-35, -1, 0, 33, 100</a:t>
                      </a:r>
                      <a:endParaRPr lang="en-US" sz="1800" dirty="0"/>
                    </a:p>
                  </a:txBody>
                  <a:tcPr marT="45726" marB="45726"/>
                </a:tc>
                <a:tc>
                  <a:txBody>
                    <a:bodyPr/>
                    <a:lstStyle/>
                    <a:p>
                      <a:r>
                        <a:rPr lang="en-US" sz="1800" b="1" dirty="0" err="1" smtClean="0">
                          <a:latin typeface="Courier New" pitchFamily="49" charset="0"/>
                          <a:cs typeface="Courier New" pitchFamily="49" charset="0"/>
                        </a:rPr>
                        <a:t>int</a:t>
                      </a:r>
                      <a:endParaRPr lang="en-US" sz="1800" b="1" dirty="0">
                        <a:latin typeface="Courier New" pitchFamily="49" charset="0"/>
                        <a:cs typeface="Courier New" pitchFamily="49" charset="0"/>
                      </a:endParaRPr>
                    </a:p>
                  </a:txBody>
                  <a:tcPr marT="45726" marB="45726"/>
                </a:tc>
              </a:tr>
              <a:tr h="9145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Floating Point Number	</a:t>
                      </a:r>
                    </a:p>
                    <a:p>
                      <a:endParaRPr lang="en-US" sz="1800" dirty="0"/>
                    </a:p>
                  </a:txBody>
                  <a:tcPr marT="45726" marB="4572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Numeric values with decimal points (even if the decimal part is zero). 	</a:t>
                      </a:r>
                    </a:p>
                  </a:txBody>
                  <a:tcPr marT="45726" marB="4572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-.123, 0.56, 3.0, 1000.07 	</a:t>
                      </a:r>
                    </a:p>
                  </a:txBody>
                  <a:tcPr marT="45726" marB="45726"/>
                </a:tc>
                <a:tc>
                  <a:txBody>
                    <a:bodyPr/>
                    <a:lstStyle/>
                    <a:p>
                      <a:r>
                        <a:rPr lang="en-US" sz="1800" b="1" dirty="0" smtClean="0">
                          <a:latin typeface="Courier New" pitchFamily="49" charset="0"/>
                          <a:cs typeface="Courier New" pitchFamily="49" charset="0"/>
                        </a:rPr>
                        <a:t>float</a:t>
                      </a:r>
                      <a:endParaRPr lang="en-US" sz="1800" b="1" dirty="0">
                        <a:latin typeface="Courier New" pitchFamily="49" charset="0"/>
                        <a:cs typeface="Courier New" pitchFamily="49" charset="0"/>
                      </a:endParaRPr>
                    </a:p>
                  </a:txBody>
                  <a:tcPr marT="45726" marB="45726"/>
                </a:tc>
              </a:tr>
              <a:tr h="9145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Boolean 	</a:t>
                      </a:r>
                    </a:p>
                    <a:p>
                      <a:endParaRPr lang="en-US" sz="1800" dirty="0"/>
                    </a:p>
                  </a:txBody>
                  <a:tcPr marT="45726" marB="4572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True or False. Useful for expressing the outcomes of comparisons. 	</a:t>
                      </a:r>
                    </a:p>
                  </a:txBody>
                  <a:tcPr marT="45726" marB="4572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true, false 	</a:t>
                      </a:r>
                    </a:p>
                    <a:p>
                      <a:endParaRPr lang="en-US" sz="1800" dirty="0"/>
                    </a:p>
                  </a:txBody>
                  <a:tcPr marT="45726" marB="45726"/>
                </a:tc>
                <a:tc>
                  <a:txBody>
                    <a:bodyPr/>
                    <a:lstStyle/>
                    <a:p>
                      <a:r>
                        <a:rPr lang="en-US" sz="1800" b="1" dirty="0" err="1" smtClean="0">
                          <a:latin typeface="Courier New" pitchFamily="49" charset="0"/>
                          <a:cs typeface="Courier New" pitchFamily="49" charset="0"/>
                        </a:rPr>
                        <a:t>bool</a:t>
                      </a:r>
                      <a:endParaRPr lang="en-US" sz="1800" b="1" dirty="0">
                        <a:latin typeface="Courier New" pitchFamily="49" charset="0"/>
                        <a:cs typeface="Courier New" pitchFamily="49" charset="0"/>
                      </a:endParaRPr>
                    </a:p>
                  </a:txBody>
                  <a:tcPr marT="45726" marB="45726"/>
                </a:tc>
              </a:tr>
              <a:tr h="640167">
                <a:tc>
                  <a:txBody>
                    <a:bodyPr/>
                    <a:lstStyle/>
                    <a:p>
                      <a:r>
                        <a:rPr lang="en-US" sz="1800" dirty="0" smtClean="0"/>
                        <a:t>Character</a:t>
                      </a:r>
                      <a:endParaRPr lang="en-US" sz="1800" dirty="0"/>
                    </a:p>
                  </a:txBody>
                  <a:tcPr marT="45726" marB="45726"/>
                </a:tc>
                <a:tc>
                  <a:txBody>
                    <a:bodyPr/>
                    <a:lstStyle/>
                    <a:p>
                      <a:r>
                        <a:rPr lang="en-US" sz="1800" dirty="0" smtClean="0"/>
                        <a:t>Individual characters, placed in single quotes.</a:t>
                      </a:r>
                      <a:endParaRPr lang="en-US" sz="1800" dirty="0"/>
                    </a:p>
                  </a:txBody>
                  <a:tcPr marT="45726" marB="45726"/>
                </a:tc>
                <a:tc>
                  <a:txBody>
                    <a:bodyPr/>
                    <a:lstStyle/>
                    <a:p>
                      <a:r>
                        <a:rPr lang="en-US" sz="1800" dirty="0" smtClean="0"/>
                        <a:t>‘L’, ‘f’, ‘8’</a:t>
                      </a:r>
                      <a:endParaRPr lang="en-US" sz="1800" dirty="0"/>
                    </a:p>
                  </a:txBody>
                  <a:tcPr marT="45726" marB="45726"/>
                </a:tc>
                <a:tc>
                  <a:txBody>
                    <a:bodyPr/>
                    <a:lstStyle/>
                    <a:p>
                      <a:r>
                        <a:rPr lang="en-US" sz="1800" b="1" dirty="0" smtClean="0">
                          <a:latin typeface="Courier New" pitchFamily="49" charset="0"/>
                          <a:cs typeface="Courier New" pitchFamily="49" charset="0"/>
                        </a:rPr>
                        <a:t>char</a:t>
                      </a:r>
                      <a:endParaRPr lang="en-US" sz="1800" b="1" dirty="0">
                        <a:latin typeface="Courier New" pitchFamily="49" charset="0"/>
                        <a:cs typeface="Courier New" pitchFamily="49" charset="0"/>
                      </a:endParaRPr>
                    </a:p>
                  </a:txBody>
                  <a:tcPr marT="45726" marB="45726"/>
                </a:tc>
              </a:tr>
              <a:tr h="914525">
                <a:tc>
                  <a:txBody>
                    <a:bodyPr/>
                    <a:lstStyle/>
                    <a:p>
                      <a:r>
                        <a:rPr lang="en-US" sz="1800" dirty="0" smtClean="0"/>
                        <a:t>String</a:t>
                      </a:r>
                      <a:endParaRPr lang="en-US" sz="1800" dirty="0"/>
                    </a:p>
                  </a:txBody>
                  <a:tcPr marT="45726" marB="45726"/>
                </a:tc>
                <a:tc>
                  <a:txBody>
                    <a:bodyPr/>
                    <a:lstStyle/>
                    <a:p>
                      <a:r>
                        <a:rPr lang="en-US" sz="1800" dirty="0" smtClean="0"/>
                        <a:t>Strings of characters,</a:t>
                      </a:r>
                      <a:r>
                        <a:rPr lang="en-US" sz="1800" baseline="0" dirty="0" smtClean="0"/>
                        <a:t> such as words and sentences placed in double quotes.</a:t>
                      </a:r>
                      <a:endParaRPr lang="en-US" sz="1800" dirty="0"/>
                    </a:p>
                  </a:txBody>
                  <a:tcPr marT="45726" marB="45726"/>
                </a:tc>
                <a:tc>
                  <a:txBody>
                    <a:bodyPr/>
                    <a:lstStyle/>
                    <a:p>
                      <a:r>
                        <a:rPr lang="en-US" sz="1800" dirty="0" smtClean="0"/>
                        <a:t>“Hello World!”,</a:t>
                      </a:r>
                      <a:r>
                        <a:rPr lang="en-US" sz="1800" baseline="0" dirty="0" smtClean="0"/>
                        <a:t> “</a:t>
                      </a:r>
                      <a:r>
                        <a:rPr lang="en-US" sz="1800" baseline="0" dirty="0" err="1" smtClean="0"/>
                        <a:t>asdf</a:t>
                      </a:r>
                      <a:r>
                        <a:rPr lang="en-US" sz="1800" baseline="0" dirty="0" smtClean="0"/>
                        <a:t>”</a:t>
                      </a:r>
                      <a:endParaRPr lang="en-US" sz="1800" dirty="0"/>
                    </a:p>
                  </a:txBody>
                  <a:tcPr marT="45726" marB="45726"/>
                </a:tc>
                <a:tc>
                  <a:txBody>
                    <a:bodyPr/>
                    <a:lstStyle/>
                    <a:p>
                      <a:r>
                        <a:rPr lang="en-US" sz="1800" b="1" dirty="0" smtClean="0">
                          <a:latin typeface="Courier New" pitchFamily="49" charset="0"/>
                          <a:cs typeface="Courier New" pitchFamily="49" charset="0"/>
                        </a:rPr>
                        <a:t>string</a:t>
                      </a:r>
                      <a:endParaRPr lang="en-US" sz="1800" b="1" dirty="0">
                        <a:latin typeface="Courier New" pitchFamily="49" charset="0"/>
                        <a:cs typeface="Courier New" pitchFamily="49" charset="0"/>
                      </a:endParaRPr>
                    </a:p>
                  </a:txBody>
                  <a:tcPr marT="45726" marB="45726"/>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Menu Level</a:t>
            </a:r>
          </a:p>
        </p:txBody>
      </p:sp>
      <p:sp>
        <p:nvSpPr>
          <p:cNvPr id="14339" name="TextBox 4"/>
          <p:cNvSpPr txBox="1">
            <a:spLocks noChangeArrowheads="1"/>
          </p:cNvSpPr>
          <p:nvPr/>
        </p:nvSpPr>
        <p:spPr bwMode="auto">
          <a:xfrm>
            <a:off x="533400" y="4724400"/>
            <a:ext cx="7467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2400"/>
              <a:t>Customizes the ROBOTC interface and Function Library based on the user’s experience level</a:t>
            </a:r>
          </a:p>
        </p:txBody>
      </p:sp>
      <p:pic>
        <p:nvPicPr>
          <p:cNvPr id="1434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30350"/>
            <a:ext cx="6961188"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p:txBody>
          <a:bodyPr/>
          <a:lstStyle/>
          <a:p>
            <a:r>
              <a:rPr lang="en-US" smtClean="0"/>
              <a:t>Creating a Variable</a:t>
            </a:r>
          </a:p>
        </p:txBody>
      </p:sp>
      <p:sp>
        <p:nvSpPr>
          <p:cNvPr id="134147" name="Content Placeholder 2"/>
          <p:cNvSpPr>
            <a:spLocks noGrp="1"/>
          </p:cNvSpPr>
          <p:nvPr>
            <p:ph idx="1"/>
          </p:nvPr>
        </p:nvSpPr>
        <p:spPr>
          <a:xfrm>
            <a:off x="457200" y="1600200"/>
            <a:ext cx="8229600" cy="1590675"/>
          </a:xfrm>
        </p:spPr>
        <p:txBody>
          <a:bodyPr/>
          <a:lstStyle/>
          <a:p>
            <a:r>
              <a:rPr lang="en-US" sz="2800" smtClean="0"/>
              <a:t>To create a variable, you must “declare” a </a:t>
            </a:r>
            <a:r>
              <a:rPr lang="en-US" sz="2800" b="1" smtClean="0"/>
              <a:t>type</a:t>
            </a:r>
            <a:r>
              <a:rPr lang="en-US" sz="2800" smtClean="0"/>
              <a:t>, which is the type of data it will hold, as well as a </a:t>
            </a:r>
            <a:r>
              <a:rPr lang="en-US" sz="2800" b="1" smtClean="0"/>
              <a:t>name</a:t>
            </a:r>
            <a:r>
              <a:rPr lang="en-US" sz="2800" smtClean="0"/>
              <a:t> that it can be referenced by:</a:t>
            </a:r>
          </a:p>
        </p:txBody>
      </p:sp>
      <p:pic>
        <p:nvPicPr>
          <p:cNvPr id="1341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138" y="2973388"/>
            <a:ext cx="3725862"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9" name="Content Placeholder 2"/>
          <p:cNvSpPr txBox="1">
            <a:spLocks/>
          </p:cNvSpPr>
          <p:nvPr/>
        </p:nvSpPr>
        <p:spPr bwMode="auto">
          <a:xfrm>
            <a:off x="457200" y="3886200"/>
            <a:ext cx="82296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spcBef>
                <a:spcPct val="20000"/>
              </a:spcBef>
              <a:buFontTx/>
              <a:buChar char="•"/>
            </a:pPr>
            <a:r>
              <a:rPr lang="en-US" sz="2800" b="0"/>
              <a:t>Variables can be set to different values throughout your program. Giving a variable its initial value is called “initializing” it</a:t>
            </a:r>
          </a:p>
        </p:txBody>
      </p:sp>
      <p:pic>
        <p:nvPicPr>
          <p:cNvPr id="13415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138" y="5257800"/>
            <a:ext cx="3773487"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ctrTitle"/>
          </p:nvPr>
        </p:nvSpPr>
        <p:spPr>
          <a:xfrm>
            <a:off x="685800" y="2133600"/>
            <a:ext cx="7772400" cy="2670175"/>
          </a:xfrm>
        </p:spPr>
        <p:txBody>
          <a:bodyPr/>
          <a:lstStyle/>
          <a:p>
            <a:pPr eaLnBrk="1" hangingPunct="1"/>
            <a:r>
              <a:rPr lang="en-US" sz="5600" smtClean="0">
                <a:solidFill>
                  <a:schemeClr val="tx1"/>
                </a:solidFill>
              </a:rPr>
              <a:t>Variables Part II</a:t>
            </a:r>
            <a:endParaRPr lang="en-US" sz="2000" b="0" smtClean="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p:txBody>
          <a:bodyPr/>
          <a:lstStyle/>
          <a:p>
            <a:r>
              <a:rPr lang="en-US" smtClean="0"/>
              <a:t>Common Variable Uses</a:t>
            </a:r>
          </a:p>
        </p:txBody>
      </p:sp>
      <p:sp>
        <p:nvSpPr>
          <p:cNvPr id="136195" name="Content Placeholder 2"/>
          <p:cNvSpPr>
            <a:spLocks noGrp="1"/>
          </p:cNvSpPr>
          <p:nvPr>
            <p:ph idx="1"/>
          </p:nvPr>
        </p:nvSpPr>
        <p:spPr>
          <a:xfrm>
            <a:off x="457200" y="1600200"/>
            <a:ext cx="8229600" cy="1219200"/>
          </a:xfrm>
        </p:spPr>
        <p:txBody>
          <a:bodyPr/>
          <a:lstStyle/>
          <a:p>
            <a:r>
              <a:rPr lang="en-US" smtClean="0"/>
              <a:t>Variables are useful for keeping track of loop iterations</a:t>
            </a:r>
          </a:p>
          <a:p>
            <a:r>
              <a:rPr lang="en-US" smtClean="0"/>
              <a:t>The following code lets the loop run 10x</a:t>
            </a:r>
          </a:p>
        </p:txBody>
      </p:sp>
      <p:pic>
        <p:nvPicPr>
          <p:cNvPr id="1361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384550"/>
            <a:ext cx="3733800" cy="225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a:spLocks noChangeArrowheads="1"/>
          </p:cNvSpPr>
          <p:nvPr/>
        </p:nvSpPr>
        <p:spPr bwMode="auto">
          <a:xfrm>
            <a:off x="2667000" y="4876800"/>
            <a:ext cx="1981200" cy="455613"/>
          </a:xfrm>
          <a:prstGeom prst="rect">
            <a:avLst/>
          </a:prstGeom>
          <a:noFill/>
          <a:ln w="762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rgbClr val="FF3300"/>
              </a:solidFill>
            </a:endParaRPr>
          </a:p>
        </p:txBody>
      </p:sp>
      <p:sp>
        <p:nvSpPr>
          <p:cNvPr id="136198" name="TextBox 3"/>
          <p:cNvSpPr txBox="1">
            <a:spLocks noChangeArrowheads="1"/>
          </p:cNvSpPr>
          <p:nvPr/>
        </p:nvSpPr>
        <p:spPr bwMode="auto">
          <a:xfrm>
            <a:off x="5016500" y="3581400"/>
            <a:ext cx="3657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2400" b="0"/>
              <a:t>Note that the side on the right of the equal sign is evaluated first, then set to the variable on the left. This is always the case.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p:txBody>
          <a:bodyPr/>
          <a:lstStyle/>
          <a:p>
            <a:r>
              <a:rPr lang="en-US" smtClean="0"/>
              <a:t>Common Variable Uses</a:t>
            </a:r>
          </a:p>
        </p:txBody>
      </p:sp>
      <p:sp>
        <p:nvSpPr>
          <p:cNvPr id="137219" name="Content Placeholder 2"/>
          <p:cNvSpPr>
            <a:spLocks noGrp="1"/>
          </p:cNvSpPr>
          <p:nvPr>
            <p:ph idx="1"/>
          </p:nvPr>
        </p:nvSpPr>
        <p:spPr>
          <a:xfrm>
            <a:off x="457200" y="1600200"/>
            <a:ext cx="8229600" cy="1219200"/>
          </a:xfrm>
        </p:spPr>
        <p:txBody>
          <a:bodyPr/>
          <a:lstStyle/>
          <a:p>
            <a:r>
              <a:rPr lang="en-US" smtClean="0"/>
              <a:t>Variables are useful for keeping track of sensor or timer values at different parts of the program</a:t>
            </a:r>
          </a:p>
        </p:txBody>
      </p:sp>
      <p:pic>
        <p:nvPicPr>
          <p:cNvPr id="1372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276600"/>
            <a:ext cx="4397375"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p:txBody>
          <a:bodyPr/>
          <a:lstStyle/>
          <a:p>
            <a:r>
              <a:rPr lang="en-US" smtClean="0"/>
              <a:t>Common Variable Uses</a:t>
            </a:r>
          </a:p>
        </p:txBody>
      </p:sp>
      <p:sp>
        <p:nvSpPr>
          <p:cNvPr id="138243" name="Content Placeholder 2"/>
          <p:cNvSpPr>
            <a:spLocks noGrp="1"/>
          </p:cNvSpPr>
          <p:nvPr>
            <p:ph idx="1"/>
          </p:nvPr>
        </p:nvSpPr>
        <p:spPr>
          <a:xfrm>
            <a:off x="457200" y="1600200"/>
            <a:ext cx="8229600" cy="1219200"/>
          </a:xfrm>
        </p:spPr>
        <p:txBody>
          <a:bodyPr/>
          <a:lstStyle/>
          <a:p>
            <a:r>
              <a:rPr lang="en-US" smtClean="0"/>
              <a:t>Variables are useful for keeping track of results from complicated equations</a:t>
            </a:r>
          </a:p>
        </p:txBody>
      </p:sp>
      <p:pic>
        <p:nvPicPr>
          <p:cNvPr id="13824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667000"/>
            <a:ext cx="7934325"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p:nvPr>
        </p:nvSpPr>
        <p:spPr/>
        <p:txBody>
          <a:bodyPr/>
          <a:lstStyle/>
          <a:p>
            <a:r>
              <a:rPr lang="en-US" smtClean="0"/>
              <a:t>Global Variables Window</a:t>
            </a:r>
          </a:p>
        </p:txBody>
      </p:sp>
      <p:sp>
        <p:nvSpPr>
          <p:cNvPr id="139267" name="Content Placeholder 2"/>
          <p:cNvSpPr>
            <a:spLocks noGrp="1"/>
          </p:cNvSpPr>
          <p:nvPr>
            <p:ph idx="1"/>
          </p:nvPr>
        </p:nvSpPr>
        <p:spPr>
          <a:xfrm>
            <a:off x="457200" y="1600200"/>
            <a:ext cx="8001000" cy="1219200"/>
          </a:xfrm>
        </p:spPr>
        <p:txBody>
          <a:bodyPr/>
          <a:lstStyle/>
          <a:p>
            <a:r>
              <a:rPr lang="en-US" smtClean="0"/>
              <a:t>Displays all of the variables in your program in real-time</a:t>
            </a:r>
          </a:p>
        </p:txBody>
      </p:sp>
      <p:pic>
        <p:nvPicPr>
          <p:cNvPr id="13926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4825" y="2743200"/>
            <a:ext cx="5081588"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926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5088" y="4737100"/>
            <a:ext cx="4733925" cy="157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p:nvPr>
        </p:nvSpPr>
        <p:spPr/>
        <p:txBody>
          <a:bodyPr/>
          <a:lstStyle/>
          <a:p>
            <a:r>
              <a:rPr lang="en-US" smtClean="0"/>
              <a:t>Operator Shortcuts</a:t>
            </a:r>
          </a:p>
        </p:txBody>
      </p:sp>
      <p:sp>
        <p:nvSpPr>
          <p:cNvPr id="140291" name="Content Placeholder 2"/>
          <p:cNvSpPr>
            <a:spLocks noGrp="1"/>
          </p:cNvSpPr>
          <p:nvPr>
            <p:ph idx="1"/>
          </p:nvPr>
        </p:nvSpPr>
        <p:spPr>
          <a:xfrm>
            <a:off x="2362200" y="1600200"/>
            <a:ext cx="6096000" cy="4525963"/>
          </a:xfrm>
        </p:spPr>
        <p:txBody>
          <a:bodyPr/>
          <a:lstStyle/>
          <a:p>
            <a:pPr marL="0" indent="0">
              <a:buFontTx/>
              <a:buNone/>
            </a:pPr>
            <a:r>
              <a:rPr lang="en-US" smtClean="0"/>
              <a:t>Automatically adds 1 to x</a:t>
            </a:r>
          </a:p>
          <a:p>
            <a:pPr marL="0" indent="0">
              <a:buFontTx/>
              <a:buNone/>
            </a:pPr>
            <a:r>
              <a:rPr lang="en-US" smtClean="0"/>
              <a:t>x = x + 1;</a:t>
            </a:r>
          </a:p>
          <a:p>
            <a:pPr marL="0" indent="0">
              <a:buFontTx/>
              <a:buNone/>
            </a:pPr>
            <a:r>
              <a:rPr lang="en-US" smtClean="0"/>
              <a:t>Automatically subtracts 1 from x</a:t>
            </a:r>
          </a:p>
          <a:p>
            <a:pPr marL="0" indent="0">
              <a:buFontTx/>
              <a:buNone/>
            </a:pPr>
            <a:r>
              <a:rPr lang="en-US" smtClean="0"/>
              <a:t>x = x – 1;</a:t>
            </a:r>
          </a:p>
          <a:p>
            <a:pPr marL="0" indent="0">
              <a:buFontTx/>
              <a:buNone/>
            </a:pPr>
            <a:r>
              <a:rPr lang="en-US" smtClean="0"/>
              <a:t>Automatically adds 2 to x</a:t>
            </a:r>
          </a:p>
          <a:p>
            <a:pPr marL="0" indent="0">
              <a:buFontTx/>
              <a:buNone/>
            </a:pPr>
            <a:r>
              <a:rPr lang="en-US" smtClean="0"/>
              <a:t>x = x + 2;</a:t>
            </a:r>
          </a:p>
          <a:p>
            <a:pPr marL="0" indent="0">
              <a:buFontTx/>
              <a:buNone/>
            </a:pPr>
            <a:r>
              <a:rPr lang="en-US" smtClean="0"/>
              <a:t>Automatically subtracts 2 from x</a:t>
            </a:r>
          </a:p>
          <a:p>
            <a:pPr marL="0" indent="0">
              <a:buFontTx/>
              <a:buNone/>
            </a:pPr>
            <a:r>
              <a:rPr lang="en-US" smtClean="0"/>
              <a:t>x = x – 2;</a:t>
            </a:r>
          </a:p>
        </p:txBody>
      </p:sp>
      <p:pic>
        <p:nvPicPr>
          <p:cNvPr id="14029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350" y="1600200"/>
            <a:ext cx="1565275"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029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550" y="2841625"/>
            <a:ext cx="1517650" cy="66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029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960813"/>
            <a:ext cx="1754188" cy="68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029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5105400"/>
            <a:ext cx="1658938" cy="68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p:cNvSpPr>
            <a:spLocks noGrp="1"/>
          </p:cNvSpPr>
          <p:nvPr>
            <p:ph type="title"/>
          </p:nvPr>
        </p:nvSpPr>
        <p:spPr/>
        <p:txBody>
          <a:bodyPr/>
          <a:lstStyle/>
          <a:p>
            <a:r>
              <a:rPr lang="en-US" smtClean="0"/>
              <a:t>Variables Exercise 1</a:t>
            </a:r>
          </a:p>
        </p:txBody>
      </p:sp>
      <p:sp>
        <p:nvSpPr>
          <p:cNvPr id="141315" name="Content Placeholder 2"/>
          <p:cNvSpPr>
            <a:spLocks noGrp="1"/>
          </p:cNvSpPr>
          <p:nvPr>
            <p:ph idx="1"/>
          </p:nvPr>
        </p:nvSpPr>
        <p:spPr/>
        <p:txBody>
          <a:bodyPr/>
          <a:lstStyle/>
          <a:p>
            <a:r>
              <a:rPr lang="en-US" smtClean="0"/>
              <a:t>Program the motors to spin forward until the touch sensor is pressed. Record the elapsed time in an “elapsedTime” integer variable. The motors should spin in reverse for one-half of the elapsed time.</a:t>
            </a:r>
            <a:br>
              <a:rPr lang="en-US" smtClean="0"/>
            </a:br>
            <a:r>
              <a:rPr lang="en-US" smtClean="0"/>
              <a:t/>
            </a:r>
            <a:br>
              <a:rPr lang="en-US" smtClean="0"/>
            </a:br>
            <a:r>
              <a:rPr lang="en-US" smtClean="0"/>
              <a:t>Watch the timer values in the ROBOTC Timers debug window. Watch the variable values in the Global Variables window.</a:t>
            </a: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p:cNvSpPr>
            <a:spLocks noGrp="1"/>
          </p:cNvSpPr>
          <p:nvPr>
            <p:ph type="title"/>
          </p:nvPr>
        </p:nvSpPr>
        <p:spPr/>
        <p:txBody>
          <a:bodyPr/>
          <a:lstStyle/>
          <a:p>
            <a:r>
              <a:rPr lang="en-US" smtClean="0"/>
              <a:t>Variables Exercise 2</a:t>
            </a:r>
          </a:p>
        </p:txBody>
      </p:sp>
      <p:sp>
        <p:nvSpPr>
          <p:cNvPr id="142339" name="Content Placeholder 2"/>
          <p:cNvSpPr>
            <a:spLocks noGrp="1"/>
          </p:cNvSpPr>
          <p:nvPr>
            <p:ph idx="1"/>
          </p:nvPr>
        </p:nvSpPr>
        <p:spPr>
          <a:xfrm>
            <a:off x="457200" y="1600200"/>
            <a:ext cx="8382000" cy="4525963"/>
          </a:xfrm>
        </p:spPr>
        <p:txBody>
          <a:bodyPr/>
          <a:lstStyle/>
          <a:p>
            <a:r>
              <a:rPr lang="en-US" smtClean="0"/>
              <a:t>Write a program that for any distance, will calculate the number of encoder counts needed. Create variables to:</a:t>
            </a:r>
          </a:p>
          <a:p>
            <a:pPr lvl="1"/>
            <a:r>
              <a:rPr lang="en-US" smtClean="0"/>
              <a:t>Store the desired distance</a:t>
            </a:r>
          </a:p>
          <a:p>
            <a:pPr lvl="1"/>
            <a:r>
              <a:rPr lang="en-US" smtClean="0"/>
              <a:t>Store the circumference of your wheel</a:t>
            </a:r>
          </a:p>
          <a:p>
            <a:pPr lvl="1"/>
            <a:r>
              <a:rPr lang="en-US" smtClean="0"/>
              <a:t>Store the value of PI</a:t>
            </a:r>
          </a:p>
          <a:p>
            <a:pPr lvl="1"/>
            <a:r>
              <a:rPr lang="en-US" smtClean="0"/>
              <a:t>Store the result of your equation</a:t>
            </a:r>
          </a:p>
          <a:p>
            <a:r>
              <a:rPr lang="en-US" smtClean="0"/>
              <a:t>Watch the value of the variables in the Global Variables window</a:t>
            </a: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ctrTitle"/>
          </p:nvPr>
        </p:nvSpPr>
        <p:spPr>
          <a:xfrm>
            <a:off x="685800" y="2133600"/>
            <a:ext cx="7772400" cy="2670175"/>
          </a:xfrm>
        </p:spPr>
        <p:txBody>
          <a:bodyPr/>
          <a:lstStyle/>
          <a:p>
            <a:pPr eaLnBrk="1" hangingPunct="1"/>
            <a:r>
              <a:rPr lang="en-US" sz="5600" smtClean="0">
                <a:solidFill>
                  <a:schemeClr val="tx1"/>
                </a:solidFill>
              </a:rPr>
              <a:t>for(;;) Loops</a:t>
            </a:r>
            <a:endParaRPr lang="en-US" sz="4000" b="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Testbed Motors and Sensor Setup</a:t>
            </a:r>
          </a:p>
        </p:txBody>
      </p:sp>
      <p:sp>
        <p:nvSpPr>
          <p:cNvPr id="15363" name="Content Placeholder 2"/>
          <p:cNvSpPr>
            <a:spLocks noGrp="1"/>
          </p:cNvSpPr>
          <p:nvPr>
            <p:ph idx="1"/>
          </p:nvPr>
        </p:nvSpPr>
        <p:spPr>
          <a:xfrm>
            <a:off x="533400" y="1676400"/>
            <a:ext cx="8229600" cy="2416175"/>
          </a:xfrm>
        </p:spPr>
        <p:txBody>
          <a:bodyPr/>
          <a:lstStyle/>
          <a:p>
            <a:r>
              <a:rPr lang="en-US" sz="2800" smtClean="0"/>
              <a:t>Configure all Motors and Sensors with one click</a:t>
            </a:r>
          </a:p>
        </p:txBody>
      </p:sp>
      <p:pic>
        <p:nvPicPr>
          <p:cNvPr id="153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219325"/>
            <a:ext cx="6319838" cy="433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p:txBody>
          <a:bodyPr/>
          <a:lstStyle/>
          <a:p>
            <a:r>
              <a:rPr lang="en-US" smtClean="0"/>
              <a:t>for(;;) Loops</a:t>
            </a:r>
          </a:p>
        </p:txBody>
      </p:sp>
      <p:sp>
        <p:nvSpPr>
          <p:cNvPr id="144387" name="Content Placeholder 2"/>
          <p:cNvSpPr>
            <a:spLocks noGrp="1"/>
          </p:cNvSpPr>
          <p:nvPr>
            <p:ph idx="1"/>
          </p:nvPr>
        </p:nvSpPr>
        <p:spPr>
          <a:xfrm>
            <a:off x="457200" y="1600200"/>
            <a:ext cx="8229600" cy="596900"/>
          </a:xfrm>
        </p:spPr>
        <p:txBody>
          <a:bodyPr/>
          <a:lstStyle/>
          <a:p>
            <a:r>
              <a:rPr lang="en-US" smtClean="0"/>
              <a:t>Like a counter-based while() loop</a:t>
            </a:r>
          </a:p>
        </p:txBody>
      </p:sp>
      <p:pic>
        <p:nvPicPr>
          <p:cNvPr id="1443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200275"/>
            <a:ext cx="7335838"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p:cNvSpPr>
            <a:spLocks noGrp="1"/>
          </p:cNvSpPr>
          <p:nvPr>
            <p:ph type="title"/>
          </p:nvPr>
        </p:nvSpPr>
        <p:spPr/>
        <p:txBody>
          <a:bodyPr/>
          <a:lstStyle/>
          <a:p>
            <a:r>
              <a:rPr lang="en-US" smtClean="0"/>
              <a:t>Initial Value</a:t>
            </a:r>
          </a:p>
        </p:txBody>
      </p:sp>
      <p:sp>
        <p:nvSpPr>
          <p:cNvPr id="145411" name="Content Placeholder 2"/>
          <p:cNvSpPr>
            <a:spLocks noGrp="1"/>
          </p:cNvSpPr>
          <p:nvPr>
            <p:ph idx="1"/>
          </p:nvPr>
        </p:nvSpPr>
        <p:spPr>
          <a:xfrm>
            <a:off x="457200" y="1600200"/>
            <a:ext cx="8229600" cy="1295400"/>
          </a:xfrm>
        </p:spPr>
        <p:txBody>
          <a:bodyPr/>
          <a:lstStyle/>
          <a:p>
            <a:r>
              <a:rPr lang="en-US" smtClean="0"/>
              <a:t>The equivalent of creating an integer counter variable and initializing it to 0</a:t>
            </a:r>
          </a:p>
        </p:txBody>
      </p:sp>
      <p:pic>
        <p:nvPicPr>
          <p:cNvPr id="1454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225" y="2692400"/>
            <a:ext cx="6302375" cy="187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a:spLocks noChangeArrowheads="1"/>
          </p:cNvSpPr>
          <p:nvPr/>
        </p:nvSpPr>
        <p:spPr bwMode="auto">
          <a:xfrm>
            <a:off x="1863725" y="2743200"/>
            <a:ext cx="2197100" cy="455613"/>
          </a:xfrm>
          <a:prstGeom prst="rect">
            <a:avLst/>
          </a:prstGeom>
          <a:noFill/>
          <a:ln w="762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rgbClr val="FF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p:cNvSpPr>
            <a:spLocks noGrp="1"/>
          </p:cNvSpPr>
          <p:nvPr>
            <p:ph type="title"/>
          </p:nvPr>
        </p:nvSpPr>
        <p:spPr/>
        <p:txBody>
          <a:bodyPr/>
          <a:lstStyle/>
          <a:p>
            <a:r>
              <a:rPr lang="en-US" smtClean="0"/>
              <a:t>Condition</a:t>
            </a:r>
          </a:p>
        </p:txBody>
      </p:sp>
      <p:sp>
        <p:nvSpPr>
          <p:cNvPr id="146435" name="Content Placeholder 2"/>
          <p:cNvSpPr>
            <a:spLocks noGrp="1"/>
          </p:cNvSpPr>
          <p:nvPr>
            <p:ph idx="1"/>
          </p:nvPr>
        </p:nvSpPr>
        <p:spPr>
          <a:xfrm>
            <a:off x="457200" y="1600200"/>
            <a:ext cx="8229600" cy="1295400"/>
          </a:xfrm>
        </p:spPr>
        <p:txBody>
          <a:bodyPr/>
          <a:lstStyle/>
          <a:p>
            <a:r>
              <a:rPr lang="en-US" smtClean="0"/>
              <a:t>The condition of the loop to control how many times it iterates</a:t>
            </a:r>
          </a:p>
        </p:txBody>
      </p:sp>
      <p:pic>
        <p:nvPicPr>
          <p:cNvPr id="1464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225" y="2692400"/>
            <a:ext cx="6302375" cy="187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a:spLocks noChangeArrowheads="1"/>
          </p:cNvSpPr>
          <p:nvPr/>
        </p:nvSpPr>
        <p:spPr bwMode="auto">
          <a:xfrm>
            <a:off x="3670300" y="2743200"/>
            <a:ext cx="2197100" cy="455613"/>
          </a:xfrm>
          <a:prstGeom prst="rect">
            <a:avLst/>
          </a:prstGeom>
          <a:noFill/>
          <a:ln w="762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rgbClr val="FF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a:spLocks noGrp="1"/>
          </p:cNvSpPr>
          <p:nvPr>
            <p:ph type="title"/>
          </p:nvPr>
        </p:nvSpPr>
        <p:spPr/>
        <p:txBody>
          <a:bodyPr/>
          <a:lstStyle/>
          <a:p>
            <a:r>
              <a:rPr lang="en-US" smtClean="0"/>
              <a:t>Increment</a:t>
            </a:r>
          </a:p>
        </p:txBody>
      </p:sp>
      <p:sp>
        <p:nvSpPr>
          <p:cNvPr id="147459" name="Content Placeholder 2"/>
          <p:cNvSpPr>
            <a:spLocks noGrp="1"/>
          </p:cNvSpPr>
          <p:nvPr>
            <p:ph idx="1"/>
          </p:nvPr>
        </p:nvSpPr>
        <p:spPr>
          <a:xfrm>
            <a:off x="457200" y="1600200"/>
            <a:ext cx="8229600" cy="1295400"/>
          </a:xfrm>
        </p:spPr>
        <p:txBody>
          <a:bodyPr/>
          <a:lstStyle/>
          <a:p>
            <a:r>
              <a:rPr lang="en-US" smtClean="0"/>
              <a:t>Specifies how many to increment the value by each iteration of the loop</a:t>
            </a:r>
          </a:p>
        </p:txBody>
      </p:sp>
      <p:pic>
        <p:nvPicPr>
          <p:cNvPr id="1474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225" y="2692400"/>
            <a:ext cx="6302375" cy="187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a:spLocks noChangeArrowheads="1"/>
          </p:cNvSpPr>
          <p:nvPr/>
        </p:nvSpPr>
        <p:spPr bwMode="auto">
          <a:xfrm>
            <a:off x="6108700" y="2743200"/>
            <a:ext cx="825500" cy="455613"/>
          </a:xfrm>
          <a:prstGeom prst="rect">
            <a:avLst/>
          </a:prstGeom>
          <a:noFill/>
          <a:ln w="762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rgbClr val="FF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3700" y="1447800"/>
            <a:ext cx="60325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8483" name="Title 1"/>
          <p:cNvSpPr>
            <a:spLocks noGrp="1"/>
          </p:cNvSpPr>
          <p:nvPr>
            <p:ph type="title"/>
          </p:nvPr>
        </p:nvSpPr>
        <p:spPr/>
        <p:txBody>
          <a:bodyPr/>
          <a:lstStyle/>
          <a:p>
            <a:r>
              <a:rPr lang="en-US" smtClean="0"/>
              <a:t>Comparison</a:t>
            </a:r>
          </a:p>
        </p:txBody>
      </p:sp>
      <p:sp>
        <p:nvSpPr>
          <p:cNvPr id="148484" name="Content Placeholder 2"/>
          <p:cNvSpPr>
            <a:spLocks noGrp="1"/>
          </p:cNvSpPr>
          <p:nvPr>
            <p:ph idx="1"/>
          </p:nvPr>
        </p:nvSpPr>
        <p:spPr>
          <a:xfrm>
            <a:off x="381000" y="3170238"/>
            <a:ext cx="8229600" cy="1630362"/>
          </a:xfrm>
        </p:spPr>
        <p:txBody>
          <a:bodyPr/>
          <a:lstStyle/>
          <a:p>
            <a:pPr marL="0" indent="0" algn="ctr">
              <a:buFontTx/>
              <a:buNone/>
            </a:pPr>
            <a:r>
              <a:rPr lang="en-US" smtClean="0"/>
              <a:t>vs. </a:t>
            </a:r>
          </a:p>
        </p:txBody>
      </p:sp>
      <p:pic>
        <p:nvPicPr>
          <p:cNvPr id="148485" name="Picture 3"/>
          <p:cNvPicPr>
            <a:picLocks noChangeAspect="1" noChangeArrowheads="1"/>
          </p:cNvPicPr>
          <p:nvPr/>
        </p:nvPicPr>
        <p:blipFill>
          <a:blip r:embed="rId3">
            <a:extLst>
              <a:ext uri="{28A0092B-C50C-407E-A947-70E740481C1C}">
                <a14:useLocalDpi xmlns:a14="http://schemas.microsoft.com/office/drawing/2010/main" val="0"/>
              </a:ext>
            </a:extLst>
          </a:blip>
          <a:srcRect b="10417"/>
          <a:stretch>
            <a:fillRect/>
          </a:stretch>
        </p:blipFill>
        <p:spPr bwMode="auto">
          <a:xfrm>
            <a:off x="1752600" y="3733800"/>
            <a:ext cx="2927350" cy="260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p:cNvSpPr>
            <a:spLocks noGrp="1"/>
          </p:cNvSpPr>
          <p:nvPr>
            <p:ph type="title"/>
          </p:nvPr>
        </p:nvSpPr>
        <p:spPr/>
        <p:txBody>
          <a:bodyPr/>
          <a:lstStyle/>
          <a:p>
            <a:r>
              <a:rPr lang="en-US" smtClean="0"/>
              <a:t>for(;;) Loop Exercise</a:t>
            </a:r>
          </a:p>
        </p:txBody>
      </p:sp>
      <p:sp>
        <p:nvSpPr>
          <p:cNvPr id="149507" name="Content Placeholder 2"/>
          <p:cNvSpPr>
            <a:spLocks noGrp="1"/>
          </p:cNvSpPr>
          <p:nvPr>
            <p:ph idx="1"/>
          </p:nvPr>
        </p:nvSpPr>
        <p:spPr/>
        <p:txBody>
          <a:bodyPr/>
          <a:lstStyle/>
          <a:p>
            <a:r>
              <a:rPr lang="en-US" smtClean="0"/>
              <a:t>Write a program that turns the LED on for 3 seconds and off for 1 second, 5 times using the for(;;) loop.</a:t>
            </a: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ctrTitle"/>
          </p:nvPr>
        </p:nvSpPr>
        <p:spPr>
          <a:xfrm>
            <a:off x="685800" y="2133600"/>
            <a:ext cx="7772400" cy="2670175"/>
          </a:xfrm>
        </p:spPr>
        <p:txBody>
          <a:bodyPr/>
          <a:lstStyle/>
          <a:p>
            <a:pPr eaLnBrk="1" hangingPunct="1"/>
            <a:r>
              <a:rPr lang="en-US" sz="5600" smtClean="0">
                <a:solidFill>
                  <a:schemeClr val="tx1"/>
                </a:solidFill>
              </a:rPr>
              <a:t>Troubleshooting</a:t>
            </a:r>
            <a:endParaRPr lang="en-US" sz="2000" b="0" smtClean="0"/>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eaLnBrk="1" hangingPunct="1"/>
            <a:r>
              <a:rPr lang="en-US" smtClean="0"/>
              <a:t>Troubleshooting Questions</a:t>
            </a:r>
          </a:p>
        </p:txBody>
      </p:sp>
      <p:sp>
        <p:nvSpPr>
          <p:cNvPr id="130051" name="Rectangle 3"/>
          <p:cNvSpPr>
            <a:spLocks noGrp="1" noChangeArrowheads="1"/>
          </p:cNvSpPr>
          <p:nvPr>
            <p:ph type="body" idx="1"/>
          </p:nvPr>
        </p:nvSpPr>
        <p:spPr/>
        <p:txBody>
          <a:bodyPr/>
          <a:lstStyle/>
          <a:p>
            <a:pPr marL="457200" indent="-457200" eaLnBrk="1" hangingPunct="1">
              <a:buFontTx/>
              <a:buAutoNum type="arabicPeriod"/>
              <a:defRPr/>
            </a:pPr>
            <a:r>
              <a:rPr lang="en-US" sz="2400" dirty="0" smtClean="0"/>
              <a:t>Identify the problem. Don't tell me how to fix the problem. Just tell me what it is.</a:t>
            </a:r>
          </a:p>
          <a:p>
            <a:pPr marL="457200" indent="-457200" eaLnBrk="1" hangingPunct="1">
              <a:buFontTx/>
              <a:buAutoNum type="arabicPeriod"/>
              <a:defRPr/>
            </a:pPr>
            <a:r>
              <a:rPr lang="en-US" sz="2400" dirty="0" smtClean="0"/>
              <a:t>What can we tell about the student because of the problem? What do they know? What don't they know?</a:t>
            </a:r>
          </a:p>
          <a:p>
            <a:pPr marL="457200" indent="-457200" eaLnBrk="1" hangingPunct="1">
              <a:buFontTx/>
              <a:buAutoNum type="arabicPeriod"/>
              <a:defRPr/>
            </a:pPr>
            <a:r>
              <a:rPr lang="en-US" sz="2400" dirty="0" smtClean="0"/>
              <a:t>What can we tell the student to fix their understanding AND the problem? </a:t>
            </a:r>
          </a:p>
          <a:p>
            <a:pPr eaLnBrk="1" hangingPunct="1">
              <a:defRPr/>
            </a:pPr>
            <a:endParaRPr lang="en-US" sz="2400" dirty="0" smtClean="0"/>
          </a:p>
          <a:p>
            <a:pPr eaLnBrk="1" hangingPunct="1">
              <a:defRPr/>
            </a:pPr>
            <a:r>
              <a:rPr lang="en-US" sz="2400" dirty="0" smtClean="0"/>
              <a:t>Just giving the answer to the student teaches dependence!</a:t>
            </a:r>
          </a:p>
          <a:p>
            <a:pPr eaLnBrk="1" hangingPunct="1">
              <a:defRPr/>
            </a:pPr>
            <a:r>
              <a:rPr lang="en-US" sz="2400" dirty="0" smtClean="0"/>
              <a:t>This method teaches!</a:t>
            </a: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Content Placeholder 2"/>
          <p:cNvSpPr>
            <a:spLocks noGrp="1"/>
          </p:cNvSpPr>
          <p:nvPr>
            <p:ph idx="1"/>
          </p:nvPr>
        </p:nvSpPr>
        <p:spPr>
          <a:xfrm>
            <a:off x="457200" y="457200"/>
            <a:ext cx="8229600" cy="5668963"/>
          </a:xfrm>
        </p:spPr>
        <p:txBody>
          <a:bodyPr/>
          <a:lstStyle/>
          <a:p>
            <a:pPr marL="0" indent="0">
              <a:buFontTx/>
              <a:buNone/>
            </a:pPr>
            <a:r>
              <a:rPr lang="en-US" smtClean="0"/>
              <a:t>Student: “My program runs when the Cortex </a:t>
            </a:r>
            <a:br>
              <a:rPr lang="en-US" smtClean="0"/>
            </a:br>
            <a:r>
              <a:rPr lang="en-US" smtClean="0"/>
              <a:t>                is connected to the computer, but </a:t>
            </a:r>
            <a:br>
              <a:rPr lang="en-US" smtClean="0"/>
            </a:br>
            <a:r>
              <a:rPr lang="en-US" smtClean="0"/>
              <a:t>                when it’s not connected it just sits </a:t>
            </a:r>
            <a:br>
              <a:rPr lang="en-US" smtClean="0"/>
            </a:br>
            <a:r>
              <a:rPr lang="en-US" smtClean="0"/>
              <a:t>                there doing nothing.”</a:t>
            </a: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Content Placeholder 2"/>
          <p:cNvSpPr>
            <a:spLocks noGrp="1"/>
          </p:cNvSpPr>
          <p:nvPr>
            <p:ph idx="1"/>
          </p:nvPr>
        </p:nvSpPr>
        <p:spPr>
          <a:xfrm>
            <a:off x="457200" y="457200"/>
            <a:ext cx="8229600" cy="2286000"/>
          </a:xfrm>
        </p:spPr>
        <p:txBody>
          <a:bodyPr/>
          <a:lstStyle/>
          <a:p>
            <a:pPr marL="0" indent="0">
              <a:buFontTx/>
              <a:buNone/>
            </a:pPr>
            <a:r>
              <a:rPr lang="en-US" smtClean="0"/>
              <a:t>Student: “My program runs when the Cortex </a:t>
            </a:r>
            <a:br>
              <a:rPr lang="en-US" smtClean="0"/>
            </a:br>
            <a:r>
              <a:rPr lang="en-US" smtClean="0"/>
              <a:t>                is connected to the computer, but </a:t>
            </a:r>
            <a:br>
              <a:rPr lang="en-US" smtClean="0"/>
            </a:br>
            <a:r>
              <a:rPr lang="en-US" smtClean="0"/>
              <a:t>                when it’s not connected it just sits </a:t>
            </a:r>
            <a:br>
              <a:rPr lang="en-US" smtClean="0"/>
            </a:br>
            <a:r>
              <a:rPr lang="en-US" smtClean="0"/>
              <a:t>                there doing nothing.”</a:t>
            </a:r>
          </a:p>
        </p:txBody>
      </p:sp>
      <p:pic>
        <p:nvPicPr>
          <p:cNvPr id="15360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895600"/>
            <a:ext cx="7448550" cy="250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VEX Cortex Download Method</a:t>
            </a:r>
          </a:p>
        </p:txBody>
      </p:sp>
      <p:pic>
        <p:nvPicPr>
          <p:cNvPr id="1638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371600"/>
            <a:ext cx="4953000"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Content Placeholder 2"/>
          <p:cNvSpPr>
            <a:spLocks noGrp="1"/>
          </p:cNvSpPr>
          <p:nvPr>
            <p:ph idx="1"/>
          </p:nvPr>
        </p:nvSpPr>
        <p:spPr>
          <a:xfrm>
            <a:off x="3429000" y="2713038"/>
            <a:ext cx="5410200" cy="4525962"/>
          </a:xfrm>
        </p:spPr>
        <p:txBody>
          <a:bodyPr/>
          <a:lstStyle/>
          <a:p>
            <a:pPr marL="0" indent="0">
              <a:buFontTx/>
              <a:buNone/>
            </a:pPr>
            <a:r>
              <a:rPr lang="en-US" sz="2400" smtClean="0"/>
              <a:t>Allows you to specify:</a:t>
            </a:r>
          </a:p>
          <a:p>
            <a:pPr marL="914400" lvl="1" indent="-457200">
              <a:buFontTx/>
              <a:buAutoNum type="arabicPeriod"/>
            </a:pPr>
            <a:r>
              <a:rPr lang="en-US" sz="1800" smtClean="0"/>
              <a:t>How programs are downloaded </a:t>
            </a:r>
          </a:p>
          <a:p>
            <a:pPr marL="914400" lvl="1" indent="-457200">
              <a:buFontTx/>
              <a:buAutoNum type="arabicPeriod"/>
            </a:pPr>
            <a:r>
              <a:rPr lang="en-US" sz="1800" smtClean="0"/>
              <a:t>Whether the Cortex looks for a VEXnet connection when it starts up</a:t>
            </a:r>
          </a:p>
          <a:p>
            <a:pPr marL="0" indent="0">
              <a:buFontTx/>
              <a:buNone/>
            </a:pPr>
            <a:r>
              <a:rPr lang="en-US" sz="2400" smtClean="0"/>
              <a:t>“Download Using VEXnet or USB” is always the safe choice, but the Cortex will look for a VEXnet connection for up to10 seconds before running code.</a:t>
            </a:r>
          </a:p>
          <a:p>
            <a:pPr marL="0" indent="0">
              <a:buFontTx/>
              <a:buNone/>
            </a:pPr>
            <a:r>
              <a:rPr lang="en-US" sz="2400" smtClean="0"/>
              <a:t>Use Download Using USB only if not connecting wirelessly.</a:t>
            </a: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Content Placeholder 2"/>
          <p:cNvSpPr>
            <a:spLocks noGrp="1"/>
          </p:cNvSpPr>
          <p:nvPr>
            <p:ph idx="1"/>
          </p:nvPr>
        </p:nvSpPr>
        <p:spPr>
          <a:xfrm>
            <a:off x="457200" y="457200"/>
            <a:ext cx="8229600" cy="1676400"/>
          </a:xfrm>
        </p:spPr>
        <p:txBody>
          <a:bodyPr/>
          <a:lstStyle/>
          <a:p>
            <a:pPr marL="0" indent="0">
              <a:buFontTx/>
              <a:buNone/>
            </a:pPr>
            <a:r>
              <a:rPr lang="en-US" smtClean="0"/>
              <a:t>Student: “My motor should spin forward for 3 </a:t>
            </a:r>
            <a:br>
              <a:rPr lang="en-US" smtClean="0"/>
            </a:br>
            <a:r>
              <a:rPr lang="en-US" smtClean="0"/>
              <a:t>		seconds, stop for 2 seconds, then </a:t>
            </a:r>
            <a:br>
              <a:rPr lang="en-US" smtClean="0"/>
            </a:br>
            <a:r>
              <a:rPr lang="en-US" smtClean="0"/>
              <a:t>		reverse for 3 seconds, but it never </a:t>
            </a:r>
            <a:br>
              <a:rPr lang="en-US" smtClean="0"/>
            </a:br>
            <a:r>
              <a:rPr lang="en-US" smtClean="0"/>
              <a:t>		stops in the middle.”</a:t>
            </a:r>
          </a:p>
        </p:txBody>
      </p:sp>
      <p:pic>
        <p:nvPicPr>
          <p:cNvPr id="15462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514600"/>
            <a:ext cx="4244975"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eaLnBrk="1" hangingPunct="1"/>
            <a:r>
              <a:rPr lang="en-US" smtClean="0"/>
              <a:t>Troubleshooting</a:t>
            </a:r>
          </a:p>
        </p:txBody>
      </p:sp>
      <p:sp>
        <p:nvSpPr>
          <p:cNvPr id="155651" name="Rectangle 3"/>
          <p:cNvSpPr>
            <a:spLocks noGrp="1" noChangeArrowheads="1"/>
          </p:cNvSpPr>
          <p:nvPr>
            <p:ph type="body" idx="1"/>
          </p:nvPr>
        </p:nvSpPr>
        <p:spPr/>
        <p:txBody>
          <a:bodyPr/>
          <a:lstStyle/>
          <a:p>
            <a:pPr eaLnBrk="1" hangingPunct="1"/>
            <a:r>
              <a:rPr lang="en-US" sz="2400" smtClean="0"/>
              <a:t>Student: I want my robot to move forward, then turn. I had it moving forward, and added the turn. Now it’s turning, then moving forward.</a:t>
            </a:r>
          </a:p>
        </p:txBody>
      </p:sp>
      <p:pic>
        <p:nvPicPr>
          <p:cNvPr id="1556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895600"/>
            <a:ext cx="4754563"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481138"/>
            <a:ext cx="6515100" cy="496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675" name="Rectangle 2"/>
          <p:cNvSpPr>
            <a:spLocks noGrp="1" noChangeArrowheads="1"/>
          </p:cNvSpPr>
          <p:nvPr>
            <p:ph type="title"/>
          </p:nvPr>
        </p:nvSpPr>
        <p:spPr/>
        <p:txBody>
          <a:bodyPr/>
          <a:lstStyle/>
          <a:p>
            <a:pPr eaLnBrk="1" hangingPunct="1"/>
            <a:r>
              <a:rPr lang="en-US" smtClean="0"/>
              <a:t>Troubleshooting</a:t>
            </a:r>
          </a:p>
        </p:txBody>
      </p:sp>
      <p:sp>
        <p:nvSpPr>
          <p:cNvPr id="156676" name="Rectangle 3"/>
          <p:cNvSpPr>
            <a:spLocks noGrp="1" noChangeArrowheads="1"/>
          </p:cNvSpPr>
          <p:nvPr>
            <p:ph type="body" idx="1"/>
          </p:nvPr>
        </p:nvSpPr>
        <p:spPr>
          <a:xfrm>
            <a:off x="457200" y="1371600"/>
            <a:ext cx="2057400" cy="4525963"/>
          </a:xfrm>
        </p:spPr>
        <p:txBody>
          <a:bodyPr/>
          <a:lstStyle/>
          <a:p>
            <a:pPr eaLnBrk="1" hangingPunct="1"/>
            <a:r>
              <a:rPr lang="en-US" sz="2400" smtClean="0"/>
              <a:t>Student: My code won’t compile.</a:t>
            </a:r>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pPr eaLnBrk="1" hangingPunct="1"/>
            <a:r>
              <a:rPr lang="en-US" smtClean="0"/>
              <a:t>Troubleshooting</a:t>
            </a:r>
          </a:p>
        </p:txBody>
      </p:sp>
      <p:sp>
        <p:nvSpPr>
          <p:cNvPr id="157699" name="Rectangle 3"/>
          <p:cNvSpPr>
            <a:spLocks noGrp="1" noChangeArrowheads="1"/>
          </p:cNvSpPr>
          <p:nvPr>
            <p:ph type="body" idx="1"/>
          </p:nvPr>
        </p:nvSpPr>
        <p:spPr/>
        <p:txBody>
          <a:bodyPr/>
          <a:lstStyle/>
          <a:p>
            <a:pPr eaLnBrk="1" hangingPunct="1"/>
            <a:r>
              <a:rPr lang="en-US" sz="2400" smtClean="0"/>
              <a:t>Student: I want my robot to move forward, then reverse. I had it moving forward, and added the reverse, but it never actually backs up.</a:t>
            </a:r>
          </a:p>
        </p:txBody>
      </p:sp>
      <p:pic>
        <p:nvPicPr>
          <p:cNvPr id="1577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930525"/>
            <a:ext cx="7848600" cy="35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Content Placeholder 2"/>
          <p:cNvSpPr>
            <a:spLocks noGrp="1"/>
          </p:cNvSpPr>
          <p:nvPr>
            <p:ph idx="1"/>
          </p:nvPr>
        </p:nvSpPr>
        <p:spPr>
          <a:xfrm>
            <a:off x="381000" y="533400"/>
            <a:ext cx="3200400" cy="4525963"/>
          </a:xfrm>
        </p:spPr>
        <p:txBody>
          <a:bodyPr/>
          <a:lstStyle/>
          <a:p>
            <a:pPr marL="0" indent="0">
              <a:buFontTx/>
              <a:buNone/>
            </a:pPr>
            <a:r>
              <a:rPr lang="en-US" smtClean="0"/>
              <a:t>Student: “My program works, but the motors move all jerky.”</a:t>
            </a:r>
          </a:p>
        </p:txBody>
      </p:sp>
      <p:pic>
        <p:nvPicPr>
          <p:cNvPr id="15872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419100"/>
            <a:ext cx="4721225" cy="590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Content Placeholder 2"/>
          <p:cNvSpPr>
            <a:spLocks noGrp="1"/>
          </p:cNvSpPr>
          <p:nvPr>
            <p:ph idx="1"/>
          </p:nvPr>
        </p:nvSpPr>
        <p:spPr>
          <a:xfrm>
            <a:off x="457200" y="457200"/>
            <a:ext cx="8229600" cy="2044700"/>
          </a:xfrm>
        </p:spPr>
        <p:txBody>
          <a:bodyPr/>
          <a:lstStyle/>
          <a:p>
            <a:pPr marL="0" indent="0">
              <a:buFontTx/>
              <a:buNone/>
            </a:pPr>
            <a:r>
              <a:rPr lang="en-US" smtClean="0"/>
              <a:t>Student: “My program should end when I </a:t>
            </a:r>
            <a:br>
              <a:rPr lang="en-US" smtClean="0"/>
            </a:br>
            <a:r>
              <a:rPr lang="en-US" smtClean="0"/>
              <a:t>	        press the touch sensor, but </a:t>
            </a:r>
            <a:br>
              <a:rPr lang="en-US" smtClean="0"/>
            </a:br>
            <a:r>
              <a:rPr lang="en-US" smtClean="0"/>
              <a:t>                sometimes it keeps running.”</a:t>
            </a:r>
          </a:p>
        </p:txBody>
      </p:sp>
      <p:pic>
        <p:nvPicPr>
          <p:cNvPr id="15974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209800"/>
            <a:ext cx="6945313"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pPr eaLnBrk="1" hangingPunct="1"/>
            <a:r>
              <a:rPr lang="en-US" smtClean="0"/>
              <a:t>Troubleshooting</a:t>
            </a:r>
          </a:p>
        </p:txBody>
      </p:sp>
      <p:sp>
        <p:nvSpPr>
          <p:cNvPr id="160771" name="Rectangle 3"/>
          <p:cNvSpPr>
            <a:spLocks noGrp="1" noChangeArrowheads="1"/>
          </p:cNvSpPr>
          <p:nvPr>
            <p:ph type="body" idx="1"/>
          </p:nvPr>
        </p:nvSpPr>
        <p:spPr/>
        <p:txBody>
          <a:bodyPr/>
          <a:lstStyle/>
          <a:p>
            <a:pPr eaLnBrk="1" hangingPunct="1"/>
            <a:r>
              <a:rPr lang="en-US" smtClean="0"/>
              <a:t>Student: My loop should only be running for 1 minute, but it never stops.</a:t>
            </a:r>
          </a:p>
        </p:txBody>
      </p:sp>
      <p:pic>
        <p:nvPicPr>
          <p:cNvPr id="1607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975" y="2743200"/>
            <a:ext cx="5153025"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pPr eaLnBrk="1" hangingPunct="1"/>
            <a:r>
              <a:rPr lang="en-US" smtClean="0"/>
              <a:t>Troubleshooting</a:t>
            </a:r>
          </a:p>
        </p:txBody>
      </p:sp>
      <p:sp>
        <p:nvSpPr>
          <p:cNvPr id="219139" name="Rectangle 3"/>
          <p:cNvSpPr>
            <a:spLocks noGrp="1" noChangeArrowheads="1"/>
          </p:cNvSpPr>
          <p:nvPr>
            <p:ph type="body" idx="1"/>
          </p:nvPr>
        </p:nvSpPr>
        <p:spPr>
          <a:xfrm>
            <a:off x="457200" y="1447800"/>
            <a:ext cx="8229600" cy="5029200"/>
          </a:xfrm>
        </p:spPr>
        <p:txBody>
          <a:bodyPr/>
          <a:lstStyle/>
          <a:p>
            <a:pPr eaLnBrk="1" hangingPunct="1"/>
            <a:r>
              <a:rPr lang="en-US" sz="2800" smtClean="0"/>
              <a:t>Student: My code compiles, but I get an error when I try to download it to the robot.</a:t>
            </a:r>
          </a:p>
          <a:p>
            <a:pPr eaLnBrk="1" hangingPunct="1"/>
            <a:r>
              <a:rPr lang="en-US" sz="2800" smtClean="0"/>
              <a:t>Check:</a:t>
            </a:r>
          </a:p>
          <a:p>
            <a:pPr lvl="1" eaLnBrk="1" hangingPunct="1"/>
            <a:r>
              <a:rPr lang="en-US" sz="2000" smtClean="0"/>
              <a:t>Is the robot turned on and sufficiently powered? (blinking green light)</a:t>
            </a:r>
          </a:p>
          <a:p>
            <a:pPr lvl="1" eaLnBrk="1" hangingPunct="1"/>
            <a:r>
              <a:rPr lang="en-US" sz="2000" smtClean="0"/>
              <a:t>Is the robot connected to the computer?</a:t>
            </a:r>
          </a:p>
          <a:p>
            <a:pPr lvl="1" eaLnBrk="1" hangingPunct="1"/>
            <a:r>
              <a:rPr lang="en-US" sz="2000" smtClean="0"/>
              <a:t>Is the correct platform type selected in ROBOTC?</a:t>
            </a:r>
          </a:p>
          <a:p>
            <a:pPr lvl="1" eaLnBrk="1" hangingPunct="1"/>
            <a:r>
              <a:rPr lang="en-US" sz="2000" smtClean="0"/>
              <a:t>Is the correct port selected in ROBOTC?</a:t>
            </a:r>
          </a:p>
          <a:p>
            <a:pPr lvl="2" eaLnBrk="1" hangingPunct="1"/>
            <a:r>
              <a:rPr lang="en-US" sz="1800" smtClean="0"/>
              <a:t>Has the driver for the programming cable been installed?</a:t>
            </a:r>
          </a:p>
          <a:p>
            <a:pPr lvl="1" eaLnBrk="1" hangingPunct="1"/>
            <a:r>
              <a:rPr lang="en-US" sz="2000" smtClean="0"/>
              <a:t>Has the firmware been loaded on the VEX?</a:t>
            </a:r>
          </a:p>
          <a:p>
            <a:pPr lvl="1" eaLnBrk="1" hangingPunct="1"/>
            <a:r>
              <a:rPr lang="en-US" sz="2000" smtClean="0"/>
              <a:t>Does the Master Firmware need re-downloaded?</a:t>
            </a:r>
          </a:p>
          <a:p>
            <a:pPr lvl="1" eaLnBrk="1" hangingPunct="1"/>
            <a:r>
              <a:rPr lang="en-US" sz="2000" smtClean="0"/>
              <a:t>Is another ROBOTC window open, using the debugger windows?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9139">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9139">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913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9139">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9139">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9139">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9139">
                                            <p:txEl>
                                              <p:pRg st="8" end="8"/>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913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39" grpId="0" build="p"/>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ctrTitle"/>
          </p:nvPr>
        </p:nvSpPr>
        <p:spPr>
          <a:xfrm>
            <a:off x="685800" y="2133600"/>
            <a:ext cx="7772400" cy="2670175"/>
          </a:xfrm>
        </p:spPr>
        <p:txBody>
          <a:bodyPr/>
          <a:lstStyle/>
          <a:p>
            <a:pPr eaLnBrk="1" hangingPunct="1"/>
            <a:r>
              <a:rPr lang="en-US" sz="5600" smtClean="0">
                <a:solidFill>
                  <a:schemeClr val="tx1"/>
                </a:solidFill>
              </a:rPr>
              <a:t>Functions</a:t>
            </a:r>
            <a:endParaRPr lang="en-US" sz="2000" b="0" smtClean="0"/>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pPr eaLnBrk="1" hangingPunct="1"/>
            <a:r>
              <a:rPr lang="en-US" smtClean="0"/>
              <a:t>Functions</a:t>
            </a:r>
          </a:p>
        </p:txBody>
      </p:sp>
      <p:sp>
        <p:nvSpPr>
          <p:cNvPr id="230403" name="Rectangle 3"/>
          <p:cNvSpPr>
            <a:spLocks noGrp="1" noChangeArrowheads="1"/>
          </p:cNvSpPr>
          <p:nvPr>
            <p:ph type="body" idx="1"/>
          </p:nvPr>
        </p:nvSpPr>
        <p:spPr/>
        <p:txBody>
          <a:bodyPr/>
          <a:lstStyle/>
          <a:p>
            <a:pPr eaLnBrk="1" hangingPunct="1">
              <a:lnSpc>
                <a:spcPct val="90000"/>
              </a:lnSpc>
            </a:pPr>
            <a:r>
              <a:rPr lang="en-US" sz="2400" smtClean="0"/>
              <a:t>Functions are used to group together several lines of code, which can then be referenced many times in task main, or even other functions. </a:t>
            </a:r>
          </a:p>
          <a:p>
            <a:pPr eaLnBrk="1" hangingPunct="1">
              <a:lnSpc>
                <a:spcPct val="90000"/>
              </a:lnSpc>
            </a:pPr>
            <a:r>
              <a:rPr lang="en-US" sz="2400" smtClean="0"/>
              <a:t>Convenient uses for functions in the testbed</a:t>
            </a:r>
          </a:p>
          <a:p>
            <a:pPr lvl="1" eaLnBrk="1" hangingPunct="1">
              <a:lnSpc>
                <a:spcPct val="90000"/>
              </a:lnSpc>
            </a:pPr>
            <a:r>
              <a:rPr lang="en-US" sz="1800" smtClean="0"/>
              <a:t>LED on if the bumper is pressed, off if released</a:t>
            </a:r>
          </a:p>
          <a:p>
            <a:pPr lvl="1" eaLnBrk="1" hangingPunct="1">
              <a:lnSpc>
                <a:spcPct val="90000"/>
              </a:lnSpc>
            </a:pPr>
            <a:r>
              <a:rPr lang="en-US" sz="1800" smtClean="0"/>
              <a:t>Flashlight on if the lights are off, off if the lights are on</a:t>
            </a:r>
          </a:p>
          <a:p>
            <a:pPr eaLnBrk="1" hangingPunct="1">
              <a:lnSpc>
                <a:spcPct val="90000"/>
              </a:lnSpc>
            </a:pPr>
            <a:r>
              <a:rPr lang="en-US" sz="2400" smtClean="0"/>
              <a:t>Creating Functions</a:t>
            </a:r>
          </a:p>
          <a:p>
            <a:pPr lvl="1" eaLnBrk="1" hangingPunct="1">
              <a:lnSpc>
                <a:spcPct val="90000"/>
              </a:lnSpc>
            </a:pPr>
            <a:r>
              <a:rPr lang="en-US" sz="1800" smtClean="0"/>
              <a:t>Example: LED on if bumper is pressed, off if released</a:t>
            </a:r>
          </a:p>
          <a:p>
            <a:pPr lvl="1" eaLnBrk="1" hangingPunct="1">
              <a:lnSpc>
                <a:spcPct val="90000"/>
              </a:lnSpc>
            </a:pPr>
            <a:r>
              <a:rPr lang="en-US" sz="1800" smtClean="0"/>
              <a:t>Function Header (Part1 – The name of the function) </a:t>
            </a:r>
          </a:p>
          <a:p>
            <a:pPr lvl="1" eaLnBrk="1" hangingPunct="1">
              <a:lnSpc>
                <a:spcPct val="90000"/>
              </a:lnSpc>
            </a:pPr>
            <a:r>
              <a:rPr lang="en-US" sz="1800" smtClean="0"/>
              <a:t>Function Definition (Part 2 – The code that goes with the function)</a:t>
            </a:r>
          </a:p>
          <a:p>
            <a:pPr eaLnBrk="1" hangingPunct="1">
              <a:lnSpc>
                <a:spcPct val="90000"/>
              </a:lnSpc>
            </a:pPr>
            <a:r>
              <a:rPr lang="en-US" sz="2400" smtClean="0"/>
              <a:t>Using Functions</a:t>
            </a:r>
          </a:p>
          <a:p>
            <a:pPr lvl="1" eaLnBrk="1" hangingPunct="1">
              <a:lnSpc>
                <a:spcPct val="90000"/>
              </a:lnSpc>
            </a:pPr>
            <a:r>
              <a:rPr lang="en-US" sz="1800" smtClean="0"/>
              <a:t>Function Call (Part 3 – Where you want the function code to run)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04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040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040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040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040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040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040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0403">
                                            <p:txEl>
                                              <p:pRg st="7" end="7"/>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040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040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685800" y="2133600"/>
            <a:ext cx="7772400" cy="2670175"/>
          </a:xfrm>
        </p:spPr>
        <p:txBody>
          <a:bodyPr/>
          <a:lstStyle/>
          <a:p>
            <a:pPr eaLnBrk="1" hangingPunct="1"/>
            <a:r>
              <a:rPr lang="en-US" sz="5600" smtClean="0">
                <a:solidFill>
                  <a:schemeClr val="tx1"/>
                </a:solidFill>
              </a:rPr>
              <a:t>VEX Cortex Setup / System Configuration</a:t>
            </a:r>
            <a:endParaRPr lang="en-US" sz="2000" b="0" smtClean="0"/>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12750"/>
            <a:ext cx="8001000" cy="606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tle 1"/>
          <p:cNvSpPr>
            <a:spLocks noGrp="1"/>
          </p:cNvSpPr>
          <p:nvPr>
            <p:ph type="title"/>
          </p:nvPr>
        </p:nvSpPr>
        <p:spPr/>
        <p:txBody>
          <a:bodyPr/>
          <a:lstStyle/>
          <a:p>
            <a:r>
              <a:rPr lang="en-US" smtClean="0"/>
              <a:t>Function Declaration</a:t>
            </a:r>
          </a:p>
        </p:txBody>
      </p:sp>
      <p:pic>
        <p:nvPicPr>
          <p:cNvPr id="16589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00200"/>
            <a:ext cx="756602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3"/>
          <p:cNvSpPr txBox="1">
            <a:spLocks noChangeArrowheads="1"/>
          </p:cNvSpPr>
          <p:nvPr/>
        </p:nvSpPr>
        <p:spPr bwMode="auto">
          <a:xfrm>
            <a:off x="457200" y="2127250"/>
            <a:ext cx="8229600" cy="374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lnSpc>
                <a:spcPct val="90000"/>
              </a:lnSpc>
              <a:spcBef>
                <a:spcPct val="20000"/>
              </a:spcBef>
              <a:buFontTx/>
              <a:buChar char="•"/>
            </a:pPr>
            <a:r>
              <a:rPr lang="en-US" sz="2800" b="0"/>
              <a:t>Function Declarations (or prototypes) “declare” that there is a function, and what its name is. </a:t>
            </a:r>
          </a:p>
          <a:p>
            <a:pPr eaLnBrk="1" hangingPunct="1">
              <a:lnSpc>
                <a:spcPct val="90000"/>
              </a:lnSpc>
              <a:spcBef>
                <a:spcPct val="20000"/>
              </a:spcBef>
              <a:buFontTx/>
              <a:buChar char="•"/>
            </a:pPr>
            <a:r>
              <a:rPr lang="en-US" sz="2800" b="0"/>
              <a:t>Function Declarations are placed above task main, but below any #pragma statements.</a:t>
            </a:r>
          </a:p>
          <a:p>
            <a:pPr eaLnBrk="1" hangingPunct="1">
              <a:lnSpc>
                <a:spcPct val="90000"/>
              </a:lnSpc>
              <a:spcBef>
                <a:spcPct val="20000"/>
              </a:spcBef>
              <a:buFontTx/>
              <a:buChar char="•"/>
            </a:pPr>
            <a:r>
              <a:rPr lang="en-US" sz="2800" b="0"/>
              <a:t>They are optional, if the function definition is above task main.</a:t>
            </a:r>
            <a:endParaRPr lang="en-US" sz="2000" b="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1"/>
          <p:cNvSpPr>
            <a:spLocks noGrp="1"/>
          </p:cNvSpPr>
          <p:nvPr>
            <p:ph type="title"/>
          </p:nvPr>
        </p:nvSpPr>
        <p:spPr/>
        <p:txBody>
          <a:bodyPr/>
          <a:lstStyle/>
          <a:p>
            <a:r>
              <a:rPr lang="en-US" smtClean="0"/>
              <a:t>Function Definition</a:t>
            </a:r>
          </a:p>
        </p:txBody>
      </p:sp>
      <p:pic>
        <p:nvPicPr>
          <p:cNvPr id="1669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371600"/>
            <a:ext cx="5410200" cy="258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3"/>
          <p:cNvSpPr txBox="1">
            <a:spLocks noChangeArrowheads="1"/>
          </p:cNvSpPr>
          <p:nvPr/>
        </p:nvSpPr>
        <p:spPr bwMode="auto">
          <a:xfrm>
            <a:off x="457200" y="3962400"/>
            <a:ext cx="8229600" cy="374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lnSpc>
                <a:spcPct val="90000"/>
              </a:lnSpc>
              <a:spcBef>
                <a:spcPct val="20000"/>
              </a:spcBef>
              <a:buFontTx/>
              <a:buChar char="•"/>
            </a:pPr>
            <a:r>
              <a:rPr lang="en-US" sz="2800" b="0"/>
              <a:t>Function Definitions “define” what code belongs to the function.</a:t>
            </a:r>
          </a:p>
          <a:p>
            <a:pPr eaLnBrk="1" hangingPunct="1">
              <a:lnSpc>
                <a:spcPct val="90000"/>
              </a:lnSpc>
              <a:spcBef>
                <a:spcPct val="20000"/>
              </a:spcBef>
              <a:buFontTx/>
              <a:buChar char="•"/>
            </a:pPr>
            <a:r>
              <a:rPr lang="en-US" sz="2800" b="0"/>
              <a:t>They can be placed after task main if you include a declaration, or above task main (but still below the #pragma statements).</a:t>
            </a:r>
            <a:endParaRPr lang="en-US" sz="2000" b="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itle 1"/>
          <p:cNvSpPr>
            <a:spLocks noGrp="1"/>
          </p:cNvSpPr>
          <p:nvPr>
            <p:ph type="title"/>
          </p:nvPr>
        </p:nvSpPr>
        <p:spPr/>
        <p:txBody>
          <a:bodyPr/>
          <a:lstStyle/>
          <a:p>
            <a:r>
              <a:rPr lang="en-US" smtClean="0"/>
              <a:t>Function Call</a:t>
            </a:r>
          </a:p>
        </p:txBody>
      </p:sp>
      <p:pic>
        <p:nvPicPr>
          <p:cNvPr id="16793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462088"/>
            <a:ext cx="4616450" cy="166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3"/>
          <p:cNvSpPr txBox="1">
            <a:spLocks noChangeArrowheads="1"/>
          </p:cNvSpPr>
          <p:nvPr/>
        </p:nvSpPr>
        <p:spPr bwMode="auto">
          <a:xfrm>
            <a:off x="457200" y="3124200"/>
            <a:ext cx="8229600" cy="374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lnSpc>
                <a:spcPct val="90000"/>
              </a:lnSpc>
              <a:spcBef>
                <a:spcPct val="20000"/>
              </a:spcBef>
              <a:buFontTx/>
              <a:buChar char="•"/>
            </a:pPr>
            <a:r>
              <a:rPr lang="en-US" sz="2800" b="0"/>
              <a:t>Function Calls “call” the code from the function, and run it.</a:t>
            </a:r>
          </a:p>
          <a:p>
            <a:pPr eaLnBrk="1" hangingPunct="1">
              <a:lnSpc>
                <a:spcPct val="90000"/>
              </a:lnSpc>
              <a:spcBef>
                <a:spcPct val="20000"/>
              </a:spcBef>
              <a:buFontTx/>
              <a:buChar char="•"/>
            </a:pPr>
            <a:r>
              <a:rPr lang="en-US" sz="2800" b="0"/>
              <a:t>Function Calls can be placed in task main, and even other functions. </a:t>
            </a:r>
          </a:p>
          <a:p>
            <a:pPr eaLnBrk="1" hangingPunct="1">
              <a:lnSpc>
                <a:spcPct val="90000"/>
              </a:lnSpc>
              <a:spcBef>
                <a:spcPct val="20000"/>
              </a:spcBef>
              <a:buFontTx/>
              <a:buChar char="•"/>
            </a:pPr>
            <a:r>
              <a:rPr lang="en-US" sz="2800" b="0"/>
              <a:t>Group activity: Program Tracing</a:t>
            </a:r>
            <a:endParaRPr lang="en-US" sz="2000" b="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itle 1"/>
          <p:cNvSpPr>
            <a:spLocks noGrp="1"/>
          </p:cNvSpPr>
          <p:nvPr>
            <p:ph type="title"/>
          </p:nvPr>
        </p:nvSpPr>
        <p:spPr/>
        <p:txBody>
          <a:bodyPr/>
          <a:lstStyle/>
          <a:p>
            <a:r>
              <a:rPr lang="en-US" smtClean="0"/>
              <a:t>Function Exercise</a:t>
            </a:r>
          </a:p>
        </p:txBody>
      </p:sp>
      <p:sp>
        <p:nvSpPr>
          <p:cNvPr id="168963" name="Content Placeholder 2"/>
          <p:cNvSpPr>
            <a:spLocks noGrp="1"/>
          </p:cNvSpPr>
          <p:nvPr>
            <p:ph idx="1"/>
          </p:nvPr>
        </p:nvSpPr>
        <p:spPr/>
        <p:txBody>
          <a:bodyPr/>
          <a:lstStyle/>
          <a:p>
            <a:r>
              <a:rPr lang="en-US" sz="2400" smtClean="0"/>
              <a:t>Recreate the LED Control Function and try it on your testbed.</a:t>
            </a:r>
          </a:p>
        </p:txBody>
      </p:sp>
      <p:pic>
        <p:nvPicPr>
          <p:cNvPr id="168964" name="Picture 3"/>
          <p:cNvPicPr>
            <a:picLocks noChangeAspect="1" noChangeArrowheads="1"/>
          </p:cNvPicPr>
          <p:nvPr/>
        </p:nvPicPr>
        <p:blipFill>
          <a:blip r:embed="rId3">
            <a:extLst>
              <a:ext uri="{28A0092B-C50C-407E-A947-70E740481C1C}">
                <a14:useLocalDpi xmlns:a14="http://schemas.microsoft.com/office/drawing/2010/main" val="0"/>
              </a:ext>
            </a:extLst>
          </a:blip>
          <a:srcRect t="42409" r="17439"/>
          <a:stretch>
            <a:fillRect/>
          </a:stretch>
        </p:blipFill>
        <p:spPr bwMode="auto">
          <a:xfrm>
            <a:off x="904875" y="2362200"/>
            <a:ext cx="778192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ctrTitle"/>
          </p:nvPr>
        </p:nvSpPr>
        <p:spPr>
          <a:xfrm>
            <a:off x="685800" y="2133600"/>
            <a:ext cx="7772400" cy="2670175"/>
          </a:xfrm>
        </p:spPr>
        <p:txBody>
          <a:bodyPr/>
          <a:lstStyle/>
          <a:p>
            <a:pPr eaLnBrk="1" hangingPunct="1"/>
            <a:r>
              <a:rPr lang="en-US" sz="5600" smtClean="0">
                <a:solidFill>
                  <a:schemeClr val="tx1"/>
                </a:solidFill>
              </a:rPr>
              <a:t>Resources</a:t>
            </a:r>
            <a:endParaRPr lang="en-US" sz="2000" b="0" smtClean="0"/>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itle 1"/>
          <p:cNvSpPr>
            <a:spLocks noGrp="1"/>
          </p:cNvSpPr>
          <p:nvPr>
            <p:ph type="title"/>
          </p:nvPr>
        </p:nvSpPr>
        <p:spPr/>
        <p:txBody>
          <a:bodyPr/>
          <a:lstStyle/>
          <a:p>
            <a:pPr eaLnBrk="1" hangingPunct="1"/>
            <a:endParaRPr lang="en-US" smtClean="0"/>
          </a:p>
        </p:txBody>
      </p:sp>
      <p:sp>
        <p:nvSpPr>
          <p:cNvPr id="171011" name="Content Placeholder 2"/>
          <p:cNvSpPr>
            <a:spLocks noGrp="1"/>
          </p:cNvSpPr>
          <p:nvPr>
            <p:ph idx="1"/>
          </p:nvPr>
        </p:nvSpPr>
        <p:spPr/>
        <p:txBody>
          <a:bodyPr/>
          <a:lstStyle/>
          <a:p>
            <a:pPr eaLnBrk="1" hangingPunct="1"/>
            <a:endParaRPr lang="en-US" smtClean="0"/>
          </a:p>
        </p:txBody>
      </p:sp>
      <p:pic>
        <p:nvPicPr>
          <p:cNvPr id="1710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3975"/>
            <a:ext cx="9886950" cy="691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457200" y="609600"/>
            <a:ext cx="8229600" cy="1143000"/>
          </a:xfrm>
        </p:spPr>
        <p:txBody>
          <a:bodyPr/>
          <a:lstStyle/>
          <a:p>
            <a:pPr eaLnBrk="1" hangingPunct="1"/>
            <a:r>
              <a:rPr lang="en-US" sz="4000" smtClean="0"/>
              <a:t>VEX Cortex Video Trainer (VCVT)</a:t>
            </a:r>
            <a:br>
              <a:rPr lang="en-US" sz="4000" smtClean="0"/>
            </a:br>
            <a:r>
              <a:rPr lang="en-US" sz="2000" smtClean="0"/>
              <a:t>(In Development)</a:t>
            </a:r>
          </a:p>
        </p:txBody>
      </p:sp>
      <p:sp>
        <p:nvSpPr>
          <p:cNvPr id="172035" name="Rectangle 3"/>
          <p:cNvSpPr>
            <a:spLocks noGrp="1" noChangeArrowheads="1"/>
          </p:cNvSpPr>
          <p:nvPr>
            <p:ph type="body" idx="1"/>
          </p:nvPr>
        </p:nvSpPr>
        <p:spPr>
          <a:xfrm>
            <a:off x="457200" y="2027238"/>
            <a:ext cx="8229600" cy="4525962"/>
          </a:xfrm>
        </p:spPr>
        <p:txBody>
          <a:bodyPr/>
          <a:lstStyle/>
          <a:p>
            <a:pPr eaLnBrk="1" hangingPunct="1"/>
            <a:r>
              <a:rPr lang="en-US" smtClean="0"/>
              <a:t>45 tutorial videos (60+ planned) teach step-by-step how to program using ROBOTC and the Cortex system</a:t>
            </a:r>
          </a:p>
          <a:p>
            <a:pPr eaLnBrk="1" hangingPunct="1"/>
            <a:r>
              <a:rPr lang="en-US" smtClean="0"/>
              <a:t>75+ pages of supplementary “helper guides”</a:t>
            </a:r>
          </a:p>
          <a:p>
            <a:pPr eaLnBrk="1" hangingPunct="1"/>
            <a:r>
              <a:rPr lang="en-US" smtClean="0"/>
              <a:t>40+ programming challenges </a:t>
            </a:r>
          </a:p>
          <a:p>
            <a:pPr eaLnBrk="1" hangingPunct="1"/>
            <a:r>
              <a:rPr lang="en-US" smtClean="0"/>
              <a:t>Freely available at www.robotc.net</a:t>
            </a:r>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2"/>
          <p:cNvPicPr>
            <a:picLocks noChangeAspect="1" noChangeArrowheads="1"/>
          </p:cNvPicPr>
          <p:nvPr/>
        </p:nvPicPr>
        <p:blipFill>
          <a:blip r:embed="rId3">
            <a:extLst>
              <a:ext uri="{28A0092B-C50C-407E-A947-70E740481C1C}">
                <a14:useLocalDpi xmlns:a14="http://schemas.microsoft.com/office/drawing/2010/main" val="0"/>
              </a:ext>
            </a:extLst>
          </a:blip>
          <a:srcRect r="69550"/>
          <a:stretch>
            <a:fillRect/>
          </a:stretch>
        </p:blipFill>
        <p:spPr bwMode="auto">
          <a:xfrm>
            <a:off x="609600" y="685800"/>
            <a:ext cx="6248400"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059" name="Picture 3"/>
          <p:cNvPicPr>
            <a:picLocks noChangeAspect="1" noChangeArrowheads="1"/>
          </p:cNvPicPr>
          <p:nvPr/>
        </p:nvPicPr>
        <p:blipFill>
          <a:blip r:embed="rId4">
            <a:extLst>
              <a:ext uri="{28A0092B-C50C-407E-A947-70E740481C1C}">
                <a14:useLocalDpi xmlns:a14="http://schemas.microsoft.com/office/drawing/2010/main" val="0"/>
              </a:ext>
            </a:extLst>
          </a:blip>
          <a:srcRect t="20583" b="12178"/>
          <a:stretch>
            <a:fillRect/>
          </a:stretch>
        </p:blipFill>
        <p:spPr bwMode="auto">
          <a:xfrm>
            <a:off x="1819275" y="1905000"/>
            <a:ext cx="6800850" cy="449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3060" name="Rectangle 7"/>
          <p:cNvSpPr>
            <a:spLocks noChangeArrowheads="1"/>
          </p:cNvSpPr>
          <p:nvPr/>
        </p:nvSpPr>
        <p:spPr bwMode="auto">
          <a:xfrm>
            <a:off x="3200400" y="1066800"/>
            <a:ext cx="2667000" cy="533400"/>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3061" name="Rectangle 7"/>
          <p:cNvSpPr>
            <a:spLocks noChangeArrowheads="1"/>
          </p:cNvSpPr>
          <p:nvPr/>
        </p:nvSpPr>
        <p:spPr bwMode="auto">
          <a:xfrm>
            <a:off x="5029200" y="2971800"/>
            <a:ext cx="2667000" cy="2971800"/>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2" name="Picture 18"/>
          <p:cNvPicPr>
            <a:picLocks noChangeAspect="1" noChangeArrowheads="1"/>
          </p:cNvPicPr>
          <p:nvPr/>
        </p:nvPicPr>
        <p:blipFill>
          <a:blip r:embed="rId2">
            <a:extLst>
              <a:ext uri="{28A0092B-C50C-407E-A947-70E740481C1C}">
                <a14:useLocalDpi xmlns:a14="http://schemas.microsoft.com/office/drawing/2010/main" val="0"/>
              </a:ext>
            </a:extLst>
          </a:blip>
          <a:srcRect l="21297" t="15836" r="11111" b="7895"/>
          <a:stretch>
            <a:fillRect/>
          </a:stretch>
        </p:blipFill>
        <p:spPr bwMode="auto">
          <a:xfrm>
            <a:off x="762000" y="1981200"/>
            <a:ext cx="9271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083" name="Rectangle 2"/>
          <p:cNvSpPr>
            <a:spLocks noGrp="1" noChangeArrowheads="1"/>
          </p:cNvSpPr>
          <p:nvPr>
            <p:ph type="title"/>
          </p:nvPr>
        </p:nvSpPr>
        <p:spPr/>
        <p:txBody>
          <a:bodyPr/>
          <a:lstStyle/>
          <a:p>
            <a:pPr eaLnBrk="1" hangingPunct="1"/>
            <a:r>
              <a:rPr lang="en-US" smtClean="0"/>
              <a:t>Using Two Software</a:t>
            </a:r>
          </a:p>
        </p:txBody>
      </p:sp>
      <p:sp>
        <p:nvSpPr>
          <p:cNvPr id="174084" name="Rectangle 3"/>
          <p:cNvSpPr>
            <a:spLocks noGrp="1" noChangeArrowheads="1"/>
          </p:cNvSpPr>
          <p:nvPr>
            <p:ph type="body" idx="1"/>
          </p:nvPr>
        </p:nvSpPr>
        <p:spPr>
          <a:xfrm>
            <a:off x="381000" y="1350963"/>
            <a:ext cx="8305800" cy="630237"/>
          </a:xfrm>
        </p:spPr>
        <p:txBody>
          <a:bodyPr/>
          <a:lstStyle/>
          <a:p>
            <a:pPr marL="228600" indent="-228600" eaLnBrk="1" hangingPunct="1"/>
            <a:r>
              <a:rPr lang="en-US" smtClean="0"/>
              <a:t>ROBOTC Programming Software</a:t>
            </a:r>
          </a:p>
          <a:p>
            <a:pPr marL="228600" indent="-228600" eaLnBrk="1" hangingPunct="1"/>
            <a:endParaRPr lang="en-US" smtClean="0"/>
          </a:p>
        </p:txBody>
      </p:sp>
      <p:pic>
        <p:nvPicPr>
          <p:cNvPr id="17408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886200"/>
            <a:ext cx="2133600" cy="149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086" name="Rectangle 3"/>
          <p:cNvSpPr>
            <a:spLocks noChangeArrowheads="1"/>
          </p:cNvSpPr>
          <p:nvPr/>
        </p:nvSpPr>
        <p:spPr bwMode="auto">
          <a:xfrm>
            <a:off x="381000" y="3276600"/>
            <a:ext cx="8305800"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spcBef>
                <a:spcPct val="20000"/>
              </a:spcBef>
              <a:buFontTx/>
              <a:buChar char="•"/>
            </a:pPr>
            <a:r>
              <a:rPr lang="en-US" sz="3200" b="0"/>
              <a:t>VEX Cortex Video Trainer</a:t>
            </a:r>
          </a:p>
          <a:p>
            <a:pPr marL="228600" indent="-228600">
              <a:spcBef>
                <a:spcPct val="20000"/>
              </a:spcBef>
              <a:buFontTx/>
              <a:buChar char="•"/>
            </a:pPr>
            <a:endParaRPr lang="en-US" sz="3200" b="0"/>
          </a:p>
        </p:txBody>
      </p:sp>
      <p:sp>
        <p:nvSpPr>
          <p:cNvPr id="8" name="Rectangle 3"/>
          <p:cNvSpPr txBox="1">
            <a:spLocks noChangeArrowheads="1"/>
          </p:cNvSpPr>
          <p:nvPr/>
        </p:nvSpPr>
        <p:spPr bwMode="auto">
          <a:xfrm>
            <a:off x="1752600" y="1981200"/>
            <a:ext cx="6629400" cy="1011238"/>
          </a:xfrm>
          <a:prstGeom prst="rect">
            <a:avLst/>
          </a:prstGeom>
          <a:noFill/>
          <a:ln w="9525">
            <a:noFill/>
            <a:miter lim="800000"/>
            <a:headEnd/>
            <a:tailEnd/>
          </a:ln>
        </p:spPr>
        <p:txBody>
          <a:bodyPr/>
          <a:lstStyle/>
          <a:p>
            <a:pPr marL="228600" indent="-228600">
              <a:spcBef>
                <a:spcPct val="20000"/>
              </a:spcBef>
              <a:buFontTx/>
              <a:buChar char="•"/>
              <a:defRPr/>
            </a:pPr>
            <a:r>
              <a:rPr lang="en-US" sz="2400" b="0" kern="0" dirty="0">
                <a:latin typeface="+mn-lt"/>
              </a:rPr>
              <a:t>Use this software to do the actual programming of the robot</a:t>
            </a:r>
          </a:p>
          <a:p>
            <a:pPr marL="228600" indent="-228600">
              <a:spcBef>
                <a:spcPct val="20000"/>
              </a:spcBef>
              <a:buFontTx/>
              <a:buChar char="•"/>
              <a:defRPr/>
            </a:pPr>
            <a:endParaRPr lang="en-US" sz="3200" b="0" kern="0" dirty="0">
              <a:latin typeface="+mn-lt"/>
            </a:endParaRPr>
          </a:p>
        </p:txBody>
      </p:sp>
      <p:sp>
        <p:nvSpPr>
          <p:cNvPr id="9" name="Rectangle 3"/>
          <p:cNvSpPr txBox="1">
            <a:spLocks noChangeArrowheads="1"/>
          </p:cNvSpPr>
          <p:nvPr/>
        </p:nvSpPr>
        <p:spPr bwMode="auto">
          <a:xfrm>
            <a:off x="3048000" y="4038600"/>
            <a:ext cx="4953000" cy="1011238"/>
          </a:xfrm>
          <a:prstGeom prst="rect">
            <a:avLst/>
          </a:prstGeom>
          <a:noFill/>
          <a:ln w="9525">
            <a:noFill/>
            <a:miter lim="800000"/>
            <a:headEnd/>
            <a:tailEnd/>
          </a:ln>
        </p:spPr>
        <p:txBody>
          <a:bodyPr/>
          <a:lstStyle/>
          <a:p>
            <a:pPr marL="228600" indent="-228600">
              <a:spcBef>
                <a:spcPct val="20000"/>
              </a:spcBef>
              <a:buFontTx/>
              <a:buChar char="•"/>
              <a:defRPr/>
            </a:pPr>
            <a:r>
              <a:rPr lang="en-US" sz="2400" b="0" kern="0" dirty="0">
                <a:latin typeface="+mn-lt"/>
              </a:rPr>
              <a:t>Use this software to guide your programming, learn about the system, </a:t>
            </a:r>
            <a:r>
              <a:rPr lang="en-US" sz="2400" b="0" kern="0" dirty="0" err="1">
                <a:latin typeface="+mn-lt"/>
              </a:rPr>
              <a:t>ect</a:t>
            </a:r>
            <a:endParaRPr lang="en-US" sz="2400" b="0" kern="0" dirty="0">
              <a:latin typeface="+mn-lt"/>
            </a:endParaRPr>
          </a:p>
          <a:p>
            <a:pPr marL="228600" indent="-228600">
              <a:spcBef>
                <a:spcPct val="20000"/>
              </a:spcBef>
              <a:buFontTx/>
              <a:buChar char="•"/>
              <a:defRPr/>
            </a:pPr>
            <a:endParaRPr lang="en-US" sz="3200" b="0" kern="0" dirty="0">
              <a:latin typeface="+mn-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Connect the Cortex</a:t>
            </a:r>
          </a:p>
        </p:txBody>
      </p:sp>
      <p:sp>
        <p:nvSpPr>
          <p:cNvPr id="18435" name="Content Placeholder 2"/>
          <p:cNvSpPr>
            <a:spLocks noGrp="1"/>
          </p:cNvSpPr>
          <p:nvPr>
            <p:ph idx="1"/>
          </p:nvPr>
        </p:nvSpPr>
        <p:spPr>
          <a:xfrm>
            <a:off x="457200" y="1600200"/>
            <a:ext cx="7696200" cy="1219200"/>
          </a:xfrm>
        </p:spPr>
        <p:txBody>
          <a:bodyPr/>
          <a:lstStyle/>
          <a:p>
            <a:pPr marL="514350" indent="-514350">
              <a:buFontTx/>
              <a:buAutoNum type="arabicPeriod"/>
            </a:pPr>
            <a:r>
              <a:rPr lang="en-US" smtClean="0"/>
              <a:t>Connect the Cortex to your computer using the USB A-to-A cable.</a:t>
            </a:r>
          </a:p>
          <a:p>
            <a:pPr marL="514350" indent="-514350">
              <a:buFontTx/>
              <a:buAutoNum type="arabicPeriod"/>
            </a:pPr>
            <a:r>
              <a:rPr lang="en-US" smtClean="0"/>
              <a:t>Connect the </a:t>
            </a:r>
            <a:br>
              <a:rPr lang="en-US" smtClean="0"/>
            </a:br>
            <a:r>
              <a:rPr lang="en-US" smtClean="0"/>
              <a:t>Cortex to </a:t>
            </a:r>
            <a:br>
              <a:rPr lang="en-US" smtClean="0"/>
            </a:br>
            <a:r>
              <a:rPr lang="en-US" smtClean="0"/>
              <a:t>a charged</a:t>
            </a:r>
            <a:br>
              <a:rPr lang="en-US" smtClean="0"/>
            </a:br>
            <a:r>
              <a:rPr lang="en-US" smtClean="0"/>
              <a:t>robot battery</a:t>
            </a:r>
          </a:p>
          <a:p>
            <a:pPr marL="514350" indent="-514350">
              <a:buFontTx/>
              <a:buAutoNum type="arabicPeriod"/>
            </a:pPr>
            <a:r>
              <a:rPr lang="en-US" smtClean="0"/>
              <a:t>Turn the </a:t>
            </a:r>
            <a:br>
              <a:rPr lang="en-US" smtClean="0"/>
            </a:br>
            <a:r>
              <a:rPr lang="en-US" smtClean="0"/>
              <a:t>Cortex ON</a:t>
            </a:r>
          </a:p>
        </p:txBody>
      </p:sp>
      <p:pic>
        <p:nvPicPr>
          <p:cNvPr id="18436" name="Picture 3" descr="O:\teaching_robotc_cortex\raw\setup\firmware\links\DSCF966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825750"/>
            <a:ext cx="4813300" cy="347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6"/>
          <p:cNvSpPr>
            <a:spLocks noChangeArrowheads="1"/>
          </p:cNvSpPr>
          <p:nvPr/>
        </p:nvSpPr>
        <p:spPr bwMode="auto">
          <a:xfrm>
            <a:off x="6248400" y="5410200"/>
            <a:ext cx="2438400" cy="990600"/>
          </a:xfrm>
          <a:prstGeom prst="rect">
            <a:avLst/>
          </a:prstGeom>
          <a:solidFill>
            <a:schemeClr val="bg1"/>
          </a:solidFill>
          <a:ln w="9525" algn="ctr">
            <a:solidFill>
              <a:schemeClr val="bg1"/>
            </a:solidFill>
            <a:round/>
            <a:headEnd/>
            <a:tailEnd/>
          </a:ln>
        </p:spPr>
        <p:txBody>
          <a:bodyPr/>
          <a:lstStyle/>
          <a:p>
            <a:endParaRPr lang="en-US"/>
          </a:p>
        </p:txBody>
      </p:sp>
      <p:sp>
        <p:nvSpPr>
          <p:cNvPr id="175107" name="Rectangle 2"/>
          <p:cNvSpPr>
            <a:spLocks noGrp="1" noChangeArrowheads="1"/>
          </p:cNvSpPr>
          <p:nvPr>
            <p:ph type="title"/>
          </p:nvPr>
        </p:nvSpPr>
        <p:spPr>
          <a:xfrm>
            <a:off x="457200" y="76200"/>
            <a:ext cx="8229600" cy="1143000"/>
          </a:xfrm>
        </p:spPr>
        <p:txBody>
          <a:bodyPr/>
          <a:lstStyle/>
          <a:p>
            <a:pPr eaLnBrk="1" hangingPunct="1"/>
            <a:r>
              <a:rPr lang="en-US" smtClean="0"/>
              <a:t>Configuring your System</a:t>
            </a:r>
          </a:p>
        </p:txBody>
      </p:sp>
      <p:pic>
        <p:nvPicPr>
          <p:cNvPr id="17510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143000"/>
            <a:ext cx="7391400" cy="517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109" name="Rectangle 7"/>
          <p:cNvSpPr>
            <a:spLocks noChangeArrowheads="1"/>
          </p:cNvSpPr>
          <p:nvPr/>
        </p:nvSpPr>
        <p:spPr bwMode="auto">
          <a:xfrm>
            <a:off x="2057400" y="2133600"/>
            <a:ext cx="4800600" cy="3124200"/>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219200"/>
            <a:ext cx="7391400" cy="517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31" name="Rectangle 2"/>
          <p:cNvSpPr>
            <a:spLocks noGrp="1" noChangeArrowheads="1"/>
          </p:cNvSpPr>
          <p:nvPr>
            <p:ph type="title"/>
          </p:nvPr>
        </p:nvSpPr>
        <p:spPr>
          <a:xfrm>
            <a:off x="457200" y="304800"/>
            <a:ext cx="8229600" cy="1143000"/>
          </a:xfrm>
        </p:spPr>
        <p:txBody>
          <a:bodyPr/>
          <a:lstStyle/>
          <a:p>
            <a:pPr eaLnBrk="1" hangingPunct="1"/>
            <a:r>
              <a:rPr lang="en-US" sz="4000" smtClean="0"/>
              <a:t>Behavior Based Programming</a:t>
            </a:r>
            <a:endParaRPr lang="en-US" sz="2000" smtClean="0"/>
          </a:p>
        </p:txBody>
      </p:sp>
      <p:sp>
        <p:nvSpPr>
          <p:cNvPr id="176132" name="Rectangle 7"/>
          <p:cNvSpPr>
            <a:spLocks noChangeArrowheads="1"/>
          </p:cNvSpPr>
          <p:nvPr/>
        </p:nvSpPr>
        <p:spPr bwMode="auto">
          <a:xfrm>
            <a:off x="2146300" y="2895600"/>
            <a:ext cx="2044700" cy="1752600"/>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itle 1"/>
          <p:cNvSpPr>
            <a:spLocks noGrp="1"/>
          </p:cNvSpPr>
          <p:nvPr>
            <p:ph type="title"/>
          </p:nvPr>
        </p:nvSpPr>
        <p:spPr/>
        <p:txBody>
          <a:bodyPr/>
          <a:lstStyle/>
          <a:p>
            <a:r>
              <a:rPr lang="en-US" smtClean="0"/>
              <a:t>Robot Virtual Worlds</a:t>
            </a:r>
          </a:p>
        </p:txBody>
      </p:sp>
      <p:sp>
        <p:nvSpPr>
          <p:cNvPr id="177155" name="Content Placeholder 2"/>
          <p:cNvSpPr>
            <a:spLocks noGrp="1"/>
          </p:cNvSpPr>
          <p:nvPr>
            <p:ph idx="1"/>
          </p:nvPr>
        </p:nvSpPr>
        <p:spPr/>
        <p:txBody>
          <a:bodyPr/>
          <a:lstStyle/>
          <a:p>
            <a:r>
              <a:rPr lang="en-US" sz="2800" smtClean="0"/>
              <a:t>As of ROBOTC 3.0, every copy of ROBOTC comes with a 60-day trial of RVW and a few demo tables. Additional tables online.</a:t>
            </a:r>
          </a:p>
          <a:p>
            <a:r>
              <a:rPr lang="en-US" sz="2800" smtClean="0"/>
              <a:t>Natural Language is</a:t>
            </a:r>
            <a:br>
              <a:rPr lang="en-US" sz="2800" smtClean="0"/>
            </a:br>
            <a:r>
              <a:rPr lang="en-US" sz="2800" smtClean="0"/>
              <a:t>fully supported.</a:t>
            </a:r>
          </a:p>
          <a:p>
            <a:r>
              <a:rPr lang="en-US" sz="2800" smtClean="0"/>
              <a:t>Perfect for practicing </a:t>
            </a:r>
            <a:br>
              <a:rPr lang="en-US" sz="2800" smtClean="0"/>
            </a:br>
            <a:r>
              <a:rPr lang="en-US" sz="2800" smtClean="0"/>
              <a:t>programming without </a:t>
            </a:r>
            <a:br>
              <a:rPr lang="en-US" sz="2800" smtClean="0"/>
            </a:br>
            <a:r>
              <a:rPr lang="en-US" sz="2800" smtClean="0"/>
              <a:t>the hardware!</a:t>
            </a:r>
          </a:p>
        </p:txBody>
      </p:sp>
      <p:pic>
        <p:nvPicPr>
          <p:cNvPr id="177156" name="Picture 2" descr="O:\Virtual Worlds\UI\Interface Redesign\interface3_robotSelect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124200"/>
            <a:ext cx="41910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itle 1"/>
          <p:cNvSpPr>
            <a:spLocks noGrp="1"/>
          </p:cNvSpPr>
          <p:nvPr>
            <p:ph type="title"/>
          </p:nvPr>
        </p:nvSpPr>
        <p:spPr/>
        <p:txBody>
          <a:bodyPr/>
          <a:lstStyle/>
          <a:p>
            <a:r>
              <a:rPr lang="en-US" smtClean="0"/>
              <a:t>RVW Demo</a:t>
            </a:r>
          </a:p>
        </p:txBody>
      </p:sp>
      <p:sp>
        <p:nvSpPr>
          <p:cNvPr id="178179" name="Content Placeholder 2"/>
          <p:cNvSpPr>
            <a:spLocks noGrp="1"/>
          </p:cNvSpPr>
          <p:nvPr>
            <p:ph idx="1"/>
          </p:nvPr>
        </p:nvSpPr>
        <p:spPr/>
        <p:txBody>
          <a:bodyPr/>
          <a:lstStyle/>
          <a:p>
            <a:pPr marL="514350" indent="-514350">
              <a:buFontTx/>
              <a:buAutoNum type="arabicPeriod"/>
            </a:pPr>
            <a:r>
              <a:rPr lang="en-US" smtClean="0"/>
              <a:t>Add License</a:t>
            </a:r>
          </a:p>
          <a:p>
            <a:pPr marL="514350" indent="-514350">
              <a:buFontTx/>
              <a:buAutoNum type="arabicPeriod"/>
            </a:pPr>
            <a:r>
              <a:rPr lang="en-US" smtClean="0"/>
              <a:t>Switch Compiler Target</a:t>
            </a:r>
          </a:p>
          <a:p>
            <a:pPr marL="514350" indent="-514350">
              <a:buFontTx/>
              <a:buAutoNum type="arabicPeriod"/>
            </a:pPr>
            <a:r>
              <a:rPr lang="en-US" smtClean="0"/>
              <a:t>Select Virtual World to Use</a:t>
            </a:r>
          </a:p>
          <a:p>
            <a:pPr marL="514350" indent="-514350">
              <a:buFontTx/>
              <a:buAutoNum type="arabicPeriod"/>
            </a:pPr>
            <a:r>
              <a:rPr lang="en-US" smtClean="0"/>
              <a:t>Open Sample Program</a:t>
            </a:r>
          </a:p>
          <a:p>
            <a:pPr marL="514350" indent="-514350">
              <a:buFontTx/>
              <a:buAutoNum type="arabicPeriod"/>
            </a:pPr>
            <a:r>
              <a:rPr lang="en-US" smtClean="0"/>
              <a:t>Compile and Download</a:t>
            </a:r>
          </a:p>
          <a:p>
            <a:pPr marL="514350" indent="-514350">
              <a:buFontTx/>
              <a:buAutoNum type="arabicPeriod"/>
            </a:pPr>
            <a:r>
              <a:rPr lang="en-US" smtClean="0"/>
              <a:t>Run!</a:t>
            </a:r>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457200" y="228600"/>
            <a:ext cx="8229600" cy="1143000"/>
          </a:xfrm>
        </p:spPr>
        <p:txBody>
          <a:bodyPr/>
          <a:lstStyle/>
          <a:p>
            <a:pPr eaLnBrk="1" hangingPunct="1"/>
            <a:r>
              <a:rPr lang="en-US" smtClean="0"/>
              <a:t>CMU Resources</a:t>
            </a:r>
          </a:p>
        </p:txBody>
      </p:sp>
      <p:sp>
        <p:nvSpPr>
          <p:cNvPr id="179203" name="Rectangle 3"/>
          <p:cNvSpPr>
            <a:spLocks noGrp="1" noChangeArrowheads="1"/>
          </p:cNvSpPr>
          <p:nvPr>
            <p:ph type="body" idx="1"/>
          </p:nvPr>
        </p:nvSpPr>
        <p:spPr>
          <a:xfrm>
            <a:off x="457200" y="1265238"/>
            <a:ext cx="8305800" cy="4678362"/>
          </a:xfrm>
        </p:spPr>
        <p:txBody>
          <a:bodyPr/>
          <a:lstStyle/>
          <a:p>
            <a:pPr marL="228600" indent="-228600" eaLnBrk="1" hangingPunct="1"/>
            <a:r>
              <a:rPr lang="en-US" sz="2400" smtClean="0"/>
              <a:t>ROBOTC.net: </a:t>
            </a:r>
            <a:r>
              <a:rPr lang="en-US" sz="2400" smtClean="0">
                <a:hlinkClick r:id="rId3"/>
              </a:rPr>
              <a:t>http://www.robotc.net/</a:t>
            </a:r>
            <a:endParaRPr lang="en-US" sz="2400" smtClean="0"/>
          </a:p>
          <a:p>
            <a:pPr marL="628650" lvl="1" indent="-228600" eaLnBrk="1" hangingPunct="1"/>
            <a:r>
              <a:rPr lang="en-US" smtClean="0"/>
              <a:t>The ROBOTC Forum: </a:t>
            </a:r>
            <a:r>
              <a:rPr lang="en-US" smtClean="0">
                <a:hlinkClick r:id="rId4"/>
              </a:rPr>
              <a:t>http://www.robotc.net/forums/</a:t>
            </a:r>
            <a:endParaRPr lang="en-US" smtClean="0"/>
          </a:p>
          <a:p>
            <a:pPr marL="228600" indent="-228600" eaLnBrk="1" hangingPunct="1"/>
            <a:r>
              <a:rPr lang="en-US" sz="2400" smtClean="0"/>
              <a:t>ROBOTC PLTW Page: </a:t>
            </a:r>
            <a:r>
              <a:rPr lang="en-US" sz="2400" smtClean="0">
                <a:hlinkClick r:id="rId3"/>
              </a:rPr>
              <a:t>http:// </a:t>
            </a:r>
            <a:r>
              <a:rPr lang="en-US" sz="2400" smtClean="0">
                <a:hlinkClick r:id="rId5"/>
              </a:rPr>
              <a:t>www.robotc.net/pltw</a:t>
            </a:r>
            <a:endParaRPr lang="en-US" smtClean="0"/>
          </a:p>
          <a:p>
            <a:pPr marL="228600" indent="-228600" eaLnBrk="1" hangingPunct="1"/>
            <a:r>
              <a:rPr lang="en-US" sz="2400" smtClean="0"/>
              <a:t>VEX Cortex Video Trainer</a:t>
            </a:r>
          </a:p>
          <a:p>
            <a:pPr marL="628650" lvl="1" indent="-228600" eaLnBrk="1" hangingPunct="1"/>
            <a:r>
              <a:rPr lang="en-US" smtClean="0">
                <a:hlinkClick r:id="rId6"/>
              </a:rPr>
              <a:t>http://www.education.rec.ri.cmu.edu/products/teaching_robotc_cortex/index.html</a:t>
            </a:r>
            <a:endParaRPr lang="en-US" smtClean="0"/>
          </a:p>
          <a:p>
            <a:pPr marL="228600" indent="-228600" eaLnBrk="1" hangingPunct="1"/>
            <a:r>
              <a:rPr lang="en-US" sz="2400" smtClean="0"/>
              <a:t>Robotics Academy</a:t>
            </a:r>
          </a:p>
          <a:p>
            <a:pPr marL="628650" lvl="1" indent="-228600" eaLnBrk="1" hangingPunct="1"/>
            <a:r>
              <a:rPr lang="en-US" smtClean="0">
                <a:hlinkClick r:id="rId7"/>
              </a:rPr>
              <a:t>http://www.education.rec.ri.cmu.edu/content/vex/index.htm</a:t>
            </a:r>
            <a:endParaRPr lang="en-US" smtClean="0"/>
          </a:p>
          <a:p>
            <a:pPr marL="228600" indent="-228600" eaLnBrk="1" hangingPunct="1">
              <a:buFontTx/>
              <a:buNone/>
            </a:pPr>
            <a:endParaRPr 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ROBOTC Preferences</a:t>
            </a:r>
          </a:p>
        </p:txBody>
      </p:sp>
      <p:sp>
        <p:nvSpPr>
          <p:cNvPr id="19459" name="Content Placeholder 2"/>
          <p:cNvSpPr>
            <a:spLocks noGrp="1"/>
          </p:cNvSpPr>
          <p:nvPr>
            <p:ph idx="1"/>
          </p:nvPr>
        </p:nvSpPr>
        <p:spPr>
          <a:xfrm>
            <a:off x="457200" y="1600200"/>
            <a:ext cx="3505200" cy="4525963"/>
          </a:xfrm>
        </p:spPr>
        <p:txBody>
          <a:bodyPr/>
          <a:lstStyle/>
          <a:p>
            <a:pPr marL="0" indent="0">
              <a:buFontTx/>
              <a:buNone/>
            </a:pPr>
            <a:r>
              <a:rPr lang="en-US" smtClean="0"/>
              <a:t>4. Go to View &gt; </a:t>
            </a:r>
            <a:br>
              <a:rPr lang="en-US" smtClean="0"/>
            </a:br>
            <a:r>
              <a:rPr lang="en-US" smtClean="0"/>
              <a:t>    Preferences &gt; </a:t>
            </a:r>
            <a:br>
              <a:rPr lang="en-US" smtClean="0"/>
            </a:br>
            <a:r>
              <a:rPr lang="en-US" smtClean="0"/>
              <a:t>    Detailed </a:t>
            </a:r>
            <a:br>
              <a:rPr lang="en-US" smtClean="0"/>
            </a:br>
            <a:r>
              <a:rPr lang="en-US" smtClean="0"/>
              <a:t>    Preferences</a:t>
            </a:r>
          </a:p>
        </p:txBody>
      </p:sp>
      <p:pic>
        <p:nvPicPr>
          <p:cNvPr id="19460" name="Picture 2" descr="O:\teaching_robotc_cortex\raw\setup\firmware\links\SS-2010.08.09-13.04.00.png"/>
          <p:cNvPicPr>
            <a:picLocks noChangeAspect="1" noChangeArrowheads="1"/>
          </p:cNvPicPr>
          <p:nvPr/>
        </p:nvPicPr>
        <p:blipFill>
          <a:blip r:embed="rId3">
            <a:extLst>
              <a:ext uri="{28A0092B-C50C-407E-A947-70E740481C1C}">
                <a14:useLocalDpi xmlns:a14="http://schemas.microsoft.com/office/drawing/2010/main" val="0"/>
              </a:ext>
            </a:extLst>
          </a:blip>
          <a:srcRect r="16505" b="16441"/>
          <a:stretch>
            <a:fillRect/>
          </a:stretch>
        </p:blipFill>
        <p:spPr bwMode="auto">
          <a:xfrm>
            <a:off x="3898900" y="1752600"/>
            <a:ext cx="4684713"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Platform Type</a:t>
            </a:r>
          </a:p>
        </p:txBody>
      </p:sp>
      <p:sp>
        <p:nvSpPr>
          <p:cNvPr id="20483" name="Content Placeholder 2"/>
          <p:cNvSpPr>
            <a:spLocks noGrp="1"/>
          </p:cNvSpPr>
          <p:nvPr>
            <p:ph idx="1"/>
          </p:nvPr>
        </p:nvSpPr>
        <p:spPr>
          <a:xfrm>
            <a:off x="457200" y="1600200"/>
            <a:ext cx="3962400" cy="4525963"/>
          </a:xfrm>
        </p:spPr>
        <p:txBody>
          <a:bodyPr/>
          <a:lstStyle/>
          <a:p>
            <a:pPr marL="0" indent="0">
              <a:buFontTx/>
              <a:buNone/>
            </a:pPr>
            <a:r>
              <a:rPr lang="en-US" smtClean="0"/>
              <a:t>5. Select Natural </a:t>
            </a:r>
            <a:br>
              <a:rPr lang="en-US" smtClean="0"/>
            </a:br>
            <a:r>
              <a:rPr lang="en-US" smtClean="0"/>
              <a:t>    Language Library </a:t>
            </a:r>
            <a:br>
              <a:rPr lang="en-US" smtClean="0"/>
            </a:br>
            <a:r>
              <a:rPr lang="en-US" smtClean="0"/>
              <a:t>    (VEX Cortex) as </a:t>
            </a:r>
            <a:br>
              <a:rPr lang="en-US" smtClean="0"/>
            </a:br>
            <a:r>
              <a:rPr lang="en-US" smtClean="0"/>
              <a:t>    the Platform Type</a:t>
            </a:r>
          </a:p>
          <a:p>
            <a:pPr marL="0" indent="0">
              <a:buFontTx/>
              <a:buNone/>
            </a:pPr>
            <a:r>
              <a:rPr lang="en-US" smtClean="0"/>
              <a:t>6. Select “USB </a:t>
            </a:r>
            <a:br>
              <a:rPr lang="en-US" smtClean="0"/>
            </a:br>
            <a:r>
              <a:rPr lang="en-US" smtClean="0"/>
              <a:t>    Wired Cable” as </a:t>
            </a:r>
            <a:br>
              <a:rPr lang="en-US" smtClean="0"/>
            </a:br>
            <a:r>
              <a:rPr lang="en-US" smtClean="0"/>
              <a:t>    the Comm Port</a:t>
            </a:r>
          </a:p>
          <a:p>
            <a:pPr marL="0" indent="0">
              <a:buFontTx/>
              <a:buNone/>
            </a:pPr>
            <a:r>
              <a:rPr lang="en-US" smtClean="0"/>
              <a:t>7. Press OK to save </a:t>
            </a:r>
            <a:br>
              <a:rPr lang="en-US" smtClean="0"/>
            </a:br>
            <a:r>
              <a:rPr lang="en-US" smtClean="0"/>
              <a:t>    your changes</a:t>
            </a:r>
          </a:p>
        </p:txBody>
      </p:sp>
      <p:pic>
        <p:nvPicPr>
          <p:cNvPr id="204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752600"/>
            <a:ext cx="4343400" cy="400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3600"/>
            <a:ext cx="7772400" cy="2670175"/>
          </a:xfrm>
        </p:spPr>
        <p:txBody>
          <a:bodyPr/>
          <a:lstStyle/>
          <a:p>
            <a:pPr eaLnBrk="1" hangingPunct="1"/>
            <a:r>
              <a:rPr lang="en-US" sz="5600" smtClean="0">
                <a:solidFill>
                  <a:schemeClr val="tx1"/>
                </a:solidFill>
              </a:rPr>
              <a:t>VEX Cortex</a:t>
            </a:r>
            <a:br>
              <a:rPr lang="en-US" sz="5600" smtClean="0">
                <a:solidFill>
                  <a:schemeClr val="tx1"/>
                </a:solidFill>
              </a:rPr>
            </a:br>
            <a:r>
              <a:rPr lang="en-US" sz="5600" smtClean="0">
                <a:solidFill>
                  <a:schemeClr val="tx1"/>
                </a:solidFill>
              </a:rPr>
              <a:t>System Overview</a:t>
            </a:r>
            <a:endParaRPr lang="en-US" sz="2000" b="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ROBOTC Natural Language</a:t>
            </a:r>
          </a:p>
        </p:txBody>
      </p:sp>
      <p:sp>
        <p:nvSpPr>
          <p:cNvPr id="21507" name="Content Placeholder 2"/>
          <p:cNvSpPr>
            <a:spLocks noGrp="1"/>
          </p:cNvSpPr>
          <p:nvPr>
            <p:ph idx="1"/>
          </p:nvPr>
        </p:nvSpPr>
        <p:spPr>
          <a:xfrm>
            <a:off x="457200" y="1600200"/>
            <a:ext cx="8229600" cy="1219200"/>
          </a:xfrm>
        </p:spPr>
        <p:txBody>
          <a:bodyPr/>
          <a:lstStyle/>
          <a:p>
            <a:r>
              <a:rPr lang="en-US" smtClean="0"/>
              <a:t>The Natural Language is an additional Platform Type in ROBOTC:</a:t>
            </a:r>
          </a:p>
        </p:txBody>
      </p:sp>
      <p:pic>
        <p:nvPicPr>
          <p:cNvPr id="2150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743200"/>
            <a:ext cx="7696200" cy="296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685800" y="2133600"/>
            <a:ext cx="7772400" cy="2670175"/>
          </a:xfrm>
        </p:spPr>
        <p:txBody>
          <a:bodyPr/>
          <a:lstStyle/>
          <a:p>
            <a:pPr eaLnBrk="1" hangingPunct="1"/>
            <a:r>
              <a:rPr lang="en-US" sz="5600" smtClean="0">
                <a:solidFill>
                  <a:schemeClr val="tx1"/>
                </a:solidFill>
              </a:rPr>
              <a:t>VEX Cortex </a:t>
            </a:r>
            <a:br>
              <a:rPr lang="en-US" sz="5600" smtClean="0">
                <a:solidFill>
                  <a:schemeClr val="tx1"/>
                </a:solidFill>
              </a:rPr>
            </a:br>
            <a:r>
              <a:rPr lang="en-US" sz="5600" smtClean="0">
                <a:solidFill>
                  <a:schemeClr val="tx1"/>
                </a:solidFill>
              </a:rPr>
              <a:t>Inputs and Outputs</a:t>
            </a:r>
            <a:endParaRPr lang="en-US" sz="2000" b="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Your GTT Testbed</a:t>
            </a:r>
          </a:p>
        </p:txBody>
      </p:sp>
      <p:pic>
        <p:nvPicPr>
          <p:cNvPr id="2355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725" y="1371600"/>
            <a:ext cx="720566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414463"/>
            <a:ext cx="4953000"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txBox="1">
            <a:spLocks noChangeArrowheads="1"/>
          </p:cNvSpPr>
          <p:nvPr/>
        </p:nvSpPr>
        <p:spPr bwMode="auto">
          <a:xfrm>
            <a:off x="533400" y="1295400"/>
            <a:ext cx="4711700" cy="5257800"/>
          </a:xfrm>
          <a:prstGeom prst="rect">
            <a:avLst/>
          </a:prstGeom>
          <a:noFill/>
          <a:ln w="9525">
            <a:noFill/>
            <a:miter lim="800000"/>
            <a:headEnd/>
            <a:tailEnd/>
          </a:ln>
        </p:spPr>
        <p:txBody>
          <a:bodyPr/>
          <a:lstStyle/>
          <a:p>
            <a:pPr marL="342900" indent="-342900">
              <a:lnSpc>
                <a:spcPct val="80000"/>
              </a:lnSpc>
              <a:spcBef>
                <a:spcPct val="20000"/>
              </a:spcBef>
              <a:buFontTx/>
              <a:buChar char="•"/>
              <a:defRPr/>
            </a:pPr>
            <a:r>
              <a:rPr lang="en-US" altLang="ja-JP" sz="2400" b="0" kern="0" dirty="0">
                <a:ea typeface="ＭＳ Ｐゴシック" charset="-128"/>
              </a:rPr>
              <a:t>1 Claw </a:t>
            </a:r>
          </a:p>
          <a:p>
            <a:pPr marL="800100" lvl="1" indent="-342900">
              <a:lnSpc>
                <a:spcPct val="80000"/>
              </a:lnSpc>
              <a:spcBef>
                <a:spcPct val="20000"/>
              </a:spcBef>
              <a:buFontTx/>
              <a:buChar char="•"/>
              <a:defRPr/>
            </a:pPr>
            <a:r>
              <a:rPr lang="en-US" altLang="ja-JP" sz="2000" b="0" kern="0" dirty="0">
                <a:ea typeface="ＭＳ Ｐゴシック" charset="-128"/>
              </a:rPr>
              <a:t>MOTOR Port 1</a:t>
            </a:r>
            <a:endParaRPr lang="en-US" altLang="ja-JP" sz="2800" b="0" kern="0" dirty="0">
              <a:latin typeface="+mn-lt"/>
              <a:ea typeface="ＭＳ Ｐゴシック" charset="-128"/>
            </a:endParaRPr>
          </a:p>
          <a:p>
            <a:pPr marL="342900" indent="-342900">
              <a:lnSpc>
                <a:spcPct val="80000"/>
              </a:lnSpc>
              <a:spcBef>
                <a:spcPct val="20000"/>
              </a:spcBef>
              <a:buFontTx/>
              <a:buChar char="•"/>
              <a:defRPr/>
            </a:pPr>
            <a:r>
              <a:rPr lang="en-US" altLang="ja-JP" sz="2400" b="0" kern="0" dirty="0">
                <a:latin typeface="+mn-lt"/>
                <a:ea typeface="ＭＳ Ｐゴシック" charset="-128"/>
              </a:rPr>
              <a:t>2 Motors </a:t>
            </a:r>
          </a:p>
          <a:p>
            <a:pPr marL="800100" lvl="1" indent="-342900">
              <a:lnSpc>
                <a:spcPct val="80000"/>
              </a:lnSpc>
              <a:spcBef>
                <a:spcPct val="20000"/>
              </a:spcBef>
              <a:buFontTx/>
              <a:buChar char="•"/>
              <a:defRPr/>
            </a:pPr>
            <a:r>
              <a:rPr lang="en-US" altLang="ja-JP" sz="2000" b="0" kern="0" dirty="0">
                <a:latin typeface="+mn-lt"/>
                <a:ea typeface="ＭＳ Ｐゴシック" charset="-128"/>
              </a:rPr>
              <a:t>MOTOR Ports 2 &amp; 3</a:t>
            </a:r>
          </a:p>
          <a:p>
            <a:pPr marL="342900" indent="-342900">
              <a:lnSpc>
                <a:spcPct val="80000"/>
              </a:lnSpc>
              <a:spcBef>
                <a:spcPct val="20000"/>
              </a:spcBef>
              <a:buFontTx/>
              <a:buChar char="•"/>
              <a:defRPr/>
            </a:pPr>
            <a:r>
              <a:rPr lang="en-US" altLang="ja-JP" sz="2400" b="0" kern="0" dirty="0">
                <a:ea typeface="ＭＳ Ｐゴシック" charset="-128"/>
              </a:rPr>
              <a:t>1 Limit Switch</a:t>
            </a:r>
          </a:p>
          <a:p>
            <a:pPr marL="800100" lvl="1" indent="-342900">
              <a:lnSpc>
                <a:spcPct val="80000"/>
              </a:lnSpc>
              <a:spcBef>
                <a:spcPct val="20000"/>
              </a:spcBef>
              <a:buFontTx/>
              <a:buChar char="•"/>
              <a:defRPr/>
            </a:pPr>
            <a:r>
              <a:rPr lang="en-US" altLang="ja-JP" sz="2000" b="0" kern="0" dirty="0">
                <a:ea typeface="ＭＳ Ｐゴシック" charset="-128"/>
              </a:rPr>
              <a:t>DIGITAL Port 1</a:t>
            </a:r>
          </a:p>
          <a:p>
            <a:pPr marL="342900" indent="-342900">
              <a:lnSpc>
                <a:spcPct val="80000"/>
              </a:lnSpc>
              <a:spcBef>
                <a:spcPct val="20000"/>
              </a:spcBef>
              <a:buFontTx/>
              <a:buChar char="•"/>
              <a:defRPr/>
            </a:pPr>
            <a:r>
              <a:rPr lang="en-US" altLang="ja-JP" sz="2400" b="0" kern="0" dirty="0">
                <a:ea typeface="ＭＳ Ｐゴシック" charset="-128"/>
              </a:rPr>
              <a:t>1 Bumper Switch</a:t>
            </a:r>
          </a:p>
          <a:p>
            <a:pPr marL="800100" lvl="1" indent="-342900">
              <a:lnSpc>
                <a:spcPct val="80000"/>
              </a:lnSpc>
              <a:spcBef>
                <a:spcPct val="20000"/>
              </a:spcBef>
              <a:buFontTx/>
              <a:buChar char="•"/>
              <a:defRPr/>
            </a:pPr>
            <a:r>
              <a:rPr lang="en-US" altLang="ja-JP" sz="2000" b="0" kern="0" dirty="0">
                <a:ea typeface="ＭＳ Ｐゴシック" charset="-128"/>
              </a:rPr>
              <a:t>DIGITAL Port 2 </a:t>
            </a:r>
          </a:p>
          <a:p>
            <a:pPr marL="342900" indent="-342900">
              <a:lnSpc>
                <a:spcPct val="80000"/>
              </a:lnSpc>
              <a:spcBef>
                <a:spcPct val="20000"/>
              </a:spcBef>
              <a:buFontTx/>
              <a:buChar char="•"/>
              <a:defRPr/>
            </a:pPr>
            <a:r>
              <a:rPr lang="en-US" altLang="ja-JP" sz="2400" b="0" kern="0" dirty="0">
                <a:latin typeface="+mn-lt"/>
                <a:ea typeface="ＭＳ Ｐゴシック" charset="-128"/>
              </a:rPr>
              <a:t>1 Green LED</a:t>
            </a:r>
          </a:p>
          <a:p>
            <a:pPr marL="800100" lvl="1" indent="-342900">
              <a:lnSpc>
                <a:spcPct val="80000"/>
              </a:lnSpc>
              <a:spcBef>
                <a:spcPct val="20000"/>
              </a:spcBef>
              <a:buFontTx/>
              <a:buChar char="•"/>
              <a:defRPr/>
            </a:pPr>
            <a:r>
              <a:rPr lang="en-US" altLang="ja-JP" sz="2000" b="0" kern="0" dirty="0">
                <a:latin typeface="+mn-lt"/>
                <a:ea typeface="ＭＳ Ｐゴシック" charset="-128"/>
              </a:rPr>
              <a:t>DIGITAL Port 12</a:t>
            </a:r>
          </a:p>
          <a:p>
            <a:pPr marL="342900" indent="-342900">
              <a:lnSpc>
                <a:spcPct val="80000"/>
              </a:lnSpc>
              <a:spcBef>
                <a:spcPct val="20000"/>
              </a:spcBef>
              <a:buFontTx/>
              <a:buChar char="•"/>
              <a:defRPr/>
            </a:pPr>
            <a:r>
              <a:rPr lang="en-US" altLang="ja-JP" sz="2400" b="0" kern="0" dirty="0">
                <a:latin typeface="+mn-lt"/>
                <a:ea typeface="ＭＳ Ｐゴシック" charset="-128"/>
              </a:rPr>
              <a:t>1 Line Tracking Sensor</a:t>
            </a:r>
          </a:p>
          <a:p>
            <a:pPr marL="800100" lvl="1" indent="-342900">
              <a:lnSpc>
                <a:spcPct val="80000"/>
              </a:lnSpc>
              <a:spcBef>
                <a:spcPct val="20000"/>
              </a:spcBef>
              <a:buFontTx/>
              <a:buChar char="•"/>
              <a:defRPr/>
            </a:pPr>
            <a:r>
              <a:rPr lang="en-US" altLang="ja-JP" sz="2000" b="0" kern="0" dirty="0">
                <a:latin typeface="+mn-lt"/>
                <a:ea typeface="ＭＳ Ｐゴシック" charset="-128"/>
              </a:rPr>
              <a:t>ANALOG Port 1</a:t>
            </a:r>
          </a:p>
          <a:p>
            <a:pPr marL="342900" indent="-342900">
              <a:lnSpc>
                <a:spcPct val="80000"/>
              </a:lnSpc>
              <a:spcBef>
                <a:spcPct val="20000"/>
              </a:spcBef>
              <a:buFontTx/>
              <a:buChar char="•"/>
              <a:defRPr/>
            </a:pPr>
            <a:r>
              <a:rPr lang="en-US" altLang="ja-JP" sz="2400" b="0" kern="0" dirty="0">
                <a:ea typeface="ＭＳ Ｐゴシック" charset="-128"/>
              </a:rPr>
              <a:t>1 Potentiometer</a:t>
            </a:r>
          </a:p>
          <a:p>
            <a:pPr marL="800100" lvl="1" indent="-342900">
              <a:lnSpc>
                <a:spcPct val="80000"/>
              </a:lnSpc>
              <a:spcBef>
                <a:spcPct val="20000"/>
              </a:spcBef>
              <a:buFontTx/>
              <a:buChar char="•"/>
              <a:defRPr/>
            </a:pPr>
            <a:r>
              <a:rPr lang="en-US" altLang="ja-JP" sz="2000" b="0" kern="0" dirty="0">
                <a:ea typeface="ＭＳ Ｐゴシック" charset="-128"/>
              </a:rPr>
              <a:t>ANALOG Port 2</a:t>
            </a:r>
            <a:endParaRPr lang="en-US" altLang="ja-JP" sz="2000" b="0" kern="0" dirty="0">
              <a:latin typeface="+mn-lt"/>
              <a:ea typeface="ＭＳ Ｐゴシック" charset="-128"/>
            </a:endParaRPr>
          </a:p>
        </p:txBody>
      </p:sp>
      <p:sp>
        <p:nvSpPr>
          <p:cNvPr id="24580" name="Rectangle 1"/>
          <p:cNvSpPr>
            <a:spLocks noChangeArrowheads="1"/>
          </p:cNvSpPr>
          <p:nvPr/>
        </p:nvSpPr>
        <p:spPr bwMode="auto">
          <a:xfrm>
            <a:off x="2362200" y="525463"/>
            <a:ext cx="499268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400"/>
              <a:t>Your GTT Testbed</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Firmware Up-to-Date?</a:t>
            </a:r>
          </a:p>
        </p:txBody>
      </p:sp>
      <p:pic>
        <p:nvPicPr>
          <p:cNvPr id="2560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371600"/>
            <a:ext cx="7750175"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a:spLocks noChangeArrowheads="1"/>
          </p:cNvSpPr>
          <p:nvPr/>
        </p:nvSpPr>
        <p:spPr bwMode="auto">
          <a:xfrm>
            <a:off x="5257800" y="4419600"/>
            <a:ext cx="2882900" cy="304800"/>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rgbClr val="FF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GTT Standard Model</a:t>
            </a:r>
          </a:p>
        </p:txBody>
      </p:sp>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3810000" cy="292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749550"/>
            <a:ext cx="5389563" cy="369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9" name="TextBox 1"/>
          <p:cNvSpPr txBox="1">
            <a:spLocks noChangeArrowheads="1"/>
          </p:cNvSpPr>
          <p:nvPr/>
        </p:nvSpPr>
        <p:spPr bwMode="auto">
          <a:xfrm>
            <a:off x="4419600" y="1600200"/>
            <a:ext cx="4114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t>Use the Standard Robot Model Configuration for the GTT Testbed</a:t>
            </a:r>
          </a:p>
          <a:p>
            <a:pPr eaLnBrk="1" hangingPunct="1"/>
            <a:r>
              <a:rPr lang="en-US"/>
              <a:t>OR…</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28600"/>
            <a:ext cx="8229600" cy="1143000"/>
          </a:xfrm>
        </p:spPr>
        <p:txBody>
          <a:bodyPr/>
          <a:lstStyle/>
          <a:p>
            <a:pPr eaLnBrk="1" hangingPunct="1"/>
            <a:r>
              <a:rPr lang="en-US" smtClean="0"/>
              <a:t>GTT Testbed Wiring Guide</a:t>
            </a:r>
          </a:p>
        </p:txBody>
      </p:sp>
      <p:pic>
        <p:nvPicPr>
          <p:cNvPr id="2765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463" y="1381125"/>
            <a:ext cx="6929437"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Box 3"/>
          <p:cNvSpPr txBox="1">
            <a:spLocks noChangeArrowheads="1"/>
          </p:cNvSpPr>
          <p:nvPr/>
        </p:nvSpPr>
        <p:spPr bwMode="auto">
          <a:xfrm>
            <a:off x="2590800" y="1295400"/>
            <a:ext cx="5791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t>Follow this diagram and the next several slides to configure the Test bed motors and sensors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z="4000" smtClean="0"/>
              <a:t>Configuring Inputs and Outputs</a:t>
            </a:r>
          </a:p>
        </p:txBody>
      </p:sp>
      <p:pic>
        <p:nvPicPr>
          <p:cNvPr id="28675" name="Picture 3"/>
          <p:cNvPicPr>
            <a:picLocks noChangeAspect="1" noChangeArrowheads="1"/>
          </p:cNvPicPr>
          <p:nvPr/>
        </p:nvPicPr>
        <p:blipFill>
          <a:blip r:embed="rId2">
            <a:extLst>
              <a:ext uri="{28A0092B-C50C-407E-A947-70E740481C1C}">
                <a14:useLocalDpi xmlns:a14="http://schemas.microsoft.com/office/drawing/2010/main" val="0"/>
              </a:ext>
            </a:extLst>
          </a:blip>
          <a:srcRect r="48138" b="21758"/>
          <a:stretch>
            <a:fillRect/>
          </a:stretch>
        </p:blipFill>
        <p:spPr bwMode="auto">
          <a:xfrm>
            <a:off x="750888" y="4568825"/>
            <a:ext cx="2652712"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600200"/>
            <a:ext cx="25527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7"/>
          <p:cNvPicPr>
            <a:picLocks noChangeAspect="1" noChangeArrowheads="1"/>
          </p:cNvPicPr>
          <p:nvPr/>
        </p:nvPicPr>
        <p:blipFill>
          <a:blip r:embed="rId4">
            <a:extLst>
              <a:ext uri="{28A0092B-C50C-407E-A947-70E740481C1C}">
                <a14:useLocalDpi xmlns:a14="http://schemas.microsoft.com/office/drawing/2010/main" val="0"/>
              </a:ext>
            </a:extLst>
          </a:blip>
          <a:srcRect b="11372"/>
          <a:stretch>
            <a:fillRect/>
          </a:stretch>
        </p:blipFill>
        <p:spPr bwMode="auto">
          <a:xfrm>
            <a:off x="801688" y="2819400"/>
            <a:ext cx="4581525"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Content Placeholder 2"/>
          <p:cNvSpPr>
            <a:spLocks noGrp="1"/>
          </p:cNvSpPr>
          <p:nvPr>
            <p:ph idx="1"/>
          </p:nvPr>
        </p:nvSpPr>
        <p:spPr>
          <a:xfrm>
            <a:off x="3403600" y="1600200"/>
            <a:ext cx="5283200" cy="4525963"/>
          </a:xfrm>
        </p:spPr>
        <p:txBody>
          <a:bodyPr/>
          <a:lstStyle/>
          <a:p>
            <a:pPr marL="0" indent="0">
              <a:buFontTx/>
              <a:buNone/>
            </a:pPr>
            <a:r>
              <a:rPr lang="en-US" smtClean="0"/>
              <a:t>Begin by opening the PLTW Template</a:t>
            </a:r>
          </a:p>
          <a:p>
            <a:pPr marL="0" indent="0">
              <a:buFontTx/>
              <a:buNone/>
            </a:pPr>
            <a:endParaRPr lang="en-US" smtClean="0"/>
          </a:p>
          <a:p>
            <a:pPr marL="0" indent="0">
              <a:buFontTx/>
              <a:buNone/>
            </a:pPr>
            <a:endParaRPr lang="en-US" smtClean="0"/>
          </a:p>
          <a:p>
            <a:pPr marL="0" indent="0">
              <a:buFontTx/>
              <a:buNone/>
            </a:pPr>
            <a:endParaRPr lang="en-US" smtClean="0"/>
          </a:p>
          <a:p>
            <a:pPr marL="0" indent="0">
              <a:buFontTx/>
              <a:buNone/>
            </a:pPr>
            <a:r>
              <a:rPr lang="en-US" smtClean="0"/>
              <a:t>Then save your program under a new name.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z="4000" smtClean="0"/>
              <a:t>Configuring Inputs and Outputs</a:t>
            </a:r>
          </a:p>
        </p:txBody>
      </p:sp>
      <p:sp>
        <p:nvSpPr>
          <p:cNvPr id="29699" name="Content Placeholder 2"/>
          <p:cNvSpPr>
            <a:spLocks noGrp="1"/>
          </p:cNvSpPr>
          <p:nvPr>
            <p:ph idx="1"/>
          </p:nvPr>
        </p:nvSpPr>
        <p:spPr>
          <a:xfrm>
            <a:off x="4800600" y="1600200"/>
            <a:ext cx="3886200" cy="4525963"/>
          </a:xfrm>
        </p:spPr>
        <p:txBody>
          <a:bodyPr/>
          <a:lstStyle/>
          <a:p>
            <a:pPr marL="0" indent="0">
              <a:buFontTx/>
              <a:buNone/>
            </a:pPr>
            <a:r>
              <a:rPr lang="en-US" smtClean="0"/>
              <a:t>Then open the Motors and Sensors Setup Window to configure the motors and sensors connected to your Testbed</a:t>
            </a:r>
          </a:p>
        </p:txBody>
      </p:sp>
      <p:pic>
        <p:nvPicPr>
          <p:cNvPr id="29700" name="Picture 2"/>
          <p:cNvPicPr>
            <a:picLocks noChangeAspect="1" noChangeArrowheads="1"/>
          </p:cNvPicPr>
          <p:nvPr/>
        </p:nvPicPr>
        <p:blipFill>
          <a:blip r:embed="rId2">
            <a:extLst>
              <a:ext uri="{28A0092B-C50C-407E-A947-70E740481C1C}">
                <a14:useLocalDpi xmlns:a14="http://schemas.microsoft.com/office/drawing/2010/main" val="0"/>
              </a:ext>
            </a:extLst>
          </a:blip>
          <a:srcRect r="18275"/>
          <a:stretch>
            <a:fillRect/>
          </a:stretch>
        </p:blipFill>
        <p:spPr bwMode="auto">
          <a:xfrm>
            <a:off x="527050" y="1676400"/>
            <a:ext cx="4032250"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Motors</a:t>
            </a:r>
          </a:p>
        </p:txBody>
      </p:sp>
      <p:pic>
        <p:nvPicPr>
          <p:cNvPr id="30723" name="Picture 4"/>
          <p:cNvPicPr>
            <a:picLocks noChangeAspect="1" noChangeArrowheads="1"/>
          </p:cNvPicPr>
          <p:nvPr/>
        </p:nvPicPr>
        <p:blipFill>
          <a:blip r:embed="rId3">
            <a:extLst>
              <a:ext uri="{28A0092B-C50C-407E-A947-70E740481C1C}">
                <a14:useLocalDpi xmlns:a14="http://schemas.microsoft.com/office/drawing/2010/main" val="0"/>
              </a:ext>
            </a:extLst>
          </a:blip>
          <a:srcRect r="39026" b="30872"/>
          <a:stretch>
            <a:fillRect/>
          </a:stretch>
        </p:blipFill>
        <p:spPr bwMode="auto">
          <a:xfrm>
            <a:off x="1147763" y="1676400"/>
            <a:ext cx="601345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vexforum.com/wiki/images/9/96/VEX_EDR_Corte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295400"/>
            <a:ext cx="3581400"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title"/>
          </p:nvPr>
        </p:nvSpPr>
        <p:spPr/>
        <p:txBody>
          <a:bodyPr/>
          <a:lstStyle/>
          <a:p>
            <a:pPr eaLnBrk="1" hangingPunct="1"/>
            <a:r>
              <a:rPr lang="en-US" smtClean="0"/>
              <a:t>VEX Cortex Microcontroller</a:t>
            </a:r>
          </a:p>
        </p:txBody>
      </p:sp>
      <p:sp>
        <p:nvSpPr>
          <p:cNvPr id="4100" name="Rectangle 4"/>
          <p:cNvSpPr>
            <a:spLocks noGrp="1" noChangeArrowheads="1"/>
          </p:cNvSpPr>
          <p:nvPr>
            <p:ph type="body" idx="1"/>
          </p:nvPr>
        </p:nvSpPr>
        <p:spPr>
          <a:xfrm>
            <a:off x="457200" y="1600200"/>
            <a:ext cx="5181600" cy="4800600"/>
          </a:xfrm>
        </p:spPr>
        <p:txBody>
          <a:bodyPr/>
          <a:lstStyle/>
          <a:p>
            <a:pPr eaLnBrk="1" hangingPunct="1">
              <a:lnSpc>
                <a:spcPct val="80000"/>
              </a:lnSpc>
            </a:pPr>
            <a:r>
              <a:rPr lang="en-US" altLang="ja-JP" sz="2000" smtClean="0">
                <a:ea typeface="ＭＳ Ｐゴシック" charset="-128"/>
              </a:rPr>
              <a:t>VEX Cortex (VEX 2.0)</a:t>
            </a:r>
          </a:p>
          <a:p>
            <a:pPr eaLnBrk="1" hangingPunct="1">
              <a:lnSpc>
                <a:spcPct val="80000"/>
              </a:lnSpc>
            </a:pPr>
            <a:r>
              <a:rPr lang="en-US" altLang="ja-JP" sz="2000" smtClean="0">
                <a:ea typeface="ＭＳ Ｐゴシック" charset="-128"/>
              </a:rPr>
              <a:t>12 digital ports</a:t>
            </a:r>
          </a:p>
          <a:p>
            <a:pPr lvl="1" eaLnBrk="1" hangingPunct="1">
              <a:lnSpc>
                <a:spcPct val="80000"/>
              </a:lnSpc>
            </a:pPr>
            <a:r>
              <a:rPr lang="en-US" altLang="ja-JP" sz="1600" smtClean="0">
                <a:ea typeface="ＭＳ Ｐゴシック" charset="-128"/>
              </a:rPr>
              <a:t>Touch Sensor, </a:t>
            </a:r>
            <a:r>
              <a:rPr lang="en-US" altLang="ja-JP" sz="1600" smtClean="0">
                <a:solidFill>
                  <a:srgbClr val="FF0000"/>
                </a:solidFill>
                <a:ea typeface="ＭＳ Ｐゴシック" charset="-128"/>
              </a:rPr>
              <a:t>Ultrasonic Rangefinder, Shaft Encoders</a:t>
            </a:r>
          </a:p>
          <a:p>
            <a:pPr eaLnBrk="1" hangingPunct="1">
              <a:lnSpc>
                <a:spcPct val="80000"/>
              </a:lnSpc>
            </a:pPr>
            <a:r>
              <a:rPr lang="en-US" altLang="ja-JP" sz="2000" smtClean="0">
                <a:ea typeface="ＭＳ Ｐゴシック" charset="-128"/>
              </a:rPr>
              <a:t>8 analog inputs</a:t>
            </a:r>
          </a:p>
          <a:p>
            <a:pPr lvl="1" eaLnBrk="1" hangingPunct="1">
              <a:lnSpc>
                <a:spcPct val="80000"/>
              </a:lnSpc>
            </a:pPr>
            <a:r>
              <a:rPr lang="en-US" altLang="ja-JP" sz="1600" smtClean="0">
                <a:solidFill>
                  <a:srgbClr val="FF0000"/>
                </a:solidFill>
                <a:ea typeface="ＭＳ Ｐゴシック" charset="-128"/>
              </a:rPr>
              <a:t>Light Sensors</a:t>
            </a:r>
            <a:r>
              <a:rPr lang="en-US" altLang="ja-JP" sz="1600" smtClean="0">
                <a:ea typeface="ＭＳ Ｐゴシック" charset="-128"/>
              </a:rPr>
              <a:t>, Line Tracking Sensors, Potentiometers, </a:t>
            </a:r>
            <a:r>
              <a:rPr lang="en-US" altLang="ja-JP" sz="1600" smtClean="0">
                <a:solidFill>
                  <a:srgbClr val="FF0000"/>
                </a:solidFill>
                <a:ea typeface="ＭＳ Ｐゴシック" charset="-128"/>
              </a:rPr>
              <a:t>Accelerometers, Gyroscope</a:t>
            </a:r>
          </a:p>
          <a:p>
            <a:pPr eaLnBrk="1" hangingPunct="1">
              <a:lnSpc>
                <a:spcPct val="80000"/>
              </a:lnSpc>
            </a:pPr>
            <a:r>
              <a:rPr lang="en-US" altLang="ja-JP" sz="2000" smtClean="0">
                <a:ea typeface="ＭＳ Ｐゴシック" charset="-128"/>
              </a:rPr>
              <a:t>10 motor ports </a:t>
            </a:r>
          </a:p>
          <a:p>
            <a:pPr lvl="1" eaLnBrk="1" hangingPunct="1">
              <a:lnSpc>
                <a:spcPct val="80000"/>
              </a:lnSpc>
            </a:pPr>
            <a:r>
              <a:rPr lang="en-US" altLang="ja-JP" sz="1600" smtClean="0">
                <a:ea typeface="ＭＳ Ｐゴシック" charset="-128"/>
              </a:rPr>
              <a:t>8 standard 3-wire PWM </a:t>
            </a:r>
          </a:p>
          <a:p>
            <a:pPr lvl="1" eaLnBrk="1" hangingPunct="1">
              <a:lnSpc>
                <a:spcPct val="80000"/>
              </a:lnSpc>
            </a:pPr>
            <a:r>
              <a:rPr lang="en-US" altLang="ja-JP" sz="1600" smtClean="0">
                <a:ea typeface="ＭＳ Ｐゴシック" charset="-128"/>
              </a:rPr>
              <a:t>2 new 2-wire motor ports </a:t>
            </a:r>
          </a:p>
          <a:p>
            <a:pPr eaLnBrk="1" hangingPunct="1">
              <a:lnSpc>
                <a:spcPct val="80000"/>
              </a:lnSpc>
            </a:pPr>
            <a:r>
              <a:rPr lang="en-US" altLang="ja-JP" sz="2000" smtClean="0">
                <a:ea typeface="ＭＳ Ｐゴシック" charset="-128"/>
              </a:rPr>
              <a:t>Built-In VEXnet Connection</a:t>
            </a:r>
          </a:p>
          <a:p>
            <a:pPr lvl="1" eaLnBrk="1" hangingPunct="1">
              <a:lnSpc>
                <a:spcPct val="80000"/>
              </a:lnSpc>
            </a:pPr>
            <a:r>
              <a:rPr lang="en-US" altLang="ja-JP" sz="1600" smtClean="0">
                <a:ea typeface="ＭＳ Ｐゴシック" charset="-128"/>
              </a:rPr>
              <a:t>Enables Wireless Programming, Wireless Debugging, and Remote Control</a:t>
            </a:r>
          </a:p>
          <a:p>
            <a:pPr eaLnBrk="1" hangingPunct="1">
              <a:lnSpc>
                <a:spcPct val="80000"/>
              </a:lnSpc>
            </a:pPr>
            <a:r>
              <a:rPr lang="en-US" altLang="ja-JP" sz="2000" smtClean="0">
                <a:ea typeface="ＭＳ Ｐゴシック" charset="-128"/>
              </a:rPr>
              <a:t>Two UART Ports (Serial)</a:t>
            </a:r>
          </a:p>
          <a:p>
            <a:pPr lvl="1" eaLnBrk="1" hangingPunct="1">
              <a:lnSpc>
                <a:spcPct val="80000"/>
              </a:lnSpc>
            </a:pPr>
            <a:r>
              <a:rPr lang="en-US" altLang="ja-JP" sz="1600" smtClean="0">
                <a:solidFill>
                  <a:srgbClr val="FF0000"/>
                </a:solidFill>
                <a:ea typeface="ＭＳ Ｐゴシック" charset="-128"/>
              </a:rPr>
              <a:t>LCD Screen, Other External Devices</a:t>
            </a:r>
          </a:p>
          <a:p>
            <a:pPr eaLnBrk="1" hangingPunct="1">
              <a:lnSpc>
                <a:spcPct val="80000"/>
              </a:lnSpc>
            </a:pPr>
            <a:r>
              <a:rPr lang="en-US" altLang="ja-JP" sz="2000" smtClean="0">
                <a:ea typeface="ＭＳ Ｐゴシック" charset="-128"/>
              </a:rPr>
              <a:t>One I2C port </a:t>
            </a:r>
          </a:p>
          <a:p>
            <a:pPr lvl="1" eaLnBrk="1" hangingPunct="1">
              <a:lnSpc>
                <a:spcPct val="80000"/>
              </a:lnSpc>
            </a:pPr>
            <a:r>
              <a:rPr lang="en-US" altLang="ja-JP" sz="1600" smtClean="0">
                <a:ea typeface="ＭＳ Ｐゴシック" charset="-128"/>
              </a:rPr>
              <a:t>Will connect to multiple new smart sensors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Analog Sensors</a:t>
            </a:r>
          </a:p>
        </p:txBody>
      </p:sp>
      <p:pic>
        <p:nvPicPr>
          <p:cNvPr id="3174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524000"/>
            <a:ext cx="675163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Digital Sensors</a:t>
            </a:r>
          </a:p>
        </p:txBody>
      </p:sp>
      <p:sp>
        <p:nvSpPr>
          <p:cNvPr id="32771" name="Content Placeholder 2"/>
          <p:cNvSpPr>
            <a:spLocks noGrp="1"/>
          </p:cNvSpPr>
          <p:nvPr>
            <p:ph idx="1"/>
          </p:nvPr>
        </p:nvSpPr>
        <p:spPr>
          <a:xfrm>
            <a:off x="5791200" y="1447800"/>
            <a:ext cx="2971800" cy="4525963"/>
          </a:xfrm>
        </p:spPr>
        <p:txBody>
          <a:bodyPr/>
          <a:lstStyle/>
          <a:p>
            <a:pPr marL="0" indent="0">
              <a:buFontTx/>
              <a:buNone/>
            </a:pPr>
            <a:r>
              <a:rPr lang="en-US" sz="2800" smtClean="0"/>
              <a:t>Note: Digital Sensors can be configured as both inputs (touch sensors) and outputs (LEDs).</a:t>
            </a:r>
          </a:p>
        </p:txBody>
      </p:sp>
      <p:pic>
        <p:nvPicPr>
          <p:cNvPr id="32772" name="Picture 5"/>
          <p:cNvPicPr>
            <a:picLocks noChangeAspect="1" noChangeArrowheads="1"/>
          </p:cNvPicPr>
          <p:nvPr/>
        </p:nvPicPr>
        <p:blipFill>
          <a:blip r:embed="rId3">
            <a:extLst>
              <a:ext uri="{28A0092B-C50C-407E-A947-70E740481C1C}">
                <a14:useLocalDpi xmlns:a14="http://schemas.microsoft.com/office/drawing/2010/main" val="0"/>
              </a:ext>
            </a:extLst>
          </a:blip>
          <a:srcRect b="27991"/>
          <a:stretch>
            <a:fillRect/>
          </a:stretch>
        </p:blipFill>
        <p:spPr bwMode="auto">
          <a:xfrm>
            <a:off x="574675" y="1524000"/>
            <a:ext cx="5216525"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Naming Conventions</a:t>
            </a:r>
          </a:p>
        </p:txBody>
      </p:sp>
      <p:sp>
        <p:nvSpPr>
          <p:cNvPr id="33795" name="Content Placeholder 2"/>
          <p:cNvSpPr>
            <a:spLocks noGrp="1"/>
          </p:cNvSpPr>
          <p:nvPr>
            <p:ph idx="1"/>
          </p:nvPr>
        </p:nvSpPr>
        <p:spPr/>
        <p:txBody>
          <a:bodyPr/>
          <a:lstStyle/>
          <a:p>
            <a:r>
              <a:rPr lang="en-US" smtClean="0"/>
              <a:t>The names of your motors and sensors follow the same conventions as variable names (which you will learn more about later on):</a:t>
            </a:r>
          </a:p>
          <a:p>
            <a:pPr lvl="1"/>
            <a:r>
              <a:rPr lang="en-US" smtClean="0"/>
              <a:t>Must be all one word (leftMotor, frontLight, etc.)</a:t>
            </a:r>
          </a:p>
          <a:p>
            <a:pPr lvl="1"/>
            <a:r>
              <a:rPr lang="en-US" smtClean="0"/>
              <a:t>Cannot contain any special characters (%, ^, #, etc.)</a:t>
            </a:r>
          </a:p>
          <a:p>
            <a:pPr lvl="1"/>
            <a:r>
              <a:rPr lang="en-US" smtClean="0"/>
              <a:t>Cannot already be a ROBOTC “Reserved Word (while, motor, task, etc.)</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#pragma statements</a:t>
            </a:r>
          </a:p>
        </p:txBody>
      </p:sp>
      <p:sp>
        <p:nvSpPr>
          <p:cNvPr id="34819" name="Content Placeholder 2"/>
          <p:cNvSpPr>
            <a:spLocks noGrp="1"/>
          </p:cNvSpPr>
          <p:nvPr>
            <p:ph idx="1"/>
          </p:nvPr>
        </p:nvSpPr>
        <p:spPr>
          <a:xfrm>
            <a:off x="685800" y="4038600"/>
            <a:ext cx="8229600" cy="2286000"/>
          </a:xfrm>
        </p:spPr>
        <p:txBody>
          <a:bodyPr/>
          <a:lstStyle/>
          <a:p>
            <a:r>
              <a:rPr lang="en-US" sz="2600" smtClean="0"/>
              <a:t>The Motors and Sensors Setup will automatically generate configuration pragma statements.</a:t>
            </a:r>
          </a:p>
          <a:p>
            <a:r>
              <a:rPr lang="en-US" sz="2600" smtClean="0"/>
              <a:t>Only configuring the motors and sensors you need in a program is generally a good practice.</a:t>
            </a:r>
          </a:p>
        </p:txBody>
      </p:sp>
      <p:pic>
        <p:nvPicPr>
          <p:cNvPr id="34820" name="Picture 2"/>
          <p:cNvPicPr>
            <a:picLocks noChangeAspect="1" noChangeArrowheads="1"/>
          </p:cNvPicPr>
          <p:nvPr/>
        </p:nvPicPr>
        <p:blipFill>
          <a:blip r:embed="rId2">
            <a:extLst>
              <a:ext uri="{28A0092B-C50C-407E-A947-70E740481C1C}">
                <a14:useLocalDpi xmlns:a14="http://schemas.microsoft.com/office/drawing/2010/main" val="0"/>
              </a:ext>
            </a:extLst>
          </a:blip>
          <a:srcRect b="34814"/>
          <a:stretch>
            <a:fillRect/>
          </a:stretch>
        </p:blipFill>
        <p:spPr bwMode="auto">
          <a:xfrm>
            <a:off x="533400" y="1676400"/>
            <a:ext cx="8194675"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2819400"/>
            <a:ext cx="8229600" cy="1143000"/>
          </a:xfrm>
        </p:spPr>
        <p:txBody>
          <a:bodyPr/>
          <a:lstStyle/>
          <a:p>
            <a:r>
              <a:rPr lang="en-US" smtClean="0"/>
              <a:t>Using the </a:t>
            </a:r>
            <a:br>
              <a:rPr lang="en-US" smtClean="0"/>
            </a:br>
            <a:r>
              <a:rPr lang="en-US" smtClean="0"/>
              <a:t>ROBOTC Debugger</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ROBOTC Debugger</a:t>
            </a:r>
          </a:p>
        </p:txBody>
      </p:sp>
      <p:sp>
        <p:nvSpPr>
          <p:cNvPr id="36867" name="Content Placeholder 2"/>
          <p:cNvSpPr>
            <a:spLocks noGrp="1"/>
          </p:cNvSpPr>
          <p:nvPr>
            <p:ph idx="1"/>
          </p:nvPr>
        </p:nvSpPr>
        <p:spPr/>
        <p:txBody>
          <a:bodyPr/>
          <a:lstStyle/>
          <a:p>
            <a:r>
              <a:rPr lang="en-US" smtClean="0"/>
              <a:t>The ROBOTC Debugger allows you to view and manipulate all of the values of your motors, sensors, timers, and variables.</a:t>
            </a:r>
          </a:p>
          <a:p>
            <a:r>
              <a:rPr lang="en-US" smtClean="0"/>
              <a:t>Now that we’ve configured the motors and sensors, let’s view their values using the ROBOTC Debugger.</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ROBOTC Debugger</a:t>
            </a:r>
          </a:p>
        </p:txBody>
      </p:sp>
      <p:sp>
        <p:nvSpPr>
          <p:cNvPr id="37891" name="Content Placeholder 2"/>
          <p:cNvSpPr>
            <a:spLocks noGrp="1"/>
          </p:cNvSpPr>
          <p:nvPr>
            <p:ph idx="1"/>
          </p:nvPr>
        </p:nvSpPr>
        <p:spPr>
          <a:xfrm>
            <a:off x="457200" y="1600200"/>
            <a:ext cx="8229600" cy="1143000"/>
          </a:xfrm>
        </p:spPr>
        <p:txBody>
          <a:bodyPr/>
          <a:lstStyle/>
          <a:p>
            <a:r>
              <a:rPr lang="en-US" sz="2400" smtClean="0"/>
              <a:t>Make sure your robot is connected to your computer and turned on, and download the program.</a:t>
            </a:r>
          </a:p>
        </p:txBody>
      </p:sp>
      <p:pic>
        <p:nvPicPr>
          <p:cNvPr id="37892" name="Picture 2"/>
          <p:cNvPicPr>
            <a:picLocks noChangeAspect="1" noChangeArrowheads="1"/>
          </p:cNvPicPr>
          <p:nvPr/>
        </p:nvPicPr>
        <p:blipFill>
          <a:blip r:embed="rId2">
            <a:extLst>
              <a:ext uri="{28A0092B-C50C-407E-A947-70E740481C1C}">
                <a14:useLocalDpi xmlns:a14="http://schemas.microsoft.com/office/drawing/2010/main" val="0"/>
              </a:ext>
            </a:extLst>
          </a:blip>
          <a:srcRect b="27342"/>
          <a:stretch>
            <a:fillRect/>
          </a:stretch>
        </p:blipFill>
        <p:spPr bwMode="auto">
          <a:xfrm>
            <a:off x="914400" y="2471738"/>
            <a:ext cx="4448175" cy="105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Content Placeholder 2"/>
          <p:cNvSpPr txBox="1">
            <a:spLocks/>
          </p:cNvSpPr>
          <p:nvPr/>
        </p:nvSpPr>
        <p:spPr bwMode="auto">
          <a:xfrm>
            <a:off x="457200" y="38163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spcBef>
                <a:spcPct val="20000"/>
              </a:spcBef>
              <a:buFontTx/>
              <a:buChar char="•"/>
            </a:pPr>
            <a:r>
              <a:rPr lang="en-US" sz="2400" b="0"/>
              <a:t>When the Program Debug Window appears, press the Start button and make sure the Refresh Rate is set to Continuous. </a:t>
            </a:r>
          </a:p>
        </p:txBody>
      </p:sp>
      <p:pic>
        <p:nvPicPr>
          <p:cNvPr id="378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4730750"/>
            <a:ext cx="3124200"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ROBOTC Debugger</a:t>
            </a:r>
          </a:p>
        </p:txBody>
      </p:sp>
      <p:sp>
        <p:nvSpPr>
          <p:cNvPr id="38915" name="Content Placeholder 2"/>
          <p:cNvSpPr>
            <a:spLocks noGrp="1"/>
          </p:cNvSpPr>
          <p:nvPr>
            <p:ph idx="1"/>
          </p:nvPr>
        </p:nvSpPr>
        <p:spPr/>
        <p:txBody>
          <a:bodyPr/>
          <a:lstStyle/>
          <a:p>
            <a:r>
              <a:rPr lang="en-US" smtClean="0"/>
              <a:t>Open the Sensor Debug window by going to Robot &gt; Debug Windows &gt; Sensors</a:t>
            </a:r>
          </a:p>
        </p:txBody>
      </p:sp>
      <p:pic>
        <p:nvPicPr>
          <p:cNvPr id="389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200400"/>
            <a:ext cx="5305425"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Sensor Debug Window</a:t>
            </a:r>
          </a:p>
        </p:txBody>
      </p:sp>
      <p:sp>
        <p:nvSpPr>
          <p:cNvPr id="39939" name="Content Placeholder 2"/>
          <p:cNvSpPr>
            <a:spLocks noGrp="1"/>
          </p:cNvSpPr>
          <p:nvPr>
            <p:ph idx="1"/>
          </p:nvPr>
        </p:nvSpPr>
        <p:spPr/>
        <p:txBody>
          <a:bodyPr/>
          <a:lstStyle/>
          <a:p>
            <a:r>
              <a:rPr lang="en-US" sz="2400" smtClean="0"/>
              <a:t>The Sensor Debug window will appear, and display all of the values of the configured sensors.</a:t>
            </a:r>
          </a:p>
        </p:txBody>
      </p:sp>
      <p:pic>
        <p:nvPicPr>
          <p:cNvPr id="3994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2514600"/>
            <a:ext cx="4143375" cy="390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a:xfrm>
            <a:off x="685800" y="2133600"/>
            <a:ext cx="7772400" cy="2670175"/>
          </a:xfrm>
        </p:spPr>
        <p:txBody>
          <a:bodyPr/>
          <a:lstStyle/>
          <a:p>
            <a:pPr eaLnBrk="1" hangingPunct="1"/>
            <a:r>
              <a:rPr lang="en-US" sz="5600" smtClean="0">
                <a:solidFill>
                  <a:schemeClr val="tx1"/>
                </a:solidFill>
              </a:rPr>
              <a:t>Program Planning</a:t>
            </a:r>
            <a:endParaRPr lang="en-US" sz="2000" b="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2133600"/>
            <a:ext cx="7772400" cy="2670175"/>
          </a:xfrm>
        </p:spPr>
        <p:txBody>
          <a:bodyPr/>
          <a:lstStyle/>
          <a:p>
            <a:pPr eaLnBrk="1" hangingPunct="1"/>
            <a:r>
              <a:rPr lang="en-US" sz="5600" smtClean="0">
                <a:solidFill>
                  <a:schemeClr val="tx1"/>
                </a:solidFill>
              </a:rPr>
              <a:t>ROBOTC Relevance</a:t>
            </a:r>
            <a:endParaRPr lang="en-US" sz="2000" b="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mtClean="0"/>
              <a:t>Behavior Based Programming</a:t>
            </a:r>
          </a:p>
        </p:txBody>
      </p:sp>
      <p:sp>
        <p:nvSpPr>
          <p:cNvPr id="210947" name="Rectangle 3"/>
          <p:cNvSpPr>
            <a:spLocks noGrp="1" noChangeArrowheads="1"/>
          </p:cNvSpPr>
          <p:nvPr>
            <p:ph type="body" idx="1"/>
          </p:nvPr>
        </p:nvSpPr>
        <p:spPr>
          <a:xfrm>
            <a:off x="381000" y="1600200"/>
            <a:ext cx="8305800" cy="4525963"/>
          </a:xfrm>
        </p:spPr>
        <p:txBody>
          <a:bodyPr/>
          <a:lstStyle/>
          <a:p>
            <a:pPr>
              <a:defRPr/>
            </a:pPr>
            <a:r>
              <a:rPr lang="en-US" sz="2800" dirty="0" smtClean="0"/>
              <a:t>A </a:t>
            </a:r>
            <a:r>
              <a:rPr lang="en-US" sz="2800" b="1" dirty="0" smtClean="0"/>
              <a:t>behavior</a:t>
            </a:r>
            <a:r>
              <a:rPr lang="en-US" sz="2800" dirty="0" smtClean="0"/>
              <a:t> is anything your robot does:</a:t>
            </a:r>
          </a:p>
          <a:p>
            <a:pPr lvl="1">
              <a:defRPr/>
            </a:pPr>
            <a:r>
              <a:rPr lang="en-US" sz="2000" dirty="0" smtClean="0">
                <a:ea typeface="+mn-ea"/>
                <a:cs typeface="+mn-cs"/>
              </a:rPr>
              <a:t> turning on a single motor, moving forward, tracking a, navigating a maze</a:t>
            </a:r>
            <a:endParaRPr lang="en-US" sz="2800" dirty="0" smtClean="0">
              <a:ea typeface="+mn-ea"/>
              <a:cs typeface="+mn-cs"/>
            </a:endParaRPr>
          </a:p>
          <a:p>
            <a:pPr>
              <a:defRPr/>
            </a:pPr>
            <a:r>
              <a:rPr lang="en-US" sz="2800" dirty="0" smtClean="0"/>
              <a:t>Three main types of behaviors: </a:t>
            </a:r>
          </a:p>
          <a:p>
            <a:pPr lvl="1">
              <a:defRPr/>
            </a:pPr>
            <a:r>
              <a:rPr lang="en-US" sz="2000" dirty="0" smtClean="0">
                <a:ea typeface="+mn-ea"/>
                <a:cs typeface="+mn-cs"/>
              </a:rPr>
              <a:t>basic behaviors – single commands to the robot (turn on a motor)</a:t>
            </a:r>
          </a:p>
          <a:p>
            <a:pPr lvl="1">
              <a:defRPr/>
            </a:pPr>
            <a:r>
              <a:rPr lang="en-US" sz="2000" dirty="0" smtClean="0">
                <a:ea typeface="+mn-ea"/>
                <a:cs typeface="+mn-cs"/>
              </a:rPr>
              <a:t>simple behaviors – simple task performed by the robot (move forward, track a line)</a:t>
            </a:r>
          </a:p>
          <a:p>
            <a:pPr lvl="1">
              <a:defRPr/>
            </a:pPr>
            <a:r>
              <a:rPr lang="en-US" sz="2000" dirty="0" smtClean="0">
                <a:ea typeface="+mn-ea"/>
                <a:cs typeface="+mn-cs"/>
              </a:rPr>
              <a:t>and complex behaviors – robot performs a complex task (solve the maze)</a:t>
            </a:r>
          </a:p>
          <a:p>
            <a:pPr>
              <a:defRPr/>
            </a:pPr>
            <a:r>
              <a:rPr lang="en-US" sz="2800" dirty="0" smtClean="0"/>
              <a:t>Complex behaviors can always be broken down into simple behaviors, which are then broken down into basic behaviors</a:t>
            </a:r>
          </a:p>
          <a:p>
            <a:pPr>
              <a:defRPr/>
            </a:pP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09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094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094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094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094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0947">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09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7"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The Labyrinth Challenge</a:t>
            </a:r>
          </a:p>
        </p:txBody>
      </p:sp>
      <p:pic>
        <p:nvPicPr>
          <p:cNvPr id="430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371600"/>
            <a:ext cx="5029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mtClean="0"/>
              <a:t>The Labyrinth Challenge</a:t>
            </a:r>
          </a:p>
        </p:txBody>
      </p:sp>
      <p:pic>
        <p:nvPicPr>
          <p:cNvPr id="4403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371600"/>
            <a:ext cx="7773988"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mtClean="0"/>
              <a:t>Programming Discussion</a:t>
            </a:r>
          </a:p>
        </p:txBody>
      </p:sp>
      <p:sp>
        <p:nvSpPr>
          <p:cNvPr id="211971" name="Rectangle 3"/>
          <p:cNvSpPr>
            <a:spLocks noGrp="1" noChangeArrowheads="1"/>
          </p:cNvSpPr>
          <p:nvPr>
            <p:ph type="body" idx="1"/>
          </p:nvPr>
        </p:nvSpPr>
        <p:spPr/>
        <p:txBody>
          <a:bodyPr/>
          <a:lstStyle/>
          <a:p>
            <a:pPr eaLnBrk="1" hangingPunct="1">
              <a:lnSpc>
                <a:spcPct val="90000"/>
              </a:lnSpc>
            </a:pPr>
            <a:r>
              <a:rPr lang="en-US" sz="2800" smtClean="0"/>
              <a:t>The Challenge: The Labyrinth </a:t>
            </a:r>
          </a:p>
          <a:p>
            <a:pPr eaLnBrk="1" hangingPunct="1">
              <a:lnSpc>
                <a:spcPct val="90000"/>
              </a:lnSpc>
            </a:pPr>
            <a:r>
              <a:rPr lang="en-US" sz="2800" smtClean="0"/>
              <a:t>The Solution: ???</a:t>
            </a:r>
          </a:p>
          <a:p>
            <a:pPr eaLnBrk="1" hangingPunct="1">
              <a:lnSpc>
                <a:spcPct val="90000"/>
              </a:lnSpc>
            </a:pPr>
            <a:r>
              <a:rPr lang="en-US" sz="2800" smtClean="0"/>
              <a:t>The Programmers (your) Role</a:t>
            </a:r>
          </a:p>
          <a:p>
            <a:pPr lvl="1" eaLnBrk="1" hangingPunct="1">
              <a:lnSpc>
                <a:spcPct val="90000"/>
              </a:lnSpc>
            </a:pPr>
            <a:r>
              <a:rPr lang="en-US" sz="2000" smtClean="0"/>
              <a:t>Plan out the robot’s path / actions - </a:t>
            </a:r>
            <a:r>
              <a:rPr lang="en-US" sz="2000" b="1" u="sng" smtClean="0"/>
              <a:t>Pseudocoding</a:t>
            </a:r>
          </a:p>
          <a:p>
            <a:pPr lvl="1" eaLnBrk="1" hangingPunct="1">
              <a:lnSpc>
                <a:spcPct val="90000"/>
              </a:lnSpc>
            </a:pPr>
            <a:r>
              <a:rPr lang="en-US" sz="2000" smtClean="0"/>
              <a:t>Understanding </a:t>
            </a:r>
            <a:r>
              <a:rPr lang="en-US" sz="2000" u="sng" smtClean="0"/>
              <a:t>Program Flow</a:t>
            </a:r>
            <a:r>
              <a:rPr lang="en-US" sz="2000" smtClean="0"/>
              <a:t> and </a:t>
            </a:r>
            <a:r>
              <a:rPr lang="en-US" sz="2000" u="sng" smtClean="0"/>
              <a:t>Behavior Based Programming</a:t>
            </a:r>
          </a:p>
          <a:p>
            <a:pPr lvl="1" eaLnBrk="1" hangingPunct="1">
              <a:lnSpc>
                <a:spcPct val="90000"/>
              </a:lnSpc>
            </a:pPr>
            <a:r>
              <a:rPr lang="en-US" sz="2000" smtClean="0"/>
              <a:t>Translate the Pseudocode into real code</a:t>
            </a:r>
          </a:p>
          <a:p>
            <a:pPr eaLnBrk="1" hangingPunct="1">
              <a:lnSpc>
                <a:spcPct val="90000"/>
              </a:lnSpc>
            </a:pPr>
            <a:r>
              <a:rPr lang="en-US" sz="2800" smtClean="0"/>
              <a:t>The Robots role</a:t>
            </a:r>
          </a:p>
          <a:p>
            <a:pPr lvl="1" eaLnBrk="1" hangingPunct="1">
              <a:lnSpc>
                <a:spcPct val="90000"/>
              </a:lnSpc>
            </a:pPr>
            <a:r>
              <a:rPr lang="en-US" sz="2000" smtClean="0"/>
              <a:t>To carry out your instructions!</a:t>
            </a:r>
          </a:p>
          <a:p>
            <a:pPr eaLnBrk="1" hangingPunct="1">
              <a:lnSpc>
                <a:spcPct val="90000"/>
              </a:lnSpc>
            </a:pPr>
            <a:r>
              <a:rPr lang="en-US" sz="2800" smtClean="0"/>
              <a:t>The Solution: Programmer and Robot working together, fulfilling their roles</a:t>
            </a:r>
          </a:p>
          <a:p>
            <a:pPr lvl="1" eaLnBrk="1" hangingPunct="1">
              <a:lnSpc>
                <a:spcPct val="90000"/>
              </a:lnSpc>
            </a:pPr>
            <a:r>
              <a:rPr lang="en-US" sz="2000" smtClean="0"/>
              <a:t>True for all robotic challenges!</a:t>
            </a:r>
          </a:p>
          <a:p>
            <a:pPr lvl="1" eaLnBrk="1" hangingPunct="1">
              <a:lnSpc>
                <a:spcPct val="90000"/>
              </a:lnSpc>
            </a:pPr>
            <a:endParaRPr lang="en-US" sz="2000" smtClean="0"/>
          </a:p>
          <a:p>
            <a:pPr lvl="1" eaLnBrk="1" hangingPunct="1">
              <a:lnSpc>
                <a:spcPct val="90000"/>
              </a:lnSpc>
            </a:pPr>
            <a:endParaRPr lang="en-US" sz="20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19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19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1971">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1971">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197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1971">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1971">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1971">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1971">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197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1"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t>Pseudocode</a:t>
            </a:r>
          </a:p>
        </p:txBody>
      </p:sp>
      <p:sp>
        <p:nvSpPr>
          <p:cNvPr id="46083" name="Content Placeholder 2"/>
          <p:cNvSpPr>
            <a:spLocks noGrp="1"/>
          </p:cNvSpPr>
          <p:nvPr>
            <p:ph idx="1"/>
          </p:nvPr>
        </p:nvSpPr>
        <p:spPr/>
        <p:txBody>
          <a:bodyPr/>
          <a:lstStyle/>
          <a:p>
            <a:r>
              <a:rPr lang="en-US" sz="2800" smtClean="0"/>
              <a:t>Pseudocode is a shorthand notation for programming which uses</a:t>
            </a:r>
          </a:p>
          <a:p>
            <a:pPr lvl="1"/>
            <a:r>
              <a:rPr lang="en-US" sz="2000" smtClean="0"/>
              <a:t>informal programming structures (if touch1 is pressed…)</a:t>
            </a:r>
          </a:p>
          <a:p>
            <a:pPr lvl="1"/>
            <a:r>
              <a:rPr lang="en-US" sz="2000" smtClean="0"/>
              <a:t>verbal descriptions of code (move forward, stop)</a:t>
            </a:r>
          </a:p>
          <a:p>
            <a:r>
              <a:rPr lang="en-US" sz="2800" smtClean="0"/>
              <a:t>Emphasis is placed on expressing the behavior or outcome of each portion of code rather than on correct syntax (it should be reasonable, though). </a:t>
            </a:r>
          </a:p>
          <a:p>
            <a:r>
              <a:rPr lang="en-US" sz="2800" smtClean="0"/>
              <a:t>Your lines of Pseudocode should also be listed in the same order as they will appear in the ROBOTC Program</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smtClean="0"/>
              <a:t>Pseudocode</a:t>
            </a:r>
          </a:p>
        </p:txBody>
      </p:sp>
      <p:sp>
        <p:nvSpPr>
          <p:cNvPr id="47107" name="Content Placeholder 2"/>
          <p:cNvSpPr>
            <a:spLocks noGrp="1"/>
          </p:cNvSpPr>
          <p:nvPr>
            <p:ph idx="1"/>
          </p:nvPr>
        </p:nvSpPr>
        <p:spPr>
          <a:xfrm>
            <a:off x="457200" y="1600200"/>
            <a:ext cx="8229600" cy="609600"/>
          </a:xfrm>
        </p:spPr>
        <p:txBody>
          <a:bodyPr/>
          <a:lstStyle/>
          <a:p>
            <a:r>
              <a:rPr lang="en-US" smtClean="0"/>
              <a:t>Sample Pseudocode:</a:t>
            </a:r>
          </a:p>
        </p:txBody>
      </p:sp>
      <p:pic>
        <p:nvPicPr>
          <p:cNvPr id="4710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788" y="2209800"/>
            <a:ext cx="478472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mtClean="0"/>
              <a:t>Pseudocode</a:t>
            </a:r>
          </a:p>
        </p:txBody>
      </p:sp>
      <p:sp>
        <p:nvSpPr>
          <p:cNvPr id="48131" name="Content Placeholder 2"/>
          <p:cNvSpPr>
            <a:spLocks noGrp="1"/>
          </p:cNvSpPr>
          <p:nvPr>
            <p:ph idx="1"/>
          </p:nvPr>
        </p:nvSpPr>
        <p:spPr/>
        <p:txBody>
          <a:bodyPr/>
          <a:lstStyle/>
          <a:p>
            <a:r>
              <a:rPr lang="en-US" smtClean="0"/>
              <a:t>Additional Details:</a:t>
            </a:r>
          </a:p>
          <a:p>
            <a:pPr lvl="1"/>
            <a:r>
              <a:rPr lang="en-US" smtClean="0"/>
              <a:t>Pseudocode is used to outline a program before translating it into proper syntax.</a:t>
            </a:r>
          </a:p>
          <a:p>
            <a:pPr lvl="1"/>
            <a:r>
              <a:rPr lang="en-US" smtClean="0"/>
              <a:t>Helps in the initial planning of a program, by creating the logical framework and sequence of the code.</a:t>
            </a:r>
          </a:p>
          <a:p>
            <a:pPr lvl="1"/>
            <a:r>
              <a:rPr lang="en-US" smtClean="0"/>
              <a:t>An additional benefit is that it can be translated into different programming languages and is therefore somewhat universal.</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mtClean="0"/>
              <a:t>Putting it all Together</a:t>
            </a:r>
          </a:p>
        </p:txBody>
      </p:sp>
      <p:sp>
        <p:nvSpPr>
          <p:cNvPr id="49155" name="Content Placeholder 2"/>
          <p:cNvSpPr>
            <a:spLocks noGrp="1"/>
          </p:cNvSpPr>
          <p:nvPr>
            <p:ph idx="1"/>
          </p:nvPr>
        </p:nvSpPr>
        <p:spPr/>
        <p:txBody>
          <a:bodyPr/>
          <a:lstStyle/>
          <a:p>
            <a:r>
              <a:rPr lang="en-US" smtClean="0"/>
              <a:t>Effective Program Planning is essential to writing correct code. Carrying out that plan is equally important!</a:t>
            </a:r>
          </a:p>
          <a:p>
            <a:r>
              <a:rPr lang="en-US" smtClean="0"/>
              <a:t>Once you have your plan, don’t try to implement it all at once!</a:t>
            </a:r>
          </a:p>
          <a:p>
            <a:r>
              <a:rPr lang="en-US" smtClean="0"/>
              <a:t>Systematically add sections of code, testing at every step!</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685800" y="2133600"/>
            <a:ext cx="7772400" cy="2670175"/>
          </a:xfrm>
        </p:spPr>
        <p:txBody>
          <a:bodyPr/>
          <a:lstStyle/>
          <a:p>
            <a:pPr eaLnBrk="1" hangingPunct="1"/>
            <a:r>
              <a:rPr lang="en-US" sz="5600" smtClean="0">
                <a:solidFill>
                  <a:schemeClr val="tx1"/>
                </a:solidFill>
              </a:rPr>
              <a:t>ROBOTC </a:t>
            </a:r>
            <a:br>
              <a:rPr lang="en-US" sz="5600" smtClean="0">
                <a:solidFill>
                  <a:schemeClr val="tx1"/>
                </a:solidFill>
              </a:rPr>
            </a:br>
            <a:r>
              <a:rPr lang="en-US" sz="5600" smtClean="0">
                <a:solidFill>
                  <a:schemeClr val="tx1"/>
                </a:solidFill>
              </a:rPr>
              <a:t>“Natural Language”</a:t>
            </a:r>
            <a:endParaRPr lang="en-US" sz="2000" b="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smtClean="0"/>
              <a:t>ROBOTC Natural Language</a:t>
            </a:r>
          </a:p>
        </p:txBody>
      </p:sp>
      <p:sp>
        <p:nvSpPr>
          <p:cNvPr id="51203" name="Content Placeholder 2"/>
          <p:cNvSpPr>
            <a:spLocks noGrp="1"/>
          </p:cNvSpPr>
          <p:nvPr>
            <p:ph idx="1"/>
          </p:nvPr>
        </p:nvSpPr>
        <p:spPr/>
        <p:txBody>
          <a:bodyPr/>
          <a:lstStyle/>
          <a:p>
            <a:r>
              <a:rPr lang="en-US" sz="2800" smtClean="0"/>
              <a:t>New, developed specifically for PLTW</a:t>
            </a:r>
          </a:p>
          <a:p>
            <a:r>
              <a:rPr lang="en-US" sz="2800" smtClean="0"/>
              <a:t>Goal is to lower the barrier of entry into </a:t>
            </a:r>
            <a:br>
              <a:rPr lang="en-US" sz="2800" smtClean="0"/>
            </a:br>
            <a:r>
              <a:rPr lang="en-US" sz="2800" smtClean="0"/>
              <a:t>syntax-based programming by simplifying the code and using more “natural” command names</a:t>
            </a:r>
          </a:p>
          <a:p>
            <a:r>
              <a:rPr lang="en-US" sz="2800" smtClean="0"/>
              <a:t>Lines of code for common robot behaviors are consolidated into single commands</a:t>
            </a:r>
          </a:p>
          <a:p>
            <a:pPr lvl="1"/>
            <a:r>
              <a:rPr lang="en-US" sz="2000" smtClean="0"/>
              <a:t>forward();</a:t>
            </a:r>
          </a:p>
          <a:p>
            <a:pPr lvl="1"/>
            <a:r>
              <a:rPr lang="en-US" sz="2000" smtClean="0"/>
              <a:t>lineTrackforTime();</a:t>
            </a:r>
          </a:p>
          <a:p>
            <a:pPr lvl="1"/>
            <a:r>
              <a:rPr lang="en-US" sz="2000" smtClean="0"/>
              <a:t>stop();</a:t>
            </a:r>
          </a:p>
          <a:p>
            <a:pPr lvl="1"/>
            <a:r>
              <a:rPr lang="en-US" sz="2000" smtClean="0"/>
              <a:t>untilBump();</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t>Industry Standard Skillsets</a:t>
            </a:r>
          </a:p>
        </p:txBody>
      </p:sp>
      <p:sp>
        <p:nvSpPr>
          <p:cNvPr id="6147" name="Content Placeholder 2"/>
          <p:cNvSpPr>
            <a:spLocks noGrp="1"/>
          </p:cNvSpPr>
          <p:nvPr>
            <p:ph idx="1"/>
          </p:nvPr>
        </p:nvSpPr>
        <p:spPr/>
        <p:txBody>
          <a:bodyPr/>
          <a:lstStyle/>
          <a:p>
            <a:pPr marL="0" indent="0">
              <a:buFontTx/>
              <a:buNone/>
            </a:pPr>
            <a:r>
              <a:rPr lang="en-US" smtClean="0"/>
              <a:t>Java and C++, along with the Eclipse and Visual Studio IDE’s have been used to program: </a:t>
            </a:r>
          </a:p>
          <a:p>
            <a:pPr lvl="1"/>
            <a:r>
              <a:rPr lang="en-US" smtClean="0"/>
              <a:t>Microsoft Windows </a:t>
            </a:r>
          </a:p>
          <a:p>
            <a:pPr lvl="1"/>
            <a:r>
              <a:rPr lang="en-US" smtClean="0"/>
              <a:t>Mac OSX </a:t>
            </a:r>
          </a:p>
          <a:p>
            <a:pPr lvl="1"/>
            <a:r>
              <a:rPr lang="en-US" smtClean="0"/>
              <a:t>US Navy UAV Drones </a:t>
            </a:r>
          </a:p>
          <a:p>
            <a:pPr lvl="1"/>
            <a:r>
              <a:rPr lang="en-US" smtClean="0"/>
              <a:t>Flight Simulators </a:t>
            </a:r>
          </a:p>
          <a:p>
            <a:pPr lvl="1"/>
            <a:r>
              <a:rPr lang="en-US" smtClean="0"/>
              <a:t>DVD Player Firmware </a:t>
            </a:r>
          </a:p>
          <a:p>
            <a:pPr lvl="1"/>
            <a:r>
              <a:rPr lang="en-US" smtClean="0"/>
              <a:t>Video Games </a:t>
            </a:r>
          </a:p>
          <a:p>
            <a:pPr lvl="1"/>
            <a:r>
              <a:rPr lang="en-US" smtClean="0"/>
              <a:t>Microwaves </a:t>
            </a:r>
          </a:p>
        </p:txBody>
      </p:sp>
      <p:sp>
        <p:nvSpPr>
          <p:cNvPr id="6148" name="Content Placeholder 2"/>
          <p:cNvSpPr txBox="1">
            <a:spLocks/>
          </p:cNvSpPr>
          <p:nvPr/>
        </p:nvSpPr>
        <p:spPr bwMode="auto">
          <a:xfrm>
            <a:off x="4648200" y="31702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lvl="1">
              <a:spcBef>
                <a:spcPct val="20000"/>
              </a:spcBef>
              <a:buFontTx/>
              <a:buChar char="–"/>
            </a:pPr>
            <a:r>
              <a:rPr lang="en-US" sz="2400" b="0"/>
              <a:t>CAT Scanners </a:t>
            </a:r>
          </a:p>
          <a:p>
            <a:pPr lvl="1">
              <a:spcBef>
                <a:spcPct val="20000"/>
              </a:spcBef>
              <a:buFontTx/>
              <a:buChar char="–"/>
            </a:pPr>
            <a:r>
              <a:rPr lang="en-US" sz="2400" b="0"/>
              <a:t>Smart Cars </a:t>
            </a:r>
          </a:p>
          <a:p>
            <a:pPr lvl="1">
              <a:spcBef>
                <a:spcPct val="20000"/>
              </a:spcBef>
              <a:buFontTx/>
              <a:buChar char="–"/>
            </a:pPr>
            <a:r>
              <a:rPr lang="en-US" sz="2400" b="0"/>
              <a:t>Satellites </a:t>
            </a:r>
          </a:p>
          <a:p>
            <a:pPr lvl="1">
              <a:spcBef>
                <a:spcPct val="20000"/>
              </a:spcBef>
              <a:buFontTx/>
              <a:buChar char="–"/>
            </a:pPr>
            <a:r>
              <a:rPr lang="en-US" sz="2400" b="0"/>
              <a:t>Cell Phones </a:t>
            </a:r>
          </a:p>
          <a:p>
            <a:pPr lvl="1">
              <a:spcBef>
                <a:spcPct val="20000"/>
              </a:spcBef>
              <a:buFontTx/>
              <a:buChar char="–"/>
            </a:pPr>
            <a:r>
              <a:rPr lang="en-US" sz="2400" b="0"/>
              <a:t>Electronic Toys</a:t>
            </a:r>
          </a:p>
          <a:p>
            <a:pPr lvl="1">
              <a:spcBef>
                <a:spcPct val="20000"/>
              </a:spcBef>
              <a:buFontTx/>
              <a:buChar char="–"/>
            </a:pPr>
            <a:r>
              <a:rPr lang="en-US" sz="2400" b="0"/>
              <a:t>ROBOTC!</a:t>
            </a:r>
          </a:p>
          <a:p>
            <a:pPr lvl="1">
              <a:spcBef>
                <a:spcPct val="20000"/>
              </a:spcBef>
              <a:buFontTx/>
              <a:buChar char="–"/>
            </a:pPr>
            <a:r>
              <a:rPr lang="en-US" sz="2400" b="0"/>
              <a:t>Much, much more!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smtClean="0"/>
              <a:t>ROBOTC Natural Language</a:t>
            </a:r>
          </a:p>
        </p:txBody>
      </p:sp>
      <p:sp>
        <p:nvSpPr>
          <p:cNvPr id="52227" name="Content Placeholder 2"/>
          <p:cNvSpPr>
            <a:spLocks noGrp="1"/>
          </p:cNvSpPr>
          <p:nvPr>
            <p:ph idx="1"/>
          </p:nvPr>
        </p:nvSpPr>
        <p:spPr>
          <a:xfrm>
            <a:off x="457200" y="1600200"/>
            <a:ext cx="8229600" cy="1219200"/>
          </a:xfrm>
        </p:spPr>
        <p:txBody>
          <a:bodyPr/>
          <a:lstStyle/>
          <a:p>
            <a:r>
              <a:rPr lang="en-US" smtClean="0"/>
              <a:t>The Natural Language is an additional Platform Type in ROBOTC:</a:t>
            </a:r>
          </a:p>
        </p:txBody>
      </p:sp>
      <p:pic>
        <p:nvPicPr>
          <p:cNvPr id="522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743200"/>
            <a:ext cx="7696200" cy="296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smtClean="0"/>
              <a:t>ROBOT Motion</a:t>
            </a:r>
          </a:p>
        </p:txBody>
      </p:sp>
      <p:sp>
        <p:nvSpPr>
          <p:cNvPr id="53251" name="Content Placeholder 2"/>
          <p:cNvSpPr>
            <a:spLocks noGrp="1"/>
          </p:cNvSpPr>
          <p:nvPr>
            <p:ph idx="1"/>
          </p:nvPr>
        </p:nvSpPr>
        <p:spPr>
          <a:xfrm>
            <a:off x="4495800" y="1600200"/>
            <a:ext cx="4191000" cy="4525963"/>
          </a:xfrm>
        </p:spPr>
        <p:txBody>
          <a:bodyPr/>
          <a:lstStyle/>
          <a:p>
            <a:r>
              <a:rPr lang="en-US" smtClean="0"/>
              <a:t>Commands that cause the entire robot to perform a behavior</a:t>
            </a:r>
          </a:p>
        </p:txBody>
      </p:sp>
      <p:pic>
        <p:nvPicPr>
          <p:cNvPr id="53252" name="Picture 2"/>
          <p:cNvPicPr>
            <a:picLocks noChangeAspect="1" noChangeArrowheads="1"/>
          </p:cNvPicPr>
          <p:nvPr/>
        </p:nvPicPr>
        <p:blipFill>
          <a:blip r:embed="rId3">
            <a:extLst>
              <a:ext uri="{28A0092B-C50C-407E-A947-70E740481C1C}">
                <a14:useLocalDpi xmlns:a14="http://schemas.microsoft.com/office/drawing/2010/main" val="0"/>
              </a:ext>
            </a:extLst>
          </a:blip>
          <a:srcRect b="25931"/>
          <a:stretch>
            <a:fillRect/>
          </a:stretch>
        </p:blipFill>
        <p:spPr bwMode="auto">
          <a:xfrm>
            <a:off x="762000" y="1600200"/>
            <a:ext cx="3571875" cy="454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Rectangle 1"/>
          <p:cNvSpPr>
            <a:spLocks noChangeArrowheads="1"/>
          </p:cNvSpPr>
          <p:nvPr/>
        </p:nvSpPr>
        <p:spPr bwMode="auto">
          <a:xfrm>
            <a:off x="990600" y="2438400"/>
            <a:ext cx="3343275" cy="2057400"/>
          </a:xfrm>
          <a:prstGeom prst="rect">
            <a:avLst/>
          </a:prstGeom>
          <a:solidFill>
            <a:srgbClr val="FFFF00">
              <a:alpha val="16862"/>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smtClean="0"/>
              <a:t>Setup</a:t>
            </a:r>
          </a:p>
        </p:txBody>
      </p:sp>
      <p:sp>
        <p:nvSpPr>
          <p:cNvPr id="54275" name="Content Placeholder 2"/>
          <p:cNvSpPr>
            <a:spLocks noGrp="1"/>
          </p:cNvSpPr>
          <p:nvPr>
            <p:ph idx="1"/>
          </p:nvPr>
        </p:nvSpPr>
        <p:spPr>
          <a:xfrm>
            <a:off x="4495800" y="1600200"/>
            <a:ext cx="4191000" cy="4525963"/>
          </a:xfrm>
        </p:spPr>
        <p:txBody>
          <a:bodyPr/>
          <a:lstStyle/>
          <a:p>
            <a:r>
              <a:rPr lang="en-US" smtClean="0"/>
              <a:t>Allows you to specify what type of robot configuration you have from pre-specified models (RECBOT, Swervebot)</a:t>
            </a:r>
          </a:p>
        </p:txBody>
      </p:sp>
      <p:pic>
        <p:nvPicPr>
          <p:cNvPr id="5427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00200"/>
            <a:ext cx="3562350"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Rectangle 4"/>
          <p:cNvSpPr>
            <a:spLocks noChangeArrowheads="1"/>
          </p:cNvSpPr>
          <p:nvPr/>
        </p:nvSpPr>
        <p:spPr bwMode="auto">
          <a:xfrm>
            <a:off x="990600" y="2586038"/>
            <a:ext cx="3343275" cy="385762"/>
          </a:xfrm>
          <a:prstGeom prst="rect">
            <a:avLst/>
          </a:prstGeom>
          <a:solidFill>
            <a:srgbClr val="FFFF00">
              <a:alpha val="16862"/>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smtClean="0"/>
              <a:t>Movement</a:t>
            </a:r>
          </a:p>
        </p:txBody>
      </p:sp>
      <p:sp>
        <p:nvSpPr>
          <p:cNvPr id="55299" name="Content Placeholder 2"/>
          <p:cNvSpPr>
            <a:spLocks noGrp="1"/>
          </p:cNvSpPr>
          <p:nvPr>
            <p:ph idx="1"/>
          </p:nvPr>
        </p:nvSpPr>
        <p:spPr>
          <a:xfrm>
            <a:off x="4495800" y="1600200"/>
            <a:ext cx="4191000" cy="4525963"/>
          </a:xfrm>
        </p:spPr>
        <p:txBody>
          <a:bodyPr/>
          <a:lstStyle/>
          <a:p>
            <a:r>
              <a:rPr lang="en-US" smtClean="0"/>
              <a:t>Commands that allow you to control individual motors </a:t>
            </a:r>
          </a:p>
        </p:txBody>
      </p:sp>
      <p:pic>
        <p:nvPicPr>
          <p:cNvPr id="553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50" y="1600200"/>
            <a:ext cx="35242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Rectangle 4"/>
          <p:cNvSpPr>
            <a:spLocks noChangeArrowheads="1"/>
          </p:cNvSpPr>
          <p:nvPr/>
        </p:nvSpPr>
        <p:spPr bwMode="auto">
          <a:xfrm>
            <a:off x="990600" y="2743200"/>
            <a:ext cx="3343275" cy="723900"/>
          </a:xfrm>
          <a:prstGeom prst="rect">
            <a:avLst/>
          </a:prstGeom>
          <a:solidFill>
            <a:srgbClr val="FFFF00">
              <a:alpha val="16862"/>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smtClean="0"/>
              <a:t>Special</a:t>
            </a:r>
          </a:p>
        </p:txBody>
      </p:sp>
      <p:sp>
        <p:nvSpPr>
          <p:cNvPr id="56323" name="Content Placeholder 2"/>
          <p:cNvSpPr>
            <a:spLocks noGrp="1"/>
          </p:cNvSpPr>
          <p:nvPr>
            <p:ph idx="1"/>
          </p:nvPr>
        </p:nvSpPr>
        <p:spPr>
          <a:xfrm>
            <a:off x="4495800" y="1600200"/>
            <a:ext cx="4191000" cy="4525963"/>
          </a:xfrm>
        </p:spPr>
        <p:txBody>
          <a:bodyPr/>
          <a:lstStyle/>
          <a:p>
            <a:r>
              <a:rPr lang="en-US" smtClean="0"/>
              <a:t>Commands that control the more unique VEX Hardware – LED’s</a:t>
            </a:r>
          </a:p>
        </p:txBody>
      </p:sp>
      <p:pic>
        <p:nvPicPr>
          <p:cNvPr id="563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50" y="1600200"/>
            <a:ext cx="356235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Rectangle 4"/>
          <p:cNvSpPr>
            <a:spLocks noChangeArrowheads="1"/>
          </p:cNvSpPr>
          <p:nvPr/>
        </p:nvSpPr>
        <p:spPr bwMode="auto">
          <a:xfrm>
            <a:off x="990600" y="2895600"/>
            <a:ext cx="3343275" cy="914400"/>
          </a:xfrm>
          <a:prstGeom prst="rect">
            <a:avLst/>
          </a:prstGeom>
          <a:solidFill>
            <a:srgbClr val="FFFF00">
              <a:alpha val="16862"/>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smtClean="0"/>
              <a:t>Until</a:t>
            </a:r>
          </a:p>
        </p:txBody>
      </p:sp>
      <p:sp>
        <p:nvSpPr>
          <p:cNvPr id="57347" name="Content Placeholder 2"/>
          <p:cNvSpPr>
            <a:spLocks noGrp="1"/>
          </p:cNvSpPr>
          <p:nvPr>
            <p:ph idx="1"/>
          </p:nvPr>
        </p:nvSpPr>
        <p:spPr>
          <a:xfrm>
            <a:off x="4495800" y="1600200"/>
            <a:ext cx="4191000" cy="4525963"/>
          </a:xfrm>
        </p:spPr>
        <p:txBody>
          <a:bodyPr/>
          <a:lstStyle/>
          <a:p>
            <a:r>
              <a:rPr lang="en-US" smtClean="0"/>
              <a:t>Commands that allow you to create behaviors where the robot acts “until” a certain event </a:t>
            </a:r>
          </a:p>
          <a:p>
            <a:pPr lvl="1"/>
            <a:r>
              <a:rPr lang="en-US" smtClean="0"/>
              <a:t>Button Press</a:t>
            </a:r>
          </a:p>
          <a:p>
            <a:pPr lvl="1"/>
            <a:r>
              <a:rPr lang="en-US" smtClean="0"/>
              <a:t>Line Tracker Value</a:t>
            </a:r>
          </a:p>
          <a:p>
            <a:pPr lvl="1"/>
            <a:r>
              <a:rPr lang="en-US" smtClean="0"/>
              <a:t>Potentiometer Value</a:t>
            </a:r>
          </a:p>
        </p:txBody>
      </p:sp>
      <p:pic>
        <p:nvPicPr>
          <p:cNvPr id="5734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525" y="1600200"/>
            <a:ext cx="3562350"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Rectangle 4"/>
          <p:cNvSpPr>
            <a:spLocks noChangeArrowheads="1"/>
          </p:cNvSpPr>
          <p:nvPr/>
        </p:nvSpPr>
        <p:spPr bwMode="auto">
          <a:xfrm>
            <a:off x="990600" y="3124200"/>
            <a:ext cx="3343275" cy="2057400"/>
          </a:xfrm>
          <a:prstGeom prst="rect">
            <a:avLst/>
          </a:prstGeom>
          <a:solidFill>
            <a:srgbClr val="FFFF00">
              <a:alpha val="16862"/>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smtClean="0"/>
              <a:t>Wait</a:t>
            </a:r>
          </a:p>
        </p:txBody>
      </p:sp>
      <p:sp>
        <p:nvSpPr>
          <p:cNvPr id="58371" name="Content Placeholder 2"/>
          <p:cNvSpPr>
            <a:spLocks noGrp="1"/>
          </p:cNvSpPr>
          <p:nvPr>
            <p:ph idx="1"/>
          </p:nvPr>
        </p:nvSpPr>
        <p:spPr>
          <a:xfrm>
            <a:off x="4495800" y="1600200"/>
            <a:ext cx="4191000" cy="4525963"/>
          </a:xfrm>
        </p:spPr>
        <p:txBody>
          <a:bodyPr/>
          <a:lstStyle/>
          <a:p>
            <a:r>
              <a:rPr lang="en-US" smtClean="0"/>
              <a:t>Commands that wait for an elapsed amount of time in seconds or milliseconds</a:t>
            </a:r>
          </a:p>
        </p:txBody>
      </p:sp>
      <p:pic>
        <p:nvPicPr>
          <p:cNvPr id="583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525" y="1600200"/>
            <a:ext cx="3562350"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Rectangle 4"/>
          <p:cNvSpPr>
            <a:spLocks noChangeArrowheads="1"/>
          </p:cNvSpPr>
          <p:nvPr/>
        </p:nvSpPr>
        <p:spPr bwMode="auto">
          <a:xfrm>
            <a:off x="990600" y="3276600"/>
            <a:ext cx="3343275" cy="609600"/>
          </a:xfrm>
          <a:prstGeom prst="rect">
            <a:avLst/>
          </a:prstGeom>
          <a:solidFill>
            <a:srgbClr val="FFFF00">
              <a:alpha val="16862"/>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smtClean="0"/>
              <a:t>Sample Programs</a:t>
            </a:r>
          </a:p>
        </p:txBody>
      </p:sp>
      <p:pic>
        <p:nvPicPr>
          <p:cNvPr id="593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600200"/>
            <a:ext cx="3438525"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338388"/>
            <a:ext cx="57150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sz="4000" smtClean="0"/>
              <a:t>Moving Forward and Backward</a:t>
            </a:r>
          </a:p>
        </p:txBody>
      </p:sp>
      <p:pic>
        <p:nvPicPr>
          <p:cNvPr id="6041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425" y="1414463"/>
            <a:ext cx="6915150" cy="402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smtClean="0"/>
              <a:t>PLTW Template</a:t>
            </a:r>
          </a:p>
        </p:txBody>
      </p:sp>
      <p:pic>
        <p:nvPicPr>
          <p:cNvPr id="614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447800"/>
            <a:ext cx="7440613"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2133600"/>
            <a:ext cx="7772400" cy="2670175"/>
          </a:xfrm>
        </p:spPr>
        <p:txBody>
          <a:bodyPr/>
          <a:lstStyle/>
          <a:p>
            <a:pPr eaLnBrk="1" hangingPunct="1"/>
            <a:r>
              <a:rPr lang="en-US" sz="5600" smtClean="0">
                <a:solidFill>
                  <a:schemeClr val="tx1"/>
                </a:solidFill>
              </a:rPr>
              <a:t>ROBOTC Features</a:t>
            </a:r>
            <a:endParaRPr lang="en-US" sz="2000" b="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smtClean="0"/>
              <a:t>PLTW Template</a:t>
            </a:r>
          </a:p>
        </p:txBody>
      </p:sp>
      <p:pic>
        <p:nvPicPr>
          <p:cNvPr id="6246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47800"/>
            <a:ext cx="63309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2468" name="Straight Arrow Connector 5"/>
          <p:cNvCxnSpPr>
            <a:cxnSpLocks noChangeShapeType="1"/>
          </p:cNvCxnSpPr>
          <p:nvPr/>
        </p:nvCxnSpPr>
        <p:spPr bwMode="auto">
          <a:xfrm rot="10800000">
            <a:off x="3200400" y="2301875"/>
            <a:ext cx="685800" cy="1588"/>
          </a:xfrm>
          <a:prstGeom prst="straightConnector1">
            <a:avLst/>
          </a:prstGeom>
          <a:noFill/>
          <a:ln w="76200" algn="ctr">
            <a:solidFill>
              <a:srgbClr val="FFC000"/>
            </a:solidFill>
            <a:round/>
            <a:headEnd/>
            <a:tailEnd type="arrow" w="med" len="med"/>
          </a:ln>
          <a:extLst>
            <a:ext uri="{909E8E84-426E-40DD-AFC4-6F175D3DCCD1}">
              <a14:hiddenFill xmlns:a14="http://schemas.microsoft.com/office/drawing/2010/main">
                <a:noFill/>
              </a14:hiddenFill>
            </a:ext>
          </a:extLst>
        </p:spPr>
      </p:cxnSp>
      <p:sp>
        <p:nvSpPr>
          <p:cNvPr id="62469" name="TextBox 7"/>
          <p:cNvSpPr txBox="1">
            <a:spLocks noChangeArrowheads="1"/>
          </p:cNvSpPr>
          <p:nvPr/>
        </p:nvSpPr>
        <p:spPr bwMode="auto">
          <a:xfrm>
            <a:off x="3911600" y="2133600"/>
            <a:ext cx="3860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1600"/>
              <a:t>Top comment section for students to fill their personal information, as well as program planning work.</a:t>
            </a:r>
          </a:p>
        </p:txBody>
      </p:sp>
      <p:cxnSp>
        <p:nvCxnSpPr>
          <p:cNvPr id="62470" name="Straight Arrow Connector 11"/>
          <p:cNvCxnSpPr>
            <a:cxnSpLocks noChangeShapeType="1"/>
          </p:cNvCxnSpPr>
          <p:nvPr/>
        </p:nvCxnSpPr>
        <p:spPr bwMode="auto">
          <a:xfrm rot="10800000">
            <a:off x="1828800" y="5334000"/>
            <a:ext cx="685800" cy="1588"/>
          </a:xfrm>
          <a:prstGeom prst="straightConnector1">
            <a:avLst/>
          </a:prstGeom>
          <a:noFill/>
          <a:ln w="76200" algn="ctr">
            <a:solidFill>
              <a:srgbClr val="FFC000"/>
            </a:solidFill>
            <a:round/>
            <a:headEnd/>
            <a:tailEnd type="arrow" w="med" len="med"/>
          </a:ln>
          <a:extLst>
            <a:ext uri="{909E8E84-426E-40DD-AFC4-6F175D3DCCD1}">
              <a14:hiddenFill xmlns:a14="http://schemas.microsoft.com/office/drawing/2010/main">
                <a:noFill/>
              </a14:hiddenFill>
            </a:ext>
          </a:extLst>
        </p:spPr>
      </p:cxnSp>
      <p:sp>
        <p:nvSpPr>
          <p:cNvPr id="62471" name="TextBox 7"/>
          <p:cNvSpPr txBox="1">
            <a:spLocks noChangeArrowheads="1"/>
          </p:cNvSpPr>
          <p:nvPr/>
        </p:nvSpPr>
        <p:spPr bwMode="auto">
          <a:xfrm>
            <a:off x="2514600" y="5181600"/>
            <a:ext cx="3886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1600"/>
              <a:t>Section between curly braces is designated for the actual program.</a:t>
            </a:r>
          </a:p>
        </p:txBody>
      </p:sp>
      <p:sp>
        <p:nvSpPr>
          <p:cNvPr id="8" name="TextBox 7"/>
          <p:cNvSpPr txBox="1">
            <a:spLocks noChangeArrowheads="1"/>
          </p:cNvSpPr>
          <p:nvPr/>
        </p:nvSpPr>
        <p:spPr bwMode="auto">
          <a:xfrm>
            <a:off x="4064000" y="3276600"/>
            <a:ext cx="3860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1600"/>
              <a:t>Beginning and end of a multi-line comment</a:t>
            </a:r>
          </a:p>
        </p:txBody>
      </p:sp>
      <p:cxnSp>
        <p:nvCxnSpPr>
          <p:cNvPr id="9" name="Straight Arrow Connector 5"/>
          <p:cNvCxnSpPr>
            <a:cxnSpLocks noChangeShapeType="1"/>
          </p:cNvCxnSpPr>
          <p:nvPr/>
        </p:nvCxnSpPr>
        <p:spPr bwMode="auto">
          <a:xfrm flipH="1" flipV="1">
            <a:off x="1676400" y="2057400"/>
            <a:ext cx="2362200" cy="1449388"/>
          </a:xfrm>
          <a:prstGeom prst="straightConnector1">
            <a:avLst/>
          </a:prstGeom>
          <a:noFill/>
          <a:ln w="76200" algn="ctr">
            <a:solidFill>
              <a:srgbClr val="FFC000"/>
            </a:solidFill>
            <a:round/>
            <a:headEnd/>
            <a:tailEnd type="arrow" w="med" len="med"/>
          </a:ln>
          <a:extLst>
            <a:ext uri="{909E8E84-426E-40DD-AFC4-6F175D3DCCD1}">
              <a14:hiddenFill xmlns:a14="http://schemas.microsoft.com/office/drawing/2010/main">
                <a:noFill/>
              </a14:hiddenFill>
            </a:ext>
          </a:extLst>
        </p:spPr>
      </p:cxnSp>
      <p:cxnSp>
        <p:nvCxnSpPr>
          <p:cNvPr id="10" name="Straight Arrow Connector 5"/>
          <p:cNvCxnSpPr>
            <a:cxnSpLocks noChangeShapeType="1"/>
          </p:cNvCxnSpPr>
          <p:nvPr/>
        </p:nvCxnSpPr>
        <p:spPr bwMode="auto">
          <a:xfrm flipH="1">
            <a:off x="1828800" y="3562350"/>
            <a:ext cx="2251075" cy="857250"/>
          </a:xfrm>
          <a:prstGeom prst="straightConnector1">
            <a:avLst/>
          </a:prstGeom>
          <a:noFill/>
          <a:ln w="76200" algn="ctr">
            <a:solidFill>
              <a:srgbClr val="FFC000"/>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16" fill="hold" nodeType="clickEffect">
                                  <p:stCondLst>
                                    <p:cond delay="0"/>
                                  </p:stCondLst>
                                  <p:childTnLst>
                                    <p:set>
                                      <p:cBhvr>
                                        <p:cTn id="17" dur="1" fill="hold">
                                          <p:stCondLst>
                                            <p:cond delay="0"/>
                                          </p:stCondLst>
                                        </p:cTn>
                                        <p:tgtEl>
                                          <p:spTgt spid="62470"/>
                                        </p:tgtEl>
                                        <p:attrNameLst>
                                          <p:attrName>style.visibility</p:attrName>
                                        </p:attrNameLst>
                                      </p:cBhvr>
                                      <p:to>
                                        <p:strVal val="visible"/>
                                      </p:to>
                                    </p:set>
                                    <p:anim calcmode="lin" valueType="num">
                                      <p:cBhvr>
                                        <p:cTn id="18" dur="500" fill="hold"/>
                                        <p:tgtEl>
                                          <p:spTgt spid="62470"/>
                                        </p:tgtEl>
                                        <p:attrNameLst>
                                          <p:attrName>ppt_w</p:attrName>
                                        </p:attrNameLst>
                                      </p:cBhvr>
                                      <p:tavLst>
                                        <p:tav tm="0">
                                          <p:val>
                                            <p:fltVal val="0"/>
                                          </p:val>
                                        </p:tav>
                                        <p:tav tm="100000">
                                          <p:val>
                                            <p:strVal val="#ppt_w"/>
                                          </p:val>
                                        </p:tav>
                                      </p:tavLst>
                                    </p:anim>
                                    <p:anim calcmode="lin" valueType="num">
                                      <p:cBhvr>
                                        <p:cTn id="19" dur="500" fill="hold"/>
                                        <p:tgtEl>
                                          <p:spTgt spid="62470"/>
                                        </p:tgtEl>
                                        <p:attrNameLst>
                                          <p:attrName>ppt_h</p:attrName>
                                        </p:attrNameLst>
                                      </p:cBhvr>
                                      <p:tavLst>
                                        <p:tav tm="0">
                                          <p:val>
                                            <p:fltVal val="0"/>
                                          </p:val>
                                        </p:tav>
                                        <p:tav tm="100000">
                                          <p:val>
                                            <p:strVal val="#ppt_h"/>
                                          </p:val>
                                        </p:tav>
                                      </p:tavLst>
                                    </p:anim>
                                    <p:animEffect transition="in" filter="fade">
                                      <p:cBhvr>
                                        <p:cTn id="20" dur="500"/>
                                        <p:tgtEl>
                                          <p:spTgt spid="6247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62471"/>
                                        </p:tgtEl>
                                        <p:attrNameLst>
                                          <p:attrName>style.visibility</p:attrName>
                                        </p:attrNameLst>
                                      </p:cBhvr>
                                      <p:to>
                                        <p:strVal val="visible"/>
                                      </p:to>
                                    </p:set>
                                    <p:anim calcmode="lin" valueType="num">
                                      <p:cBhvr>
                                        <p:cTn id="23" dur="500" fill="hold"/>
                                        <p:tgtEl>
                                          <p:spTgt spid="62471"/>
                                        </p:tgtEl>
                                        <p:attrNameLst>
                                          <p:attrName>ppt_w</p:attrName>
                                        </p:attrNameLst>
                                      </p:cBhvr>
                                      <p:tavLst>
                                        <p:tav tm="0">
                                          <p:val>
                                            <p:fltVal val="0"/>
                                          </p:val>
                                        </p:tav>
                                        <p:tav tm="100000">
                                          <p:val>
                                            <p:strVal val="#ppt_w"/>
                                          </p:val>
                                        </p:tav>
                                      </p:tavLst>
                                    </p:anim>
                                    <p:anim calcmode="lin" valueType="num">
                                      <p:cBhvr>
                                        <p:cTn id="24" dur="500" fill="hold"/>
                                        <p:tgtEl>
                                          <p:spTgt spid="62471"/>
                                        </p:tgtEl>
                                        <p:attrNameLst>
                                          <p:attrName>ppt_h</p:attrName>
                                        </p:attrNameLst>
                                      </p:cBhvr>
                                      <p:tavLst>
                                        <p:tav tm="0">
                                          <p:val>
                                            <p:fltVal val="0"/>
                                          </p:val>
                                        </p:tav>
                                        <p:tav tm="100000">
                                          <p:val>
                                            <p:strVal val="#ppt_h"/>
                                          </p:val>
                                        </p:tav>
                                      </p:tavLst>
                                    </p:anim>
                                    <p:animEffect transition="in" filter="fade">
                                      <p:cBhvr>
                                        <p:cTn id="25" dur="500"/>
                                        <p:tgtEl>
                                          <p:spTgt spid="624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1" grpId="0"/>
      <p:bldP spid="8"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ctrTitle"/>
          </p:nvPr>
        </p:nvSpPr>
        <p:spPr>
          <a:xfrm>
            <a:off x="685800" y="2133600"/>
            <a:ext cx="7772400" cy="2670175"/>
          </a:xfrm>
        </p:spPr>
        <p:txBody>
          <a:bodyPr/>
          <a:lstStyle/>
          <a:p>
            <a:pPr eaLnBrk="1" hangingPunct="1"/>
            <a:r>
              <a:rPr lang="en-US" sz="5600" smtClean="0">
                <a:solidFill>
                  <a:schemeClr val="tx1"/>
                </a:solidFill>
              </a:rPr>
              <a:t>Basic Programming:</a:t>
            </a:r>
            <a:br>
              <a:rPr lang="en-US" sz="5600" smtClean="0">
                <a:solidFill>
                  <a:schemeClr val="tx1"/>
                </a:solidFill>
              </a:rPr>
            </a:br>
            <a:r>
              <a:rPr lang="en-US" sz="4000" smtClean="0">
                <a:solidFill>
                  <a:schemeClr val="tx1"/>
                </a:solidFill>
              </a:rPr>
              <a:t>Motor and Wait Commands</a:t>
            </a:r>
            <a:endParaRPr lang="en-US" sz="4000" b="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371600"/>
            <a:ext cx="318135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Title 1"/>
          <p:cNvSpPr>
            <a:spLocks noGrp="1"/>
          </p:cNvSpPr>
          <p:nvPr>
            <p:ph type="title"/>
          </p:nvPr>
        </p:nvSpPr>
        <p:spPr/>
        <p:txBody>
          <a:bodyPr/>
          <a:lstStyle/>
          <a:p>
            <a:r>
              <a:rPr lang="en-US" smtClean="0"/>
              <a:t>VEX Motors</a:t>
            </a:r>
          </a:p>
        </p:txBody>
      </p:sp>
      <p:sp>
        <p:nvSpPr>
          <p:cNvPr id="77828" name="Content Placeholder 2"/>
          <p:cNvSpPr>
            <a:spLocks noGrp="1"/>
          </p:cNvSpPr>
          <p:nvPr>
            <p:ph idx="1"/>
          </p:nvPr>
        </p:nvSpPr>
        <p:spPr>
          <a:xfrm>
            <a:off x="457200" y="1798638"/>
            <a:ext cx="8229600" cy="4525962"/>
          </a:xfrm>
        </p:spPr>
        <p:txBody>
          <a:bodyPr/>
          <a:lstStyle/>
          <a:p>
            <a:pPr>
              <a:defRPr/>
            </a:pPr>
            <a:r>
              <a:rPr lang="en-US" dirty="0" smtClean="0"/>
              <a:t>Main Type:</a:t>
            </a:r>
          </a:p>
          <a:p>
            <a:pPr lvl="1">
              <a:defRPr/>
            </a:pPr>
            <a:r>
              <a:rPr lang="en-US" dirty="0" smtClean="0"/>
              <a:t>2-wire motor 269</a:t>
            </a:r>
          </a:p>
          <a:p>
            <a:pPr lvl="1">
              <a:defRPr/>
            </a:pPr>
            <a:r>
              <a:rPr lang="en-US" b="1" dirty="0" smtClean="0"/>
              <a:t>Newer 2-wire motor 269</a:t>
            </a:r>
          </a:p>
          <a:p>
            <a:pPr lvl="1">
              <a:defRPr/>
            </a:pPr>
            <a:r>
              <a:rPr lang="en-US" dirty="0" smtClean="0"/>
              <a:t>Newer 2-wire motor 393</a:t>
            </a:r>
          </a:p>
          <a:p>
            <a:pPr marL="457200" lvl="1" indent="0">
              <a:buFontTx/>
              <a:buNone/>
              <a:defRPr/>
            </a:pPr>
            <a:endParaRPr lang="en-US" dirty="0" smtClean="0"/>
          </a:p>
          <a:p>
            <a:pPr>
              <a:defRPr/>
            </a:pPr>
            <a:r>
              <a:rPr lang="en-US" dirty="0" smtClean="0"/>
              <a:t>All motors are programmed</a:t>
            </a:r>
            <a:br>
              <a:rPr lang="en-US" dirty="0" smtClean="0"/>
            </a:br>
            <a:r>
              <a:rPr lang="en-US" dirty="0" smtClean="0"/>
              <a:t>the same way in ROBOTC</a:t>
            </a:r>
          </a:p>
          <a:p>
            <a:pPr lvl="1">
              <a:defRPr/>
            </a:pPr>
            <a:r>
              <a:rPr lang="en-US" dirty="0" smtClean="0"/>
              <a:t>Accept values between 127 (full forward) and -127 (full reverse)</a:t>
            </a:r>
          </a:p>
          <a:p>
            <a:pPr lvl="1">
              <a:defRPr/>
            </a:pPr>
            <a:endParaRPr lang="en-US" dirty="0"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smtClean="0"/>
              <a:t>Connecting the Motors</a:t>
            </a:r>
          </a:p>
        </p:txBody>
      </p:sp>
      <p:sp>
        <p:nvSpPr>
          <p:cNvPr id="65539" name="Content Placeholder 2"/>
          <p:cNvSpPr>
            <a:spLocks noGrp="1"/>
          </p:cNvSpPr>
          <p:nvPr>
            <p:ph idx="1"/>
          </p:nvPr>
        </p:nvSpPr>
        <p:spPr>
          <a:xfrm>
            <a:off x="457200" y="1600200"/>
            <a:ext cx="4267200" cy="4525963"/>
          </a:xfrm>
        </p:spPr>
        <p:txBody>
          <a:bodyPr/>
          <a:lstStyle/>
          <a:p>
            <a:r>
              <a:rPr lang="en-US" smtClean="0"/>
              <a:t>Two-wire motors can be plugged directly into MOTOR ports 1 &amp; 10 on the Cortex, and 2-9 using the Motor Controller 29</a:t>
            </a:r>
          </a:p>
        </p:txBody>
      </p:sp>
      <p:pic>
        <p:nvPicPr>
          <p:cNvPr id="655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593850"/>
            <a:ext cx="3981450" cy="491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smtClean="0"/>
              <a:t>Motor 2 for 5 Seconds</a:t>
            </a:r>
          </a:p>
        </p:txBody>
      </p:sp>
      <p:pic>
        <p:nvPicPr>
          <p:cNvPr id="66563" name="Picture 2"/>
          <p:cNvPicPr>
            <a:picLocks noChangeAspect="1" noChangeArrowheads="1"/>
          </p:cNvPicPr>
          <p:nvPr/>
        </p:nvPicPr>
        <p:blipFill>
          <a:blip r:embed="rId3">
            <a:extLst>
              <a:ext uri="{28A0092B-C50C-407E-A947-70E740481C1C}">
                <a14:useLocalDpi xmlns:a14="http://schemas.microsoft.com/office/drawing/2010/main" val="0"/>
              </a:ext>
            </a:extLst>
          </a:blip>
          <a:srcRect r="10223"/>
          <a:stretch>
            <a:fillRect/>
          </a:stretch>
        </p:blipFill>
        <p:spPr bwMode="auto">
          <a:xfrm>
            <a:off x="609600" y="1447800"/>
            <a:ext cx="7924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smtClean="0"/>
              <a:t>Motor 2 for 5 Seconds</a:t>
            </a:r>
          </a:p>
        </p:txBody>
      </p:sp>
      <p:pic>
        <p:nvPicPr>
          <p:cNvPr id="67587" name="Picture 2"/>
          <p:cNvPicPr>
            <a:picLocks noChangeAspect="1" noChangeArrowheads="1"/>
          </p:cNvPicPr>
          <p:nvPr/>
        </p:nvPicPr>
        <p:blipFill>
          <a:blip r:embed="rId2">
            <a:extLst>
              <a:ext uri="{28A0092B-C50C-407E-A947-70E740481C1C}">
                <a14:useLocalDpi xmlns:a14="http://schemas.microsoft.com/office/drawing/2010/main" val="0"/>
              </a:ext>
            </a:extLst>
          </a:blip>
          <a:srcRect l="9418" t="5696" r="10292" b="85698"/>
          <a:stretch>
            <a:fillRect/>
          </a:stretch>
        </p:blipFill>
        <p:spPr bwMode="auto">
          <a:xfrm>
            <a:off x="457200" y="1371600"/>
            <a:ext cx="80010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8" name="Picture 3"/>
          <p:cNvPicPr>
            <a:picLocks noChangeAspect="1" noChangeArrowheads="1"/>
          </p:cNvPicPr>
          <p:nvPr/>
        </p:nvPicPr>
        <p:blipFill>
          <a:blip r:embed="rId2">
            <a:extLst>
              <a:ext uri="{28A0092B-C50C-407E-A947-70E740481C1C}">
                <a14:useLocalDpi xmlns:a14="http://schemas.microsoft.com/office/drawing/2010/main" val="0"/>
              </a:ext>
            </a:extLst>
          </a:blip>
          <a:srcRect l="9377" t="66209" r="58427"/>
          <a:stretch>
            <a:fillRect/>
          </a:stretch>
        </p:blipFill>
        <p:spPr bwMode="auto">
          <a:xfrm>
            <a:off x="533400" y="3048000"/>
            <a:ext cx="4598988"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7589" name="Straight Arrow Connector 5"/>
          <p:cNvCxnSpPr>
            <a:cxnSpLocks noChangeShapeType="1"/>
          </p:cNvCxnSpPr>
          <p:nvPr/>
        </p:nvCxnSpPr>
        <p:spPr bwMode="auto">
          <a:xfrm flipV="1">
            <a:off x="838200" y="1862138"/>
            <a:ext cx="0" cy="457200"/>
          </a:xfrm>
          <a:prstGeom prst="straightConnector1">
            <a:avLst/>
          </a:prstGeom>
          <a:noFill/>
          <a:ln w="76200" algn="ctr">
            <a:solidFill>
              <a:srgbClr val="FFC000"/>
            </a:solidFill>
            <a:round/>
            <a:headEnd/>
            <a:tailEnd type="arrow" w="med" len="med"/>
          </a:ln>
          <a:extLst>
            <a:ext uri="{909E8E84-426E-40DD-AFC4-6F175D3DCCD1}">
              <a14:hiddenFill xmlns:a14="http://schemas.microsoft.com/office/drawing/2010/main">
                <a:noFill/>
              </a14:hiddenFill>
            </a:ext>
          </a:extLst>
        </p:spPr>
      </p:cxnSp>
      <p:sp>
        <p:nvSpPr>
          <p:cNvPr id="67590" name="TextBox 7"/>
          <p:cNvSpPr txBox="1">
            <a:spLocks noChangeArrowheads="1"/>
          </p:cNvSpPr>
          <p:nvPr/>
        </p:nvSpPr>
        <p:spPr bwMode="auto">
          <a:xfrm>
            <a:off x="685800" y="2438400"/>
            <a:ext cx="6934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1600"/>
              <a:t>Displays configuration changes from the Motors and Sensors Setup</a:t>
            </a:r>
          </a:p>
        </p:txBody>
      </p:sp>
      <p:cxnSp>
        <p:nvCxnSpPr>
          <p:cNvPr id="67591" name="Straight Arrow Connector 5"/>
          <p:cNvCxnSpPr>
            <a:cxnSpLocks noChangeShapeType="1"/>
          </p:cNvCxnSpPr>
          <p:nvPr/>
        </p:nvCxnSpPr>
        <p:spPr bwMode="auto">
          <a:xfrm flipH="1">
            <a:off x="2263775" y="3352800"/>
            <a:ext cx="3070225" cy="0"/>
          </a:xfrm>
          <a:prstGeom prst="straightConnector1">
            <a:avLst/>
          </a:prstGeom>
          <a:noFill/>
          <a:ln w="76200" algn="ctr">
            <a:solidFill>
              <a:srgbClr val="FFC000"/>
            </a:solidFill>
            <a:round/>
            <a:headEnd/>
            <a:tailEnd type="arrow" w="med" len="med"/>
          </a:ln>
          <a:extLst>
            <a:ext uri="{909E8E84-426E-40DD-AFC4-6F175D3DCCD1}">
              <a14:hiddenFill xmlns:a14="http://schemas.microsoft.com/office/drawing/2010/main">
                <a:noFill/>
              </a14:hiddenFill>
            </a:ext>
          </a:extLst>
        </p:spPr>
      </p:cxnSp>
      <p:sp>
        <p:nvSpPr>
          <p:cNvPr id="67592" name="TextBox 7"/>
          <p:cNvSpPr txBox="1">
            <a:spLocks noChangeArrowheads="1"/>
          </p:cNvSpPr>
          <p:nvPr/>
        </p:nvSpPr>
        <p:spPr bwMode="auto">
          <a:xfrm>
            <a:off x="5348288" y="3182938"/>
            <a:ext cx="250031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1600"/>
              <a:t>Defines the “main task” of the robot</a:t>
            </a:r>
          </a:p>
        </p:txBody>
      </p:sp>
      <p:cxnSp>
        <p:nvCxnSpPr>
          <p:cNvPr id="67593" name="Straight Arrow Connector 8"/>
          <p:cNvCxnSpPr>
            <a:cxnSpLocks noChangeShapeType="1"/>
          </p:cNvCxnSpPr>
          <p:nvPr/>
        </p:nvCxnSpPr>
        <p:spPr bwMode="auto">
          <a:xfrm rot="10800000">
            <a:off x="865188" y="3582988"/>
            <a:ext cx="4267200" cy="1587"/>
          </a:xfrm>
          <a:prstGeom prst="straightConnector1">
            <a:avLst/>
          </a:prstGeom>
          <a:noFill/>
          <a:ln w="76200" algn="ctr">
            <a:solidFill>
              <a:srgbClr val="FFC000"/>
            </a:solidFill>
            <a:round/>
            <a:headEnd/>
            <a:tailEnd type="arrow" w="med" len="med"/>
          </a:ln>
          <a:extLst>
            <a:ext uri="{909E8E84-426E-40DD-AFC4-6F175D3DCCD1}">
              <a14:hiddenFill xmlns:a14="http://schemas.microsoft.com/office/drawing/2010/main">
                <a:noFill/>
              </a14:hiddenFill>
            </a:ext>
          </a:extLst>
        </p:spPr>
      </p:cxnSp>
      <p:cxnSp>
        <p:nvCxnSpPr>
          <p:cNvPr id="67594" name="Straight Arrow Connector 9"/>
          <p:cNvCxnSpPr>
            <a:cxnSpLocks noChangeShapeType="1"/>
          </p:cNvCxnSpPr>
          <p:nvPr/>
        </p:nvCxnSpPr>
        <p:spPr bwMode="auto">
          <a:xfrm rot="10800000">
            <a:off x="865188" y="5334000"/>
            <a:ext cx="4267200" cy="1588"/>
          </a:xfrm>
          <a:prstGeom prst="straightConnector1">
            <a:avLst/>
          </a:prstGeom>
          <a:noFill/>
          <a:ln w="76200" algn="ctr">
            <a:solidFill>
              <a:srgbClr val="FFC000"/>
            </a:solidFill>
            <a:round/>
            <a:headEnd/>
            <a:tailEnd type="arrow" w="med" len="med"/>
          </a:ln>
          <a:extLst>
            <a:ext uri="{909E8E84-426E-40DD-AFC4-6F175D3DCCD1}">
              <a14:hiddenFill xmlns:a14="http://schemas.microsoft.com/office/drawing/2010/main">
                <a:noFill/>
              </a14:hiddenFill>
            </a:ext>
          </a:extLst>
        </p:spPr>
      </p:cxnSp>
      <p:cxnSp>
        <p:nvCxnSpPr>
          <p:cNvPr id="67595" name="Straight Connector 13"/>
          <p:cNvCxnSpPr>
            <a:cxnSpLocks noChangeShapeType="1"/>
          </p:cNvCxnSpPr>
          <p:nvPr/>
        </p:nvCxnSpPr>
        <p:spPr bwMode="auto">
          <a:xfrm>
            <a:off x="5132388" y="3582988"/>
            <a:ext cx="0" cy="1751012"/>
          </a:xfrm>
          <a:prstGeom prst="line">
            <a:avLst/>
          </a:prstGeom>
          <a:noFill/>
          <a:ln w="76200" algn="ctr">
            <a:solidFill>
              <a:srgbClr val="FFC000"/>
            </a:solidFill>
            <a:round/>
            <a:headEnd/>
            <a:tailEnd/>
          </a:ln>
          <a:extLst>
            <a:ext uri="{909E8E84-426E-40DD-AFC4-6F175D3DCCD1}">
              <a14:hiddenFill xmlns:a14="http://schemas.microsoft.com/office/drawing/2010/main">
                <a:noFill/>
              </a14:hiddenFill>
            </a:ext>
          </a:extLst>
        </p:spPr>
      </p:cxnSp>
      <p:sp>
        <p:nvSpPr>
          <p:cNvPr id="67596" name="TextBox 16"/>
          <p:cNvSpPr txBox="1">
            <a:spLocks noChangeArrowheads="1"/>
          </p:cNvSpPr>
          <p:nvPr/>
        </p:nvSpPr>
        <p:spPr bwMode="auto">
          <a:xfrm>
            <a:off x="2263775" y="5589588"/>
            <a:ext cx="457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1600"/>
              <a:t>All commands belonging to task main must be in-between these curly braces</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smtClean="0"/>
              <a:t>Motor 2 for 5 Seconds</a:t>
            </a:r>
          </a:p>
        </p:txBody>
      </p:sp>
      <p:pic>
        <p:nvPicPr>
          <p:cNvPr id="68611" name="Picture 2"/>
          <p:cNvPicPr>
            <a:picLocks noChangeAspect="1" noChangeArrowheads="1"/>
          </p:cNvPicPr>
          <p:nvPr/>
        </p:nvPicPr>
        <p:blipFill>
          <a:blip r:embed="rId2">
            <a:extLst>
              <a:ext uri="{28A0092B-C50C-407E-A947-70E740481C1C}">
                <a14:useLocalDpi xmlns:a14="http://schemas.microsoft.com/office/drawing/2010/main" val="0"/>
              </a:ext>
            </a:extLst>
          </a:blip>
          <a:srcRect l="9418" t="5696" r="10292" b="85698"/>
          <a:stretch>
            <a:fillRect/>
          </a:stretch>
        </p:blipFill>
        <p:spPr bwMode="auto">
          <a:xfrm>
            <a:off x="457200" y="1371600"/>
            <a:ext cx="80010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2" name="Picture 3"/>
          <p:cNvPicPr>
            <a:picLocks noChangeAspect="1" noChangeArrowheads="1"/>
          </p:cNvPicPr>
          <p:nvPr/>
        </p:nvPicPr>
        <p:blipFill>
          <a:blip r:embed="rId2">
            <a:extLst>
              <a:ext uri="{28A0092B-C50C-407E-A947-70E740481C1C}">
                <a14:useLocalDpi xmlns:a14="http://schemas.microsoft.com/office/drawing/2010/main" val="0"/>
              </a:ext>
            </a:extLst>
          </a:blip>
          <a:srcRect l="9377" t="66209" r="58427"/>
          <a:stretch>
            <a:fillRect/>
          </a:stretch>
        </p:blipFill>
        <p:spPr bwMode="auto">
          <a:xfrm>
            <a:off x="533400" y="3048000"/>
            <a:ext cx="4598988"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8613" name="Straight Arrow Connector 5"/>
          <p:cNvCxnSpPr>
            <a:cxnSpLocks noChangeShapeType="1"/>
          </p:cNvCxnSpPr>
          <p:nvPr/>
        </p:nvCxnSpPr>
        <p:spPr bwMode="auto">
          <a:xfrm rot="10800000">
            <a:off x="4940300" y="4191000"/>
            <a:ext cx="685800" cy="1588"/>
          </a:xfrm>
          <a:prstGeom prst="straightConnector1">
            <a:avLst/>
          </a:prstGeom>
          <a:noFill/>
          <a:ln w="76200" algn="ctr">
            <a:solidFill>
              <a:srgbClr val="FFC000"/>
            </a:solidFill>
            <a:round/>
            <a:headEnd/>
            <a:tailEnd type="arrow" w="med" len="med"/>
          </a:ln>
          <a:extLst>
            <a:ext uri="{909E8E84-426E-40DD-AFC4-6F175D3DCCD1}">
              <a14:hiddenFill xmlns:a14="http://schemas.microsoft.com/office/drawing/2010/main">
                <a:noFill/>
              </a14:hiddenFill>
            </a:ext>
          </a:extLst>
        </p:spPr>
      </p:cxnSp>
      <p:sp>
        <p:nvSpPr>
          <p:cNvPr id="68614" name="TextBox 7"/>
          <p:cNvSpPr txBox="1">
            <a:spLocks noChangeArrowheads="1"/>
          </p:cNvSpPr>
          <p:nvPr/>
        </p:nvSpPr>
        <p:spPr bwMode="auto">
          <a:xfrm>
            <a:off x="5778500" y="3962400"/>
            <a:ext cx="2832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1600"/>
              <a:t>Turns the port2 rightMotor on at half power forward</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smtClean="0"/>
              <a:t>Motor 2 for 5 Seconds</a:t>
            </a:r>
          </a:p>
        </p:txBody>
      </p:sp>
      <p:pic>
        <p:nvPicPr>
          <p:cNvPr id="69635" name="Picture 2"/>
          <p:cNvPicPr>
            <a:picLocks noChangeAspect="1" noChangeArrowheads="1"/>
          </p:cNvPicPr>
          <p:nvPr/>
        </p:nvPicPr>
        <p:blipFill>
          <a:blip r:embed="rId2">
            <a:extLst>
              <a:ext uri="{28A0092B-C50C-407E-A947-70E740481C1C}">
                <a14:useLocalDpi xmlns:a14="http://schemas.microsoft.com/office/drawing/2010/main" val="0"/>
              </a:ext>
            </a:extLst>
          </a:blip>
          <a:srcRect l="9418" t="5696" r="10292" b="85698"/>
          <a:stretch>
            <a:fillRect/>
          </a:stretch>
        </p:blipFill>
        <p:spPr bwMode="auto">
          <a:xfrm>
            <a:off x="457200" y="1371600"/>
            <a:ext cx="80010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6" name="Picture 3"/>
          <p:cNvPicPr>
            <a:picLocks noChangeAspect="1" noChangeArrowheads="1"/>
          </p:cNvPicPr>
          <p:nvPr/>
        </p:nvPicPr>
        <p:blipFill>
          <a:blip r:embed="rId2">
            <a:extLst>
              <a:ext uri="{28A0092B-C50C-407E-A947-70E740481C1C}">
                <a14:useLocalDpi xmlns:a14="http://schemas.microsoft.com/office/drawing/2010/main" val="0"/>
              </a:ext>
            </a:extLst>
          </a:blip>
          <a:srcRect l="9377" t="66209" r="58427"/>
          <a:stretch>
            <a:fillRect/>
          </a:stretch>
        </p:blipFill>
        <p:spPr bwMode="auto">
          <a:xfrm>
            <a:off x="533400" y="3048000"/>
            <a:ext cx="4598988"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9637" name="Straight Arrow Connector 5"/>
          <p:cNvCxnSpPr>
            <a:cxnSpLocks noChangeShapeType="1"/>
          </p:cNvCxnSpPr>
          <p:nvPr/>
        </p:nvCxnSpPr>
        <p:spPr bwMode="auto">
          <a:xfrm flipH="1">
            <a:off x="2438400" y="4484688"/>
            <a:ext cx="3187700" cy="0"/>
          </a:xfrm>
          <a:prstGeom prst="straightConnector1">
            <a:avLst/>
          </a:prstGeom>
          <a:noFill/>
          <a:ln w="76200" algn="ctr">
            <a:solidFill>
              <a:srgbClr val="FFC000"/>
            </a:solidFill>
            <a:round/>
            <a:headEnd/>
            <a:tailEnd type="arrow" w="med" len="med"/>
          </a:ln>
          <a:extLst>
            <a:ext uri="{909E8E84-426E-40DD-AFC4-6F175D3DCCD1}">
              <a14:hiddenFill xmlns:a14="http://schemas.microsoft.com/office/drawing/2010/main">
                <a:noFill/>
              </a14:hiddenFill>
            </a:ext>
          </a:extLst>
        </p:spPr>
      </p:cxnSp>
      <p:sp>
        <p:nvSpPr>
          <p:cNvPr id="69638" name="TextBox 7"/>
          <p:cNvSpPr txBox="1">
            <a:spLocks noChangeArrowheads="1"/>
          </p:cNvSpPr>
          <p:nvPr/>
        </p:nvSpPr>
        <p:spPr bwMode="auto">
          <a:xfrm>
            <a:off x="5778500" y="4254500"/>
            <a:ext cx="28321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1600"/>
              <a:t>Causes the robot to wait here in the program for 5.0 seconds</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smtClean="0"/>
              <a:t>Motor 2 for 5 Seconds</a:t>
            </a:r>
          </a:p>
        </p:txBody>
      </p:sp>
      <p:pic>
        <p:nvPicPr>
          <p:cNvPr id="70659" name="Picture 2"/>
          <p:cNvPicPr>
            <a:picLocks noChangeAspect="1" noChangeArrowheads="1"/>
          </p:cNvPicPr>
          <p:nvPr/>
        </p:nvPicPr>
        <p:blipFill>
          <a:blip r:embed="rId3">
            <a:extLst>
              <a:ext uri="{28A0092B-C50C-407E-A947-70E740481C1C}">
                <a14:useLocalDpi xmlns:a14="http://schemas.microsoft.com/office/drawing/2010/main" val="0"/>
              </a:ext>
            </a:extLst>
          </a:blip>
          <a:srcRect l="9418" t="5696" r="10292" b="85698"/>
          <a:stretch>
            <a:fillRect/>
          </a:stretch>
        </p:blipFill>
        <p:spPr bwMode="auto">
          <a:xfrm>
            <a:off x="457200" y="1371600"/>
            <a:ext cx="80010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0" name="Picture 3"/>
          <p:cNvPicPr>
            <a:picLocks noChangeAspect="1" noChangeArrowheads="1"/>
          </p:cNvPicPr>
          <p:nvPr/>
        </p:nvPicPr>
        <p:blipFill>
          <a:blip r:embed="rId3">
            <a:extLst>
              <a:ext uri="{28A0092B-C50C-407E-A947-70E740481C1C}">
                <a14:useLocalDpi xmlns:a14="http://schemas.microsoft.com/office/drawing/2010/main" val="0"/>
              </a:ext>
            </a:extLst>
          </a:blip>
          <a:srcRect l="9377" t="66209" r="58427"/>
          <a:stretch>
            <a:fillRect/>
          </a:stretch>
        </p:blipFill>
        <p:spPr bwMode="auto">
          <a:xfrm>
            <a:off x="533400" y="3048000"/>
            <a:ext cx="4598988"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0661" name="Straight Arrow Connector 5"/>
          <p:cNvCxnSpPr>
            <a:cxnSpLocks noChangeShapeType="1"/>
          </p:cNvCxnSpPr>
          <p:nvPr/>
        </p:nvCxnSpPr>
        <p:spPr bwMode="auto">
          <a:xfrm flipH="1" flipV="1">
            <a:off x="4191000" y="4775200"/>
            <a:ext cx="1449388" cy="1588"/>
          </a:xfrm>
          <a:prstGeom prst="straightConnector1">
            <a:avLst/>
          </a:prstGeom>
          <a:noFill/>
          <a:ln w="76200" algn="ctr">
            <a:solidFill>
              <a:srgbClr val="FFC000"/>
            </a:solidFill>
            <a:round/>
            <a:headEnd/>
            <a:tailEnd type="arrow" w="med" len="med"/>
          </a:ln>
          <a:extLst>
            <a:ext uri="{909E8E84-426E-40DD-AFC4-6F175D3DCCD1}">
              <a14:hiddenFill xmlns:a14="http://schemas.microsoft.com/office/drawing/2010/main">
                <a:noFill/>
              </a14:hiddenFill>
            </a:ext>
          </a:extLst>
        </p:spPr>
      </p:cxnSp>
      <p:sp>
        <p:nvSpPr>
          <p:cNvPr id="70662" name="TextBox 7"/>
          <p:cNvSpPr txBox="1">
            <a:spLocks noChangeArrowheads="1"/>
          </p:cNvSpPr>
          <p:nvPr/>
        </p:nvSpPr>
        <p:spPr bwMode="auto">
          <a:xfrm>
            <a:off x="5792788" y="4546600"/>
            <a:ext cx="28321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1600"/>
              <a:t>Stops the port2 rightMotor.</a:t>
            </a:r>
          </a:p>
        </p:txBody>
      </p:sp>
      <p:sp>
        <p:nvSpPr>
          <p:cNvPr id="70663" name="TextBox 6"/>
          <p:cNvSpPr txBox="1">
            <a:spLocks noChangeArrowheads="1"/>
          </p:cNvSpPr>
          <p:nvPr/>
        </p:nvSpPr>
        <p:spPr bwMode="auto">
          <a:xfrm>
            <a:off x="685800" y="5715000"/>
            <a:ext cx="7696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2400"/>
              <a:t>End Result: rightMotor spins for 5.0 seconds.</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smtClean="0"/>
              <a:t>Quick ROBOTC Exercise</a:t>
            </a:r>
          </a:p>
        </p:txBody>
      </p:sp>
      <p:sp>
        <p:nvSpPr>
          <p:cNvPr id="71683" name="Content Placeholder 2"/>
          <p:cNvSpPr>
            <a:spLocks noGrp="1"/>
          </p:cNvSpPr>
          <p:nvPr>
            <p:ph idx="1"/>
          </p:nvPr>
        </p:nvSpPr>
        <p:spPr/>
        <p:txBody>
          <a:bodyPr/>
          <a:lstStyle/>
          <a:p>
            <a:r>
              <a:rPr lang="en-US" smtClean="0"/>
              <a:t>Create a program that runs a motor for 5 seconds at ½ speed and download it to the Robot</a:t>
            </a:r>
          </a:p>
          <a:p>
            <a:pPr lvl="1"/>
            <a:r>
              <a:rPr lang="en-US" smtClean="0"/>
              <a:t>Using the Program Debug Window</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endParaRPr lang="en-US" smtClean="0"/>
          </a:p>
        </p:txBody>
      </p:sp>
      <p:pic>
        <p:nvPicPr>
          <p:cNvPr id="7168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810000"/>
            <a:ext cx="3657600" cy="177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Platform Type</a:t>
            </a:r>
          </a:p>
        </p:txBody>
      </p:sp>
      <p:sp>
        <p:nvSpPr>
          <p:cNvPr id="8195" name="TextBox 4"/>
          <p:cNvSpPr txBox="1">
            <a:spLocks noChangeArrowheads="1"/>
          </p:cNvSpPr>
          <p:nvPr/>
        </p:nvSpPr>
        <p:spPr bwMode="auto">
          <a:xfrm>
            <a:off x="533400" y="5105400"/>
            <a:ext cx="7467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2400"/>
              <a:t>Allows you to toggle ROBOTC’s programming mode between the VEX PIC and VEX Cortex, will enable features and commands for the system</a:t>
            </a:r>
          </a:p>
        </p:txBody>
      </p:sp>
      <p:pic>
        <p:nvPicPr>
          <p:cNvPr id="819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475" y="1600200"/>
            <a:ext cx="81121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smtClean="0"/>
              <a:t>Renaming and Reversing</a:t>
            </a:r>
          </a:p>
        </p:txBody>
      </p:sp>
      <p:sp>
        <p:nvSpPr>
          <p:cNvPr id="72707" name="Rectangle 3"/>
          <p:cNvSpPr>
            <a:spLocks noGrp="1" noChangeArrowheads="1"/>
          </p:cNvSpPr>
          <p:nvPr>
            <p:ph type="body" idx="1"/>
          </p:nvPr>
        </p:nvSpPr>
        <p:spPr>
          <a:xfrm>
            <a:off x="457200" y="1600200"/>
            <a:ext cx="8229600" cy="3048000"/>
          </a:xfrm>
        </p:spPr>
        <p:txBody>
          <a:bodyPr/>
          <a:lstStyle/>
          <a:p>
            <a:pPr eaLnBrk="1" hangingPunct="1">
              <a:lnSpc>
                <a:spcPct val="90000"/>
              </a:lnSpc>
            </a:pPr>
            <a:r>
              <a:rPr lang="en-US" smtClean="0"/>
              <a:t>Robot &gt; Motors and Sensors Setup</a:t>
            </a:r>
          </a:p>
          <a:p>
            <a:pPr lvl="1" eaLnBrk="1" hangingPunct="1">
              <a:lnSpc>
                <a:spcPct val="90000"/>
              </a:lnSpc>
            </a:pPr>
            <a:r>
              <a:rPr lang="en-US" smtClean="0"/>
              <a:t>Optional with Motors</a:t>
            </a:r>
          </a:p>
          <a:p>
            <a:pPr lvl="1" eaLnBrk="1" hangingPunct="1">
              <a:lnSpc>
                <a:spcPct val="90000"/>
              </a:lnSpc>
            </a:pPr>
            <a:r>
              <a:rPr lang="en-US" smtClean="0"/>
              <a:t>Giving Motors custom names</a:t>
            </a:r>
          </a:p>
          <a:p>
            <a:pPr lvl="1" eaLnBrk="1" hangingPunct="1">
              <a:lnSpc>
                <a:spcPct val="90000"/>
              </a:lnSpc>
            </a:pPr>
            <a:r>
              <a:rPr lang="en-US" smtClean="0"/>
              <a:t>Reversing motor polarity</a:t>
            </a:r>
          </a:p>
          <a:p>
            <a:pPr lvl="1" eaLnBrk="1" hangingPunct="1">
              <a:lnSpc>
                <a:spcPct val="90000"/>
              </a:lnSpc>
            </a:pPr>
            <a:endParaRPr lang="en-US" smtClean="0"/>
          </a:p>
        </p:txBody>
      </p:sp>
      <p:pic>
        <p:nvPicPr>
          <p:cNvPr id="72708" name="Picture 2"/>
          <p:cNvPicPr>
            <a:picLocks noChangeAspect="1" noChangeArrowheads="1"/>
          </p:cNvPicPr>
          <p:nvPr/>
        </p:nvPicPr>
        <p:blipFill>
          <a:blip r:embed="rId3">
            <a:extLst>
              <a:ext uri="{28A0092B-C50C-407E-A947-70E740481C1C}">
                <a14:useLocalDpi xmlns:a14="http://schemas.microsoft.com/office/drawing/2010/main" val="0"/>
              </a:ext>
            </a:extLst>
          </a:blip>
          <a:srcRect l="1907" t="2711" r="26198" b="62035"/>
          <a:stretch>
            <a:fillRect/>
          </a:stretch>
        </p:blipFill>
        <p:spPr bwMode="auto">
          <a:xfrm>
            <a:off x="762000" y="3581400"/>
            <a:ext cx="795496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smtClean="0"/>
              <a:t>Naming Rules</a:t>
            </a:r>
          </a:p>
        </p:txBody>
      </p:sp>
      <p:sp>
        <p:nvSpPr>
          <p:cNvPr id="73731" name="Content Placeholder 2"/>
          <p:cNvSpPr>
            <a:spLocks noGrp="1"/>
          </p:cNvSpPr>
          <p:nvPr>
            <p:ph idx="1"/>
          </p:nvPr>
        </p:nvSpPr>
        <p:spPr/>
        <p:txBody>
          <a:bodyPr/>
          <a:lstStyle/>
          <a:p>
            <a:r>
              <a:rPr lang="en-US" sz="2800" smtClean="0"/>
              <a:t>The Motors and Sensor Setup window allows you to give your motors and sensors custom names. The names, however:</a:t>
            </a:r>
          </a:p>
          <a:p>
            <a:pPr lvl="1"/>
            <a:r>
              <a:rPr lang="en-US" smtClean="0"/>
              <a:t>Should be descriptive of the sensor or motor they refer to (rightMotor, frontBumper, ect.)</a:t>
            </a:r>
          </a:p>
          <a:p>
            <a:pPr lvl="1"/>
            <a:r>
              <a:rPr lang="en-US" smtClean="0"/>
              <a:t>Must be all one word made up of letters, numbers, and spaces</a:t>
            </a:r>
          </a:p>
          <a:p>
            <a:pPr lvl="1"/>
            <a:r>
              <a:rPr lang="en-US" smtClean="0"/>
              <a:t>Must contain no special characters (&amp;, $, /, ect.)</a:t>
            </a:r>
          </a:p>
          <a:p>
            <a:pPr lvl="1"/>
            <a:r>
              <a:rPr lang="en-US" smtClean="0"/>
              <a:t>Cannot already be a ROBOTC reserved word (task, motor, true)</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smtClean="0"/>
              <a:t>Motor Exercises</a:t>
            </a:r>
          </a:p>
        </p:txBody>
      </p:sp>
      <p:sp>
        <p:nvSpPr>
          <p:cNvPr id="74755" name="Content Placeholder 2"/>
          <p:cNvSpPr>
            <a:spLocks noGrp="1"/>
          </p:cNvSpPr>
          <p:nvPr>
            <p:ph idx="1"/>
          </p:nvPr>
        </p:nvSpPr>
        <p:spPr/>
        <p:txBody>
          <a:bodyPr/>
          <a:lstStyle/>
          <a:p>
            <a:pPr marL="514350" indent="-514350">
              <a:buFontTx/>
              <a:buAutoNum type="arabicPeriod"/>
            </a:pPr>
            <a:r>
              <a:rPr lang="en-US" smtClean="0"/>
              <a:t>Turn the rightMotor on forward at half speed for 5 seconds, then stop.</a:t>
            </a:r>
          </a:p>
          <a:p>
            <a:pPr marL="514350" indent="-514350">
              <a:buFontTx/>
              <a:buAutoNum type="arabicPeriod"/>
            </a:pPr>
            <a:r>
              <a:rPr lang="en-US" smtClean="0"/>
              <a:t>Turn the leftMotor on in reverse at three-fourths speed for 2.5 seconds, then stop.</a:t>
            </a:r>
          </a:p>
          <a:p>
            <a:pPr marL="514350" indent="-514350">
              <a:buFontTx/>
              <a:buAutoNum type="arabicPeriod"/>
            </a:pPr>
            <a:r>
              <a:rPr lang="en-US" smtClean="0"/>
              <a:t>Turn both motors on at full power, and spinning in the same direction, for 7.25 seconds, then stop.</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ctrTitle"/>
          </p:nvPr>
        </p:nvSpPr>
        <p:spPr>
          <a:xfrm>
            <a:off x="685800" y="2133600"/>
            <a:ext cx="7772400" cy="2670175"/>
          </a:xfrm>
        </p:spPr>
        <p:txBody>
          <a:bodyPr/>
          <a:lstStyle/>
          <a:p>
            <a:pPr eaLnBrk="1" hangingPunct="1"/>
            <a:r>
              <a:rPr lang="en-US" sz="5600" smtClean="0">
                <a:solidFill>
                  <a:schemeClr val="tx1"/>
                </a:solidFill>
              </a:rPr>
              <a:t>Basic Programming:</a:t>
            </a:r>
            <a:br>
              <a:rPr lang="en-US" sz="5600" smtClean="0">
                <a:solidFill>
                  <a:schemeClr val="tx1"/>
                </a:solidFill>
              </a:rPr>
            </a:br>
            <a:r>
              <a:rPr lang="en-US" sz="4000" smtClean="0">
                <a:solidFill>
                  <a:schemeClr val="tx1"/>
                </a:solidFill>
              </a:rPr>
              <a:t>Until Commands</a:t>
            </a:r>
            <a:endParaRPr lang="en-US" sz="4000" b="0"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sz="4000" smtClean="0"/>
              <a:t>The Problem with Wait States</a:t>
            </a:r>
          </a:p>
        </p:txBody>
      </p:sp>
      <p:sp>
        <p:nvSpPr>
          <p:cNvPr id="220163" name="Rectangle 3"/>
          <p:cNvSpPr>
            <a:spLocks noGrp="1" noChangeArrowheads="1"/>
          </p:cNvSpPr>
          <p:nvPr>
            <p:ph type="body" idx="1"/>
          </p:nvPr>
        </p:nvSpPr>
        <p:spPr>
          <a:xfrm>
            <a:off x="457200" y="1447800"/>
            <a:ext cx="8229600" cy="4876800"/>
          </a:xfrm>
        </p:spPr>
        <p:txBody>
          <a:bodyPr/>
          <a:lstStyle/>
          <a:p>
            <a:pPr eaLnBrk="1" hangingPunct="1"/>
            <a:r>
              <a:rPr lang="en-US" smtClean="0"/>
              <a:t>Motor Speed is affected by battery power</a:t>
            </a:r>
          </a:p>
          <a:p>
            <a:pPr lvl="1" eaLnBrk="1" hangingPunct="1"/>
            <a:r>
              <a:rPr lang="en-US" smtClean="0"/>
              <a:t>If the battery is fully charged, the motors move quickly</a:t>
            </a:r>
          </a:p>
          <a:p>
            <a:pPr lvl="1" eaLnBrk="1" hangingPunct="1"/>
            <a:r>
              <a:rPr lang="en-US" smtClean="0"/>
              <a:t>If the battery is running low, the motors move slowly</a:t>
            </a:r>
          </a:p>
          <a:p>
            <a:pPr lvl="1" eaLnBrk="1" hangingPunct="1"/>
            <a:r>
              <a:rPr lang="en-US" smtClean="0"/>
              <a:t>Consequently, the robot will not move consistently as the battery power drains</a:t>
            </a:r>
          </a:p>
          <a:p>
            <a:pPr eaLnBrk="1" hangingPunct="1"/>
            <a:r>
              <a:rPr lang="en-US" smtClean="0"/>
              <a:t>Anyone experience these effects?</a:t>
            </a:r>
          </a:p>
          <a:p>
            <a:pPr eaLnBrk="1" hangingPunct="1"/>
            <a:r>
              <a:rPr lang="en-US" smtClean="0"/>
              <a:t>Wouldn’t it be better if we could control how much the robot moves, regardless of how long it took to complete?</a:t>
            </a:r>
          </a:p>
          <a:p>
            <a:pPr lvl="2" eaLnBrk="1" hangingPunct="1"/>
            <a:endParaRPr lang="en-US" smtClean="0"/>
          </a:p>
          <a:p>
            <a:pPr eaLnBrk="1" hangingPunct="1"/>
            <a:endParaRPr lang="en-US" b="1" smtClean="0"/>
          </a:p>
          <a:p>
            <a:pPr lvl="1"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01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01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016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016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0163">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01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ctrTitle"/>
          </p:nvPr>
        </p:nvSpPr>
        <p:spPr>
          <a:xfrm>
            <a:off x="685800" y="1447800"/>
            <a:ext cx="7772400" cy="2670175"/>
          </a:xfrm>
        </p:spPr>
        <p:txBody>
          <a:bodyPr/>
          <a:lstStyle/>
          <a:p>
            <a:pPr eaLnBrk="1" hangingPunct="1"/>
            <a:r>
              <a:rPr lang="en-US" sz="5600" smtClean="0">
                <a:solidFill>
                  <a:schemeClr val="tx1"/>
                </a:solidFill>
              </a:rPr>
              <a:t>Sensor Information:</a:t>
            </a:r>
            <a:br>
              <a:rPr lang="en-US" sz="5600" smtClean="0">
                <a:solidFill>
                  <a:schemeClr val="tx1"/>
                </a:solidFill>
              </a:rPr>
            </a:br>
            <a:r>
              <a:rPr lang="en-US" sz="4000" smtClean="0">
                <a:solidFill>
                  <a:srgbClr val="C00000"/>
                </a:solidFill>
              </a:rPr>
              <a:t>Touch Sensors</a:t>
            </a:r>
            <a:endParaRPr lang="en-US" sz="4000" b="0" smtClean="0">
              <a:solidFill>
                <a:srgbClr val="C00000"/>
              </a:solidFill>
            </a:endParaRPr>
          </a:p>
        </p:txBody>
      </p:sp>
      <p:pic>
        <p:nvPicPr>
          <p:cNvPr id="77827" name="Picture 7"/>
          <p:cNvPicPr>
            <a:picLocks noChangeAspect="1" noChangeArrowheads="1"/>
          </p:cNvPicPr>
          <p:nvPr/>
        </p:nvPicPr>
        <p:blipFill>
          <a:blip r:embed="rId2">
            <a:extLst>
              <a:ext uri="{28A0092B-C50C-407E-A947-70E740481C1C}">
                <a14:useLocalDpi xmlns:a14="http://schemas.microsoft.com/office/drawing/2010/main" val="0"/>
              </a:ext>
            </a:extLst>
          </a:blip>
          <a:srcRect l="6737" t="9264" r="4842" b="31789"/>
          <a:stretch>
            <a:fillRect/>
          </a:stretch>
        </p:blipFill>
        <p:spPr bwMode="auto">
          <a:xfrm>
            <a:off x="5143500" y="4038600"/>
            <a:ext cx="35433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smtClean="0"/>
              <a:t>Touch Sensors</a:t>
            </a:r>
          </a:p>
        </p:txBody>
      </p:sp>
      <p:sp>
        <p:nvSpPr>
          <p:cNvPr id="225283" name="Rectangle 3"/>
          <p:cNvSpPr>
            <a:spLocks noGrp="1" noChangeArrowheads="1"/>
          </p:cNvSpPr>
          <p:nvPr>
            <p:ph type="body" idx="1"/>
          </p:nvPr>
        </p:nvSpPr>
        <p:spPr/>
        <p:txBody>
          <a:bodyPr/>
          <a:lstStyle/>
          <a:p>
            <a:pPr eaLnBrk="1" hangingPunct="1">
              <a:lnSpc>
                <a:spcPct val="90000"/>
              </a:lnSpc>
            </a:pPr>
            <a:r>
              <a:rPr lang="en-US" sz="2400" smtClean="0"/>
              <a:t>Touch Sensor Check</a:t>
            </a:r>
          </a:p>
          <a:p>
            <a:pPr lvl="1" eaLnBrk="1" hangingPunct="1">
              <a:lnSpc>
                <a:spcPct val="90000"/>
              </a:lnSpc>
            </a:pPr>
            <a:r>
              <a:rPr lang="en-US" sz="1800" smtClean="0"/>
              <a:t>Plugged into Digital 1 &amp; 2</a:t>
            </a:r>
          </a:p>
          <a:p>
            <a:pPr eaLnBrk="1" hangingPunct="1">
              <a:lnSpc>
                <a:spcPct val="90000"/>
              </a:lnSpc>
            </a:pPr>
            <a:r>
              <a:rPr lang="en-US" sz="2400" smtClean="0"/>
              <a:t>How they work</a:t>
            </a:r>
          </a:p>
          <a:p>
            <a:pPr lvl="1" eaLnBrk="1" hangingPunct="1">
              <a:lnSpc>
                <a:spcPct val="90000"/>
              </a:lnSpc>
            </a:pPr>
            <a:r>
              <a:rPr lang="en-US" sz="1800" smtClean="0"/>
              <a:t>Digital sensor - Pressed or Released </a:t>
            </a:r>
          </a:p>
          <a:p>
            <a:pPr lvl="1" eaLnBrk="1" hangingPunct="1">
              <a:lnSpc>
                <a:spcPct val="90000"/>
              </a:lnSpc>
            </a:pPr>
            <a:r>
              <a:rPr lang="en-US" sz="1800" smtClean="0"/>
              <a:t>1 = pressed</a:t>
            </a:r>
          </a:p>
          <a:p>
            <a:pPr lvl="1" eaLnBrk="1" hangingPunct="1">
              <a:lnSpc>
                <a:spcPct val="90000"/>
              </a:lnSpc>
            </a:pPr>
            <a:r>
              <a:rPr lang="en-US" sz="1800" smtClean="0"/>
              <a:t>0 = released</a:t>
            </a:r>
          </a:p>
          <a:p>
            <a:pPr eaLnBrk="1" hangingPunct="1">
              <a:lnSpc>
                <a:spcPct val="90000"/>
              </a:lnSpc>
            </a:pPr>
            <a:r>
              <a:rPr lang="en-US" sz="2400" smtClean="0"/>
              <a:t>Two Types</a:t>
            </a:r>
          </a:p>
          <a:p>
            <a:pPr lvl="1" eaLnBrk="1" hangingPunct="1">
              <a:lnSpc>
                <a:spcPct val="90000"/>
              </a:lnSpc>
            </a:pPr>
            <a:r>
              <a:rPr lang="en-US" sz="1800" smtClean="0"/>
              <a:t>Limit Switches </a:t>
            </a:r>
          </a:p>
          <a:p>
            <a:pPr lvl="1" eaLnBrk="1" hangingPunct="1">
              <a:lnSpc>
                <a:spcPct val="90000"/>
              </a:lnSpc>
            </a:pPr>
            <a:r>
              <a:rPr lang="en-US" sz="1800" smtClean="0"/>
              <a:t>Bumper Switches</a:t>
            </a:r>
          </a:p>
          <a:p>
            <a:pPr eaLnBrk="1" hangingPunct="1">
              <a:lnSpc>
                <a:spcPct val="90000"/>
              </a:lnSpc>
            </a:pPr>
            <a:r>
              <a:rPr lang="en-US" sz="2400" smtClean="0"/>
              <a:t>Using them</a:t>
            </a:r>
          </a:p>
          <a:p>
            <a:pPr lvl="1" eaLnBrk="1" hangingPunct="1">
              <a:lnSpc>
                <a:spcPct val="90000"/>
              </a:lnSpc>
            </a:pPr>
            <a:r>
              <a:rPr lang="en-US" sz="1800" smtClean="0"/>
              <a:t>The </a:t>
            </a:r>
            <a:r>
              <a:rPr lang="en-US" sz="1800" b="1" smtClean="0">
                <a:latin typeface="Courier New" pitchFamily="49" charset="0"/>
              </a:rPr>
              <a:t>SensorValue[]</a:t>
            </a:r>
            <a:r>
              <a:rPr lang="en-US" sz="1800" smtClean="0"/>
              <a:t> command</a:t>
            </a:r>
          </a:p>
          <a:p>
            <a:pPr lvl="1" eaLnBrk="1" hangingPunct="1">
              <a:lnSpc>
                <a:spcPct val="90000"/>
              </a:lnSpc>
            </a:pPr>
            <a:r>
              <a:rPr lang="en-US" sz="1800" b="1" smtClean="0">
                <a:latin typeface="Courier New" pitchFamily="49" charset="0"/>
                <a:cs typeface="Courier New" pitchFamily="49" charset="0"/>
              </a:rPr>
              <a:t>untilTouch</a:t>
            </a:r>
            <a:r>
              <a:rPr lang="en-US" sz="1800" smtClean="0"/>
              <a:t>, </a:t>
            </a:r>
            <a:r>
              <a:rPr lang="en-US" sz="1800" b="1" smtClean="0">
                <a:latin typeface="Courier New" pitchFamily="49" charset="0"/>
                <a:cs typeface="Courier New" pitchFamily="49" charset="0"/>
              </a:rPr>
              <a:t>untilRelease</a:t>
            </a:r>
            <a:r>
              <a:rPr lang="en-US" sz="1800" smtClean="0"/>
              <a:t>, </a:t>
            </a:r>
            <a:r>
              <a:rPr lang="en-US" sz="1800" b="1" smtClean="0">
                <a:latin typeface="Courier New" pitchFamily="49" charset="0"/>
                <a:cs typeface="Courier New" pitchFamily="49" charset="0"/>
              </a:rPr>
              <a:t>untilBump</a:t>
            </a:r>
            <a:r>
              <a:rPr lang="en-US" sz="1800" smtClean="0"/>
              <a:t> </a:t>
            </a:r>
            <a:br>
              <a:rPr lang="en-US" sz="1800" smtClean="0"/>
            </a:br>
            <a:r>
              <a:rPr lang="en-US" sz="1800" smtClean="0"/>
              <a:t>NL commands</a:t>
            </a:r>
          </a:p>
          <a:p>
            <a:pPr lvl="1" eaLnBrk="1" hangingPunct="1">
              <a:lnSpc>
                <a:spcPct val="90000"/>
              </a:lnSpc>
            </a:pPr>
            <a:endParaRPr lang="en-US" sz="1800" smtClean="0"/>
          </a:p>
        </p:txBody>
      </p:sp>
      <p:pic>
        <p:nvPicPr>
          <p:cNvPr id="78852" name="Picture 4" descr="DSCF148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447800"/>
            <a:ext cx="3124200"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3" name="Picture 7"/>
          <p:cNvPicPr>
            <a:picLocks noChangeAspect="1" noChangeArrowheads="1"/>
          </p:cNvPicPr>
          <p:nvPr/>
        </p:nvPicPr>
        <p:blipFill>
          <a:blip r:embed="rId3">
            <a:extLst>
              <a:ext uri="{28A0092B-C50C-407E-A947-70E740481C1C}">
                <a14:useLocalDpi xmlns:a14="http://schemas.microsoft.com/office/drawing/2010/main" val="0"/>
              </a:ext>
            </a:extLst>
          </a:blip>
          <a:srcRect l="6737" t="9264" r="4842" b="31789"/>
          <a:stretch>
            <a:fillRect/>
          </a:stretch>
        </p:blipFill>
        <p:spPr bwMode="auto">
          <a:xfrm>
            <a:off x="5943600" y="4572000"/>
            <a:ext cx="2743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2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528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528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528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528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528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528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528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5283">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528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528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528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smtClean="0"/>
              <a:t>Touch Sensors</a:t>
            </a:r>
          </a:p>
        </p:txBody>
      </p:sp>
      <p:sp>
        <p:nvSpPr>
          <p:cNvPr id="225283" name="Rectangle 3"/>
          <p:cNvSpPr>
            <a:spLocks noGrp="1" noChangeArrowheads="1"/>
          </p:cNvSpPr>
          <p:nvPr>
            <p:ph type="body" idx="1"/>
          </p:nvPr>
        </p:nvSpPr>
        <p:spPr/>
        <p:txBody>
          <a:bodyPr/>
          <a:lstStyle/>
          <a:p>
            <a:pPr eaLnBrk="1" hangingPunct="1">
              <a:lnSpc>
                <a:spcPct val="90000"/>
              </a:lnSpc>
            </a:pPr>
            <a:r>
              <a:rPr lang="en-US" sz="2400" smtClean="0"/>
              <a:t>Other Properties</a:t>
            </a:r>
          </a:p>
          <a:p>
            <a:pPr lvl="1" eaLnBrk="1" hangingPunct="1">
              <a:lnSpc>
                <a:spcPct val="90000"/>
              </a:lnSpc>
            </a:pPr>
            <a:r>
              <a:rPr lang="en-US" sz="1600" smtClean="0"/>
              <a:t>Limit Switch arm can be bent to create a more ideal “hit area”</a:t>
            </a:r>
          </a:p>
          <a:p>
            <a:pPr lvl="1" eaLnBrk="1" hangingPunct="1">
              <a:lnSpc>
                <a:spcPct val="90000"/>
              </a:lnSpc>
            </a:pPr>
            <a:r>
              <a:rPr lang="en-US" sz="1600" smtClean="0"/>
              <a:t>Both sensors spring back to “open” position</a:t>
            </a:r>
          </a:p>
          <a:p>
            <a:pPr eaLnBrk="1" hangingPunct="1">
              <a:lnSpc>
                <a:spcPct val="90000"/>
              </a:lnSpc>
            </a:pPr>
            <a:r>
              <a:rPr lang="en-US" sz="2400" smtClean="0"/>
              <a:t>Limitations</a:t>
            </a:r>
          </a:p>
          <a:p>
            <a:pPr lvl="1" eaLnBrk="1" hangingPunct="1">
              <a:lnSpc>
                <a:spcPct val="90000"/>
              </a:lnSpc>
            </a:pPr>
            <a:r>
              <a:rPr lang="en-US" sz="1600" smtClean="0"/>
              <a:t>Watch out for “bouncing”. As the sensor is pressed or released, it may bounce </a:t>
            </a:r>
            <a:br>
              <a:rPr lang="en-US" sz="1600" smtClean="0"/>
            </a:br>
            <a:r>
              <a:rPr lang="en-US" sz="1600" smtClean="0"/>
              <a:t>between 0 and 1 very briefly and quickly.</a:t>
            </a:r>
          </a:p>
          <a:p>
            <a:pPr lvl="1" eaLnBrk="1" hangingPunct="1">
              <a:lnSpc>
                <a:spcPct val="90000"/>
              </a:lnSpc>
            </a:pPr>
            <a:r>
              <a:rPr lang="en-US" sz="1600" smtClean="0"/>
              <a:t>A very brief wait can be inserted after                                                              touch sensor related commands to                                                                reduce the bouncing effect:</a:t>
            </a:r>
          </a:p>
          <a:p>
            <a:pPr lvl="1" eaLnBrk="1" hangingPunct="1">
              <a:lnSpc>
                <a:spcPct val="90000"/>
              </a:lnSpc>
            </a:pPr>
            <a:endParaRPr lang="en-US" sz="1600" smtClean="0"/>
          </a:p>
        </p:txBody>
      </p:sp>
      <p:pic>
        <p:nvPicPr>
          <p:cNvPr id="79876" name="Picture 4" descr="DSCF148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3163" y="3505200"/>
            <a:ext cx="3551237"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419600"/>
            <a:ext cx="362585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2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528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528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28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528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52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smtClean="0"/>
              <a:t>Bump Switch Exercise</a:t>
            </a:r>
          </a:p>
        </p:txBody>
      </p:sp>
      <p:sp>
        <p:nvSpPr>
          <p:cNvPr id="80899" name="Content Placeholder 2"/>
          <p:cNvSpPr>
            <a:spLocks noGrp="1"/>
          </p:cNvSpPr>
          <p:nvPr>
            <p:ph idx="1"/>
          </p:nvPr>
        </p:nvSpPr>
        <p:spPr/>
        <p:txBody>
          <a:bodyPr/>
          <a:lstStyle/>
          <a:p>
            <a:r>
              <a:rPr lang="en-US" smtClean="0"/>
              <a:t>Exercise: Program the rightMotor to turn on at half power, until the bump switch is pressed. The motor should then stop.</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smtClean="0"/>
              <a:t>Limit Switch Exercise</a:t>
            </a:r>
          </a:p>
        </p:txBody>
      </p:sp>
      <p:sp>
        <p:nvSpPr>
          <p:cNvPr id="81923" name="Content Placeholder 2"/>
          <p:cNvSpPr>
            <a:spLocks noGrp="1"/>
          </p:cNvSpPr>
          <p:nvPr>
            <p:ph idx="1"/>
          </p:nvPr>
        </p:nvSpPr>
        <p:spPr/>
        <p:txBody>
          <a:bodyPr/>
          <a:lstStyle/>
          <a:p>
            <a:r>
              <a:rPr lang="en-US" smtClean="0"/>
              <a:t>Wait for the limit switch to be touched before the right motor turns on at half power for 5 seconds, then stops.</a:t>
            </a:r>
          </a:p>
          <a:p>
            <a:r>
              <a:rPr lang="en-US" smtClean="0"/>
              <a:t>Wait for the limit switch to be touched before both motors turn on at half power, until the sensor is bumped again. Both motors should then move in reverse at half power for 3.5 seconds.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ROBOTC Start Page</a:t>
            </a:r>
          </a:p>
        </p:txBody>
      </p:sp>
      <p:sp>
        <p:nvSpPr>
          <p:cNvPr id="9219" name="TextBox 3"/>
          <p:cNvSpPr txBox="1">
            <a:spLocks noChangeArrowheads="1"/>
          </p:cNvSpPr>
          <p:nvPr/>
        </p:nvSpPr>
        <p:spPr bwMode="auto">
          <a:xfrm>
            <a:off x="533400" y="5410200"/>
            <a:ext cx="7467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2400"/>
              <a:t>Displays the latest ROBOTC news, version of ROBOTC, and ROBOTC Resources</a:t>
            </a:r>
          </a:p>
        </p:txBody>
      </p:sp>
      <p:pic>
        <p:nvPicPr>
          <p:cNvPr id="92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47800"/>
            <a:ext cx="8077200" cy="394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smtClean="0"/>
              <a:t>VEX LED</a:t>
            </a:r>
          </a:p>
        </p:txBody>
      </p:sp>
      <p:sp>
        <p:nvSpPr>
          <p:cNvPr id="82947" name="Content Placeholder 2"/>
          <p:cNvSpPr>
            <a:spLocks noGrp="1"/>
          </p:cNvSpPr>
          <p:nvPr>
            <p:ph idx="1"/>
          </p:nvPr>
        </p:nvSpPr>
        <p:spPr>
          <a:xfrm>
            <a:off x="457200" y="1600200"/>
            <a:ext cx="4572000" cy="4525963"/>
          </a:xfrm>
        </p:spPr>
        <p:txBody>
          <a:bodyPr/>
          <a:lstStyle/>
          <a:p>
            <a:r>
              <a:rPr lang="en-US" sz="2800" smtClean="0"/>
              <a:t>Plugged into DIGITAL Port 12</a:t>
            </a:r>
          </a:p>
          <a:p>
            <a:r>
              <a:rPr lang="en-US" sz="2800" smtClean="0"/>
              <a:t>Set as “VEX LED”</a:t>
            </a:r>
          </a:p>
          <a:p>
            <a:r>
              <a:rPr lang="en-US" sz="2800" smtClean="0"/>
              <a:t>In the debugger 0 is ON and 1 is OFF</a:t>
            </a:r>
          </a:p>
          <a:p>
            <a:r>
              <a:rPr lang="en-US" sz="2800" smtClean="0"/>
              <a:t>Red, Green, and Yellow colors available</a:t>
            </a:r>
          </a:p>
        </p:txBody>
      </p:sp>
      <p:pic>
        <p:nvPicPr>
          <p:cNvPr id="829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600200"/>
            <a:ext cx="354171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9" name="Picture 2"/>
          <p:cNvPicPr>
            <a:picLocks noChangeAspect="1" noChangeArrowheads="1"/>
          </p:cNvPicPr>
          <p:nvPr/>
        </p:nvPicPr>
        <p:blipFill>
          <a:blip r:embed="rId3">
            <a:extLst>
              <a:ext uri="{28A0092B-C50C-407E-A947-70E740481C1C}">
                <a14:useLocalDpi xmlns:a14="http://schemas.microsoft.com/office/drawing/2010/main" val="0"/>
              </a:ext>
            </a:extLst>
          </a:blip>
          <a:srcRect l="5756" r="14166"/>
          <a:stretch>
            <a:fillRect/>
          </a:stretch>
        </p:blipFill>
        <p:spPr bwMode="auto">
          <a:xfrm>
            <a:off x="5051425" y="3886200"/>
            <a:ext cx="3635375"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smtClean="0"/>
              <a:t>VEX LED</a:t>
            </a:r>
          </a:p>
        </p:txBody>
      </p:sp>
      <p:sp>
        <p:nvSpPr>
          <p:cNvPr id="83971" name="Content Placeholder 2"/>
          <p:cNvSpPr>
            <a:spLocks noGrp="1"/>
          </p:cNvSpPr>
          <p:nvPr>
            <p:ph idx="1"/>
          </p:nvPr>
        </p:nvSpPr>
        <p:spPr>
          <a:xfrm>
            <a:off x="457200" y="1295400"/>
            <a:ext cx="8382000" cy="4525963"/>
          </a:xfrm>
        </p:spPr>
        <p:txBody>
          <a:bodyPr/>
          <a:lstStyle/>
          <a:p>
            <a:r>
              <a:rPr lang="en-US" sz="2000" smtClean="0"/>
              <a:t>Before connecting the LED to the Cortex using an extension cable, first connect it directly to the Cortex to see how it is properly inserted.</a:t>
            </a:r>
          </a:p>
          <a:p>
            <a:pPr lvl="1"/>
            <a:r>
              <a:rPr lang="en-US" sz="1600" smtClean="0"/>
              <a:t>You'll notice that one side is "keyed", which only allows it to be inserted in one direction. </a:t>
            </a:r>
          </a:p>
          <a:p>
            <a:pPr lvl="1"/>
            <a:r>
              <a:rPr lang="en-US" sz="1600" smtClean="0"/>
              <a:t>Plug it in on one of the DIGITAL ports. Notice that the two prongs are inserted toward the center of the Cortex.</a:t>
            </a:r>
          </a:p>
          <a:p>
            <a:pPr lvl="1"/>
            <a:r>
              <a:rPr lang="en-US" sz="1600" smtClean="0"/>
              <a:t>Unplug the LED.</a:t>
            </a:r>
          </a:p>
          <a:p>
            <a:r>
              <a:rPr lang="en-US" sz="2000" smtClean="0"/>
              <a:t>Plug the PWM Extension wire into the desired DIGITAL Port on the VEX Cortex.</a:t>
            </a:r>
          </a:p>
          <a:p>
            <a:pPr lvl="1"/>
            <a:r>
              <a:rPr lang="en-US" sz="1600" smtClean="0"/>
              <a:t>Newer extension wires are keyed in a similar manner to the LED and other VEX sensors; older wires may not be.</a:t>
            </a:r>
          </a:p>
          <a:p>
            <a:pPr lvl="1"/>
            <a:r>
              <a:rPr lang="en-US" sz="1600" smtClean="0"/>
              <a:t>Plug the extension wire in so that the white wire is closest to the center USB port on the Cortex.</a:t>
            </a:r>
          </a:p>
          <a:p>
            <a:r>
              <a:rPr lang="en-US" sz="2000" smtClean="0"/>
              <a:t>Connect the LED to the PWM Extension wire.</a:t>
            </a:r>
          </a:p>
          <a:p>
            <a:pPr lvl="1"/>
            <a:r>
              <a:rPr lang="en-US" sz="1600" smtClean="0"/>
              <a:t>The outer terminal on the LED should be plugged in on the white wire.</a:t>
            </a:r>
          </a:p>
          <a:p>
            <a:pPr lvl="1"/>
            <a:r>
              <a:rPr lang="en-US" sz="1600" smtClean="0"/>
              <a:t>The center terminal on the LED should be plugged in on the red wire.</a:t>
            </a:r>
          </a:p>
          <a:p>
            <a:pPr lvl="1"/>
            <a:r>
              <a:rPr lang="en-US" sz="1600" smtClean="0"/>
              <a:t>The black wire should have nothing connected. </a:t>
            </a:r>
          </a:p>
          <a:p>
            <a:endParaRPr lang="en-US" smtClean="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ctrTitle"/>
          </p:nvPr>
        </p:nvSpPr>
        <p:spPr>
          <a:xfrm>
            <a:off x="685800" y="1447800"/>
            <a:ext cx="7772400" cy="2670175"/>
          </a:xfrm>
        </p:spPr>
        <p:txBody>
          <a:bodyPr/>
          <a:lstStyle/>
          <a:p>
            <a:pPr eaLnBrk="1" hangingPunct="1"/>
            <a:r>
              <a:rPr lang="en-US" sz="5600" smtClean="0">
                <a:solidFill>
                  <a:schemeClr val="tx1"/>
                </a:solidFill>
              </a:rPr>
              <a:t>Sensor Information:</a:t>
            </a:r>
            <a:br>
              <a:rPr lang="en-US" sz="5600" smtClean="0">
                <a:solidFill>
                  <a:schemeClr val="tx1"/>
                </a:solidFill>
              </a:rPr>
            </a:br>
            <a:r>
              <a:rPr lang="en-US" sz="4000" smtClean="0">
                <a:solidFill>
                  <a:srgbClr val="C00000"/>
                </a:solidFill>
              </a:rPr>
              <a:t>Potentiometer</a:t>
            </a:r>
            <a:endParaRPr lang="en-US" sz="4000" b="0" smtClean="0">
              <a:solidFill>
                <a:srgbClr val="C00000"/>
              </a:solidFill>
            </a:endParaRPr>
          </a:p>
        </p:txBody>
      </p:sp>
      <p:pic>
        <p:nvPicPr>
          <p:cNvPr id="84995" name="Picture 4"/>
          <p:cNvPicPr>
            <a:picLocks noChangeAspect="1" noChangeArrowheads="1"/>
          </p:cNvPicPr>
          <p:nvPr/>
        </p:nvPicPr>
        <p:blipFill>
          <a:blip r:embed="rId2">
            <a:extLst>
              <a:ext uri="{28A0092B-C50C-407E-A947-70E740481C1C}">
                <a14:useLocalDpi xmlns:a14="http://schemas.microsoft.com/office/drawing/2010/main" val="0"/>
              </a:ext>
            </a:extLst>
          </a:blip>
          <a:srcRect l="31667" t="32420" r="34445" b="18265"/>
          <a:stretch>
            <a:fillRect/>
          </a:stretch>
        </p:blipFill>
        <p:spPr bwMode="auto">
          <a:xfrm>
            <a:off x="5676900" y="3733800"/>
            <a:ext cx="2922588"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en-US" smtClean="0"/>
              <a:t>Potentiometers</a:t>
            </a:r>
          </a:p>
        </p:txBody>
      </p:sp>
      <p:sp>
        <p:nvSpPr>
          <p:cNvPr id="231427" name="Rectangle 3"/>
          <p:cNvSpPr>
            <a:spLocks noGrp="1" noChangeArrowheads="1"/>
          </p:cNvSpPr>
          <p:nvPr>
            <p:ph type="body" idx="1"/>
          </p:nvPr>
        </p:nvSpPr>
        <p:spPr>
          <a:xfrm>
            <a:off x="457200" y="1600200"/>
            <a:ext cx="6096000" cy="4525963"/>
          </a:xfrm>
        </p:spPr>
        <p:txBody>
          <a:bodyPr/>
          <a:lstStyle/>
          <a:p>
            <a:pPr eaLnBrk="1" hangingPunct="1">
              <a:lnSpc>
                <a:spcPct val="80000"/>
              </a:lnSpc>
            </a:pPr>
            <a:r>
              <a:rPr lang="en-US" sz="2800" smtClean="0"/>
              <a:t>Potentiometer Check</a:t>
            </a:r>
          </a:p>
          <a:p>
            <a:pPr lvl="1" eaLnBrk="1" hangingPunct="1">
              <a:lnSpc>
                <a:spcPct val="80000"/>
              </a:lnSpc>
            </a:pPr>
            <a:r>
              <a:rPr lang="en-US" sz="2000" smtClean="0"/>
              <a:t>Analog Port 2 </a:t>
            </a:r>
          </a:p>
          <a:p>
            <a:pPr eaLnBrk="1" hangingPunct="1">
              <a:lnSpc>
                <a:spcPct val="80000"/>
              </a:lnSpc>
            </a:pPr>
            <a:r>
              <a:rPr lang="en-US" sz="2800" smtClean="0"/>
              <a:t>How they work</a:t>
            </a:r>
          </a:p>
          <a:p>
            <a:pPr lvl="1" eaLnBrk="1" hangingPunct="1">
              <a:lnSpc>
                <a:spcPct val="80000"/>
              </a:lnSpc>
            </a:pPr>
            <a:r>
              <a:rPr lang="en-US" sz="2000" smtClean="0"/>
              <a:t>Analog sensor</a:t>
            </a:r>
          </a:p>
          <a:p>
            <a:pPr lvl="1" eaLnBrk="1" hangingPunct="1">
              <a:lnSpc>
                <a:spcPct val="80000"/>
              </a:lnSpc>
            </a:pPr>
            <a:r>
              <a:rPr lang="en-US" sz="2000" smtClean="0"/>
              <a:t>Measures rotation of a shaft </a:t>
            </a:r>
            <a:br>
              <a:rPr lang="en-US" sz="2000" smtClean="0"/>
            </a:br>
            <a:r>
              <a:rPr lang="en-US" sz="2000" smtClean="0"/>
              <a:t>between 0 and ~265 degrees</a:t>
            </a:r>
          </a:p>
          <a:p>
            <a:pPr lvl="1" eaLnBrk="1" hangingPunct="1">
              <a:lnSpc>
                <a:spcPct val="80000"/>
              </a:lnSpc>
            </a:pPr>
            <a:r>
              <a:rPr lang="en-US" sz="2000" smtClean="0"/>
              <a:t>Cortex returns values 0 - ~4095</a:t>
            </a:r>
          </a:p>
          <a:p>
            <a:pPr eaLnBrk="1" hangingPunct="1">
              <a:lnSpc>
                <a:spcPct val="90000"/>
              </a:lnSpc>
            </a:pPr>
            <a:r>
              <a:rPr lang="en-US" sz="2400" smtClean="0"/>
              <a:t>Using them</a:t>
            </a:r>
          </a:p>
          <a:p>
            <a:pPr lvl="1" eaLnBrk="1" hangingPunct="1">
              <a:lnSpc>
                <a:spcPct val="90000"/>
              </a:lnSpc>
            </a:pPr>
            <a:r>
              <a:rPr lang="en-US" sz="1800" smtClean="0"/>
              <a:t>The </a:t>
            </a:r>
            <a:r>
              <a:rPr lang="en-US" sz="1800" b="1" smtClean="0">
                <a:latin typeface="Courier New" pitchFamily="49" charset="0"/>
              </a:rPr>
              <a:t>SensorValue[]</a:t>
            </a:r>
            <a:r>
              <a:rPr lang="en-US" sz="1800" smtClean="0"/>
              <a:t> command</a:t>
            </a:r>
          </a:p>
          <a:p>
            <a:pPr lvl="1" eaLnBrk="1" hangingPunct="1">
              <a:lnSpc>
                <a:spcPct val="90000"/>
              </a:lnSpc>
            </a:pPr>
            <a:r>
              <a:rPr lang="en-US" sz="1800" b="1" smtClean="0">
                <a:latin typeface="Courier New" pitchFamily="49" charset="0"/>
                <a:cs typeface="Courier New" pitchFamily="49" charset="0"/>
              </a:rPr>
              <a:t>untilPotentiometerGreaterThan</a:t>
            </a:r>
          </a:p>
          <a:p>
            <a:pPr lvl="1" eaLnBrk="1" hangingPunct="1">
              <a:lnSpc>
                <a:spcPct val="90000"/>
              </a:lnSpc>
            </a:pPr>
            <a:r>
              <a:rPr lang="en-US" sz="1800" b="1" smtClean="0">
                <a:latin typeface="Courier New" pitchFamily="49" charset="0"/>
                <a:cs typeface="Courier New" pitchFamily="49" charset="0"/>
              </a:rPr>
              <a:t>untilPotentiometerLessThan</a:t>
            </a:r>
            <a:endParaRPr lang="en-US" sz="2000" smtClean="0"/>
          </a:p>
          <a:p>
            <a:pPr eaLnBrk="1" hangingPunct="1">
              <a:lnSpc>
                <a:spcPct val="80000"/>
              </a:lnSpc>
            </a:pPr>
            <a:endParaRPr lang="en-US" sz="2800" smtClean="0"/>
          </a:p>
        </p:txBody>
      </p:sp>
      <p:pic>
        <p:nvPicPr>
          <p:cNvPr id="86020" name="Picture 4"/>
          <p:cNvPicPr>
            <a:picLocks noChangeAspect="1" noChangeArrowheads="1"/>
          </p:cNvPicPr>
          <p:nvPr/>
        </p:nvPicPr>
        <p:blipFill>
          <a:blip r:embed="rId2">
            <a:extLst>
              <a:ext uri="{28A0092B-C50C-407E-A947-70E740481C1C}">
                <a14:useLocalDpi xmlns:a14="http://schemas.microsoft.com/office/drawing/2010/main" val="0"/>
              </a:ext>
            </a:extLst>
          </a:blip>
          <a:srcRect l="31667" t="32420" r="34445" b="18265"/>
          <a:stretch>
            <a:fillRect/>
          </a:stretch>
        </p:blipFill>
        <p:spPr bwMode="auto">
          <a:xfrm>
            <a:off x="5181600" y="1371600"/>
            <a:ext cx="3352800" cy="296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14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142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142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142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142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1427">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142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1427">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1427">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142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7"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mtClean="0"/>
              <a:t>Potentiometers</a:t>
            </a:r>
          </a:p>
        </p:txBody>
      </p:sp>
      <p:sp>
        <p:nvSpPr>
          <p:cNvPr id="225283" name="Rectangle 3"/>
          <p:cNvSpPr>
            <a:spLocks noGrp="1" noChangeArrowheads="1"/>
          </p:cNvSpPr>
          <p:nvPr>
            <p:ph type="body" idx="1"/>
          </p:nvPr>
        </p:nvSpPr>
        <p:spPr/>
        <p:txBody>
          <a:bodyPr/>
          <a:lstStyle/>
          <a:p>
            <a:pPr eaLnBrk="1" hangingPunct="1">
              <a:lnSpc>
                <a:spcPct val="90000"/>
              </a:lnSpc>
            </a:pPr>
            <a:r>
              <a:rPr lang="en-US" sz="2400" smtClean="0"/>
              <a:t>Other Properties</a:t>
            </a:r>
          </a:p>
          <a:p>
            <a:pPr lvl="1" eaLnBrk="1" hangingPunct="1">
              <a:lnSpc>
                <a:spcPct val="90000"/>
              </a:lnSpc>
            </a:pPr>
            <a:r>
              <a:rPr lang="en-US" sz="1800" smtClean="0"/>
              <a:t>Internal mechanical stops prevent the potentiometer from turning a full revolution.</a:t>
            </a:r>
          </a:p>
          <a:p>
            <a:pPr eaLnBrk="1" hangingPunct="1">
              <a:lnSpc>
                <a:spcPct val="90000"/>
              </a:lnSpc>
            </a:pPr>
            <a:r>
              <a:rPr lang="en-US" sz="2400" smtClean="0"/>
              <a:t>Limitations</a:t>
            </a:r>
          </a:p>
          <a:p>
            <a:pPr lvl="1" eaLnBrk="1" hangingPunct="1">
              <a:lnSpc>
                <a:spcPct val="90000"/>
              </a:lnSpc>
            </a:pPr>
            <a:r>
              <a:rPr lang="en-US" sz="1800" b="1" smtClean="0"/>
              <a:t>Caution: </a:t>
            </a:r>
            <a:r>
              <a:rPr lang="en-US" sz="1800" smtClean="0"/>
              <a:t>Excess torque against the internal mechanical stops (can be caused by hand or by a VEX motor) will cause them to wear away. The potentiometer will continue to function, but will have a “dead zone” where the mechanical stops were, where no new values are sent.</a:t>
            </a:r>
          </a:p>
          <a:p>
            <a:pPr lvl="1" eaLnBrk="1" hangingPunct="1">
              <a:lnSpc>
                <a:spcPct val="90000"/>
              </a:lnSpc>
            </a:pPr>
            <a:r>
              <a:rPr lang="en-US" sz="1800" smtClean="0"/>
              <a:t>Switching the direction the potentiometer is </a:t>
            </a:r>
            <a:br>
              <a:rPr lang="en-US" sz="1800" smtClean="0"/>
            </a:br>
            <a:r>
              <a:rPr lang="en-US" sz="1800" smtClean="0"/>
              <a:t>facing will also switch the direction it “counts”. </a:t>
            </a:r>
            <a:br>
              <a:rPr lang="en-US" sz="1800" smtClean="0"/>
            </a:br>
            <a:r>
              <a:rPr lang="en-US" sz="1800" smtClean="0"/>
              <a:t>For example: counter-clockwise turns will </a:t>
            </a:r>
            <a:br>
              <a:rPr lang="en-US" sz="1800" smtClean="0"/>
            </a:br>
            <a:r>
              <a:rPr lang="en-US" sz="1800" smtClean="0"/>
              <a:t>count 0 to 4095 on one side;  on the other </a:t>
            </a:r>
            <a:br>
              <a:rPr lang="en-US" sz="1800" smtClean="0"/>
            </a:br>
            <a:r>
              <a:rPr lang="en-US" sz="1800" smtClean="0"/>
              <a:t>counter-clockwise turns </a:t>
            </a:r>
            <a:br>
              <a:rPr lang="en-US" sz="1800" smtClean="0"/>
            </a:br>
            <a:r>
              <a:rPr lang="en-US" sz="1800" smtClean="0"/>
              <a:t>will count 4095 – 0.</a:t>
            </a:r>
          </a:p>
        </p:txBody>
      </p:sp>
      <p:pic>
        <p:nvPicPr>
          <p:cNvPr id="87044" name="Picture 4"/>
          <p:cNvPicPr>
            <a:picLocks noChangeAspect="1" noChangeArrowheads="1"/>
          </p:cNvPicPr>
          <p:nvPr/>
        </p:nvPicPr>
        <p:blipFill>
          <a:blip r:embed="rId2">
            <a:extLst>
              <a:ext uri="{28A0092B-C50C-407E-A947-70E740481C1C}">
                <a14:useLocalDpi xmlns:a14="http://schemas.microsoft.com/office/drawing/2010/main" val="0"/>
              </a:ext>
            </a:extLst>
          </a:blip>
          <a:srcRect l="31667" t="32420" r="34445" b="18265"/>
          <a:stretch>
            <a:fillRect/>
          </a:stretch>
        </p:blipFill>
        <p:spPr bwMode="auto">
          <a:xfrm>
            <a:off x="6172200" y="4191000"/>
            <a:ext cx="2427288" cy="214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2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528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528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528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52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r>
              <a:rPr lang="en-US" smtClean="0"/>
              <a:t>Potentiometer Exercise</a:t>
            </a:r>
          </a:p>
        </p:txBody>
      </p:sp>
      <p:sp>
        <p:nvSpPr>
          <p:cNvPr id="88067" name="Content Placeholder 2"/>
          <p:cNvSpPr>
            <a:spLocks noGrp="1"/>
          </p:cNvSpPr>
          <p:nvPr>
            <p:ph idx="1"/>
          </p:nvPr>
        </p:nvSpPr>
        <p:spPr/>
        <p:txBody>
          <a:bodyPr/>
          <a:lstStyle/>
          <a:p>
            <a:r>
              <a:rPr lang="en-US" sz="3000" smtClean="0"/>
              <a:t>Turn on the greenLED until the potentiometer value is greater than 2048. Then the greenLED should turn off, and the leftMotor should turn on for 3.5 seconds.</a:t>
            </a:r>
          </a:p>
          <a:p>
            <a:r>
              <a:rPr lang="en-US" sz="3000" smtClean="0"/>
              <a:t>Turn on the greenLED until the potentiometer value is greater than 2048. Then the greenLED should turn off, and the leftMotor should turn on until the potentiometer is less than 2048.</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ctrTitle"/>
          </p:nvPr>
        </p:nvSpPr>
        <p:spPr>
          <a:xfrm>
            <a:off x="685800" y="682625"/>
            <a:ext cx="7772400" cy="2670175"/>
          </a:xfrm>
        </p:spPr>
        <p:txBody>
          <a:bodyPr/>
          <a:lstStyle/>
          <a:p>
            <a:pPr eaLnBrk="1" hangingPunct="1"/>
            <a:r>
              <a:rPr lang="en-US" sz="5600" smtClean="0">
                <a:solidFill>
                  <a:schemeClr val="tx1"/>
                </a:solidFill>
              </a:rPr>
              <a:t>Sensor Information</a:t>
            </a:r>
            <a:br>
              <a:rPr lang="en-US" sz="5600" smtClean="0">
                <a:solidFill>
                  <a:schemeClr val="tx1"/>
                </a:solidFill>
              </a:rPr>
            </a:br>
            <a:r>
              <a:rPr lang="en-US" sz="4000" smtClean="0">
                <a:solidFill>
                  <a:srgbClr val="C00000"/>
                </a:solidFill>
              </a:rPr>
              <a:t>Line Tracker</a:t>
            </a:r>
            <a:endParaRPr lang="en-US" sz="4000" b="0" smtClean="0">
              <a:solidFill>
                <a:srgbClr val="C00000"/>
              </a:solidFill>
            </a:endParaRPr>
          </a:p>
        </p:txBody>
      </p:sp>
      <p:pic>
        <p:nvPicPr>
          <p:cNvPr id="8909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3276600"/>
            <a:ext cx="3076575"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US" smtClean="0"/>
              <a:t>Line Tracking </a:t>
            </a:r>
          </a:p>
        </p:txBody>
      </p:sp>
      <p:sp>
        <p:nvSpPr>
          <p:cNvPr id="90115" name="Rectangle 3"/>
          <p:cNvSpPr>
            <a:spLocks noGrp="1" noChangeArrowheads="1"/>
          </p:cNvSpPr>
          <p:nvPr>
            <p:ph type="body" idx="1"/>
          </p:nvPr>
        </p:nvSpPr>
        <p:spPr>
          <a:xfrm>
            <a:off x="457200" y="1600200"/>
            <a:ext cx="4953000" cy="4525963"/>
          </a:xfrm>
        </p:spPr>
        <p:txBody>
          <a:bodyPr/>
          <a:lstStyle/>
          <a:p>
            <a:pPr eaLnBrk="1" hangingPunct="1"/>
            <a:r>
              <a:rPr lang="en-US" sz="2400" smtClean="0"/>
              <a:t>“Active” Light Sensor</a:t>
            </a:r>
          </a:p>
          <a:p>
            <a:pPr eaLnBrk="1" hangingPunct="1"/>
            <a:r>
              <a:rPr lang="en-US" sz="2400" smtClean="0"/>
              <a:t>Set of 3 Analog Sensors</a:t>
            </a:r>
          </a:p>
          <a:p>
            <a:pPr eaLnBrk="1" hangingPunct="1"/>
            <a:r>
              <a:rPr lang="en-US" sz="2400" smtClean="0"/>
              <a:t>Sends out a IR beam, and measure how much is reflected back</a:t>
            </a:r>
          </a:p>
          <a:p>
            <a:pPr eaLnBrk="1" hangingPunct="1">
              <a:lnSpc>
                <a:spcPct val="80000"/>
              </a:lnSpc>
            </a:pPr>
            <a:r>
              <a:rPr lang="en-US" sz="2400" smtClean="0"/>
              <a:t>Each reads values between 0 and 4095</a:t>
            </a:r>
          </a:p>
          <a:p>
            <a:pPr eaLnBrk="1" hangingPunct="1">
              <a:lnSpc>
                <a:spcPct val="90000"/>
              </a:lnSpc>
            </a:pPr>
            <a:r>
              <a:rPr lang="en-US" sz="2400" smtClean="0"/>
              <a:t>Using them</a:t>
            </a:r>
          </a:p>
          <a:p>
            <a:pPr lvl="1" eaLnBrk="1" hangingPunct="1">
              <a:lnSpc>
                <a:spcPct val="90000"/>
              </a:lnSpc>
            </a:pPr>
            <a:r>
              <a:rPr lang="en-US" sz="1800" smtClean="0"/>
              <a:t>The </a:t>
            </a:r>
            <a:r>
              <a:rPr lang="en-US" sz="1800" b="1" smtClean="0">
                <a:latin typeface="Courier New" pitchFamily="49" charset="0"/>
              </a:rPr>
              <a:t>SensorValue[]</a:t>
            </a:r>
            <a:r>
              <a:rPr lang="en-US" sz="1800" smtClean="0"/>
              <a:t> command</a:t>
            </a:r>
          </a:p>
          <a:p>
            <a:pPr lvl="1" eaLnBrk="1" hangingPunct="1">
              <a:lnSpc>
                <a:spcPct val="90000"/>
              </a:lnSpc>
            </a:pPr>
            <a:r>
              <a:rPr lang="en-US" sz="1800" b="1" smtClean="0">
                <a:latin typeface="Courier New" pitchFamily="49" charset="0"/>
                <a:cs typeface="Courier New" pitchFamily="49" charset="0"/>
              </a:rPr>
              <a:t>untilDark, untilLight, lineTrackforDistance, lineTrackforTime</a:t>
            </a:r>
            <a:endParaRPr lang="en-US" smtClean="0"/>
          </a:p>
          <a:p>
            <a:pPr eaLnBrk="1" hangingPunct="1"/>
            <a:endParaRPr lang="en-US" smtClean="0"/>
          </a:p>
        </p:txBody>
      </p:sp>
      <p:pic>
        <p:nvPicPr>
          <p:cNvPr id="9011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447800"/>
            <a:ext cx="3076575"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r>
              <a:rPr lang="en-US" smtClean="0"/>
              <a:t>Line Tracking</a:t>
            </a:r>
          </a:p>
        </p:txBody>
      </p:sp>
      <p:sp>
        <p:nvSpPr>
          <p:cNvPr id="91139" name="Content Placeholder 2"/>
          <p:cNvSpPr>
            <a:spLocks noGrp="1"/>
          </p:cNvSpPr>
          <p:nvPr>
            <p:ph idx="1"/>
          </p:nvPr>
        </p:nvSpPr>
        <p:spPr/>
        <p:txBody>
          <a:bodyPr/>
          <a:lstStyle/>
          <a:p>
            <a:pPr eaLnBrk="1" hangingPunct="1">
              <a:lnSpc>
                <a:spcPct val="90000"/>
              </a:lnSpc>
            </a:pPr>
            <a:r>
              <a:rPr lang="en-US" sz="2800" smtClean="0"/>
              <a:t>Other Properties</a:t>
            </a:r>
          </a:p>
          <a:p>
            <a:pPr lvl="1" eaLnBrk="1" hangingPunct="1">
              <a:lnSpc>
                <a:spcPct val="90000"/>
              </a:lnSpc>
            </a:pPr>
            <a:r>
              <a:rPr lang="en-US" smtClean="0"/>
              <a:t>The Line Tracker should be kept between 1/4 and 1/8 of an inch of what it’s measuring for the best results.</a:t>
            </a:r>
          </a:p>
          <a:p>
            <a:pPr lvl="1" eaLnBrk="1" hangingPunct="1">
              <a:lnSpc>
                <a:spcPct val="90000"/>
              </a:lnSpc>
            </a:pPr>
            <a:r>
              <a:rPr lang="en-US" smtClean="0"/>
              <a:t>Constant, consistent lighting is also very important for achieving repeatable robot behavior.</a:t>
            </a:r>
          </a:p>
          <a:p>
            <a:pPr lvl="1" eaLnBrk="1" hangingPunct="1">
              <a:lnSpc>
                <a:spcPct val="90000"/>
              </a:lnSpc>
            </a:pPr>
            <a:r>
              <a:rPr lang="en-US" smtClean="0"/>
              <a:t>In order to use the Line Tracking sensor(s) you must first calculate a threshold that allows it to distinguish light from dark.</a:t>
            </a:r>
          </a:p>
          <a:p>
            <a:pPr lvl="1" eaLnBrk="1" hangingPunct="1">
              <a:lnSpc>
                <a:spcPct val="90000"/>
              </a:lnSpc>
            </a:pPr>
            <a:endParaRPr lang="en-US" smtClean="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en-US" smtClean="0"/>
              <a:t>Thresholds Overview</a:t>
            </a:r>
          </a:p>
        </p:txBody>
      </p:sp>
      <p:sp>
        <p:nvSpPr>
          <p:cNvPr id="92163" name="Rectangle 3"/>
          <p:cNvSpPr>
            <a:spLocks noGrp="1" noChangeArrowheads="1"/>
          </p:cNvSpPr>
          <p:nvPr>
            <p:ph type="body" idx="1"/>
          </p:nvPr>
        </p:nvSpPr>
        <p:spPr>
          <a:xfrm>
            <a:off x="457200" y="1600200"/>
            <a:ext cx="7848600" cy="4525963"/>
          </a:xfrm>
        </p:spPr>
        <p:txBody>
          <a:bodyPr/>
          <a:lstStyle/>
          <a:p>
            <a:pPr eaLnBrk="1" hangingPunct="1">
              <a:lnSpc>
                <a:spcPct val="90000"/>
              </a:lnSpc>
            </a:pPr>
            <a:r>
              <a:rPr lang="en-US" sz="2800" smtClean="0"/>
              <a:t>A Threshold is a value (usually halfway between) two extremes</a:t>
            </a:r>
          </a:p>
          <a:p>
            <a:pPr lvl="1" eaLnBrk="1" hangingPunct="1">
              <a:lnSpc>
                <a:spcPct val="90000"/>
              </a:lnSpc>
            </a:pPr>
            <a:r>
              <a:rPr lang="en-US" sz="2000" smtClean="0"/>
              <a:t>Light and dark (Light sensors)</a:t>
            </a:r>
          </a:p>
          <a:p>
            <a:pPr lvl="1" eaLnBrk="1" hangingPunct="1">
              <a:lnSpc>
                <a:spcPct val="90000"/>
              </a:lnSpc>
            </a:pPr>
            <a:r>
              <a:rPr lang="en-US" sz="2000" smtClean="0"/>
              <a:t>Near and Far (Ultrasonic)</a:t>
            </a:r>
          </a:p>
          <a:p>
            <a:pPr eaLnBrk="1" hangingPunct="1">
              <a:lnSpc>
                <a:spcPct val="90000"/>
              </a:lnSpc>
            </a:pPr>
            <a:r>
              <a:rPr lang="en-US" sz="2800" smtClean="0"/>
              <a:t>Thresholds allow your robot to make decisions via Boolean Comparisons</a:t>
            </a:r>
          </a:p>
          <a:p>
            <a:pPr eaLnBrk="1" hangingPunct="1">
              <a:lnSpc>
                <a:spcPct val="90000"/>
              </a:lnSpc>
            </a:pPr>
            <a:r>
              <a:rPr lang="en-US" sz="2800" smtClean="0"/>
              <a:t>Line Following Kits come with 3 sensors</a:t>
            </a:r>
          </a:p>
          <a:p>
            <a:pPr lvl="1" eaLnBrk="1" hangingPunct="1">
              <a:lnSpc>
                <a:spcPct val="90000"/>
              </a:lnSpc>
            </a:pPr>
            <a:r>
              <a:rPr lang="en-US" sz="2000" smtClean="0"/>
              <a:t>To use all three, you must choose a Threshold that will work with all 3 sensors, or 3 separate Thresholds</a:t>
            </a:r>
          </a:p>
          <a:p>
            <a:pPr lvl="1" eaLnBrk="1" hangingPunct="1">
              <a:lnSpc>
                <a:spcPct val="90000"/>
              </a:lnSpc>
            </a:pPr>
            <a:r>
              <a:rPr lang="en-US" sz="2000" smtClean="0"/>
              <a:t>If you are only using one sensor, then you only need to calculate the Threshold for that sensor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Sample Programs</a:t>
            </a:r>
          </a:p>
        </p:txBody>
      </p:sp>
      <p:pic>
        <p:nvPicPr>
          <p:cNvPr id="102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71600"/>
            <a:ext cx="3581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2590800"/>
            <a:ext cx="65151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Box 4"/>
          <p:cNvSpPr txBox="1">
            <a:spLocks noChangeArrowheads="1"/>
          </p:cNvSpPr>
          <p:nvPr/>
        </p:nvSpPr>
        <p:spPr bwMode="auto">
          <a:xfrm>
            <a:off x="533400" y="5418138"/>
            <a:ext cx="7467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2400"/>
              <a:t>Over 75 Included ROBOTC Sample programs, organized by robot behavior</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en-US" smtClean="0"/>
              <a:t>Threshold Calculation</a:t>
            </a:r>
          </a:p>
        </p:txBody>
      </p:sp>
      <p:sp>
        <p:nvSpPr>
          <p:cNvPr id="93187" name="Rectangle 3"/>
          <p:cNvSpPr>
            <a:spLocks noGrp="1" noChangeArrowheads="1"/>
          </p:cNvSpPr>
          <p:nvPr>
            <p:ph type="body" idx="1"/>
          </p:nvPr>
        </p:nvSpPr>
        <p:spPr>
          <a:xfrm>
            <a:off x="457200" y="1600200"/>
            <a:ext cx="7848600" cy="4525963"/>
          </a:xfrm>
        </p:spPr>
        <p:txBody>
          <a:bodyPr/>
          <a:lstStyle/>
          <a:p>
            <a:pPr eaLnBrk="1" hangingPunct="1">
              <a:lnSpc>
                <a:spcPct val="90000"/>
              </a:lnSpc>
            </a:pPr>
            <a:r>
              <a:rPr lang="en-US" sz="2800" smtClean="0"/>
              <a:t>Calculate an appropriate Threshold with the aid of the Sensor Debug Window</a:t>
            </a:r>
          </a:p>
          <a:p>
            <a:pPr marL="914400" lvl="1" indent="-457200" eaLnBrk="1" hangingPunct="1">
              <a:lnSpc>
                <a:spcPct val="90000"/>
              </a:lnSpc>
              <a:buFontTx/>
              <a:buAutoNum type="arabicPeriod"/>
            </a:pPr>
            <a:r>
              <a:rPr lang="en-US" sz="2000" smtClean="0"/>
              <a:t>In ROBOTC, open the Line Follower &gt; Triple Sensor Line Tracking.c Sample Program</a:t>
            </a:r>
          </a:p>
        </p:txBody>
      </p:sp>
      <p:pic>
        <p:nvPicPr>
          <p:cNvPr id="931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200400"/>
            <a:ext cx="28575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9" name="Picture 3"/>
          <p:cNvPicPr>
            <a:picLocks noChangeAspect="1" noChangeArrowheads="1"/>
          </p:cNvPicPr>
          <p:nvPr/>
        </p:nvPicPr>
        <p:blipFill>
          <a:blip r:embed="rId4">
            <a:extLst>
              <a:ext uri="{28A0092B-C50C-407E-A947-70E740481C1C}">
                <a14:useLocalDpi xmlns:a14="http://schemas.microsoft.com/office/drawing/2010/main" val="0"/>
              </a:ext>
            </a:extLst>
          </a:blip>
          <a:srcRect r="12453" b="44186"/>
          <a:stretch>
            <a:fillRect/>
          </a:stretch>
        </p:blipFill>
        <p:spPr bwMode="auto">
          <a:xfrm>
            <a:off x="2057400" y="4343400"/>
            <a:ext cx="6629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r>
              <a:rPr lang="en-US" smtClean="0"/>
              <a:t>Threshold Calculation</a:t>
            </a:r>
          </a:p>
        </p:txBody>
      </p:sp>
      <p:sp>
        <p:nvSpPr>
          <p:cNvPr id="94211" name="Content Placeholder 2"/>
          <p:cNvSpPr>
            <a:spLocks noGrp="1"/>
          </p:cNvSpPr>
          <p:nvPr>
            <p:ph idx="1"/>
          </p:nvPr>
        </p:nvSpPr>
        <p:spPr/>
        <p:txBody>
          <a:bodyPr/>
          <a:lstStyle/>
          <a:p>
            <a:pPr marL="514350" indent="-514350">
              <a:buFontTx/>
              <a:buNone/>
            </a:pPr>
            <a:r>
              <a:rPr lang="en-US" smtClean="0"/>
              <a:t>2. Download the Sample Program to the Robot</a:t>
            </a:r>
          </a:p>
          <a:p>
            <a:pPr marL="514350" indent="-514350">
              <a:buFontTx/>
              <a:buNone/>
            </a:pPr>
            <a:r>
              <a:rPr lang="en-US" smtClean="0"/>
              <a:t>3. Open the Sensor Debug Window</a:t>
            </a:r>
          </a:p>
        </p:txBody>
      </p:sp>
      <p:pic>
        <p:nvPicPr>
          <p:cNvPr id="9421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276600"/>
            <a:ext cx="4495800"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en-US" smtClean="0"/>
              <a:t>Threshold Calculation</a:t>
            </a:r>
          </a:p>
        </p:txBody>
      </p:sp>
      <p:sp>
        <p:nvSpPr>
          <p:cNvPr id="95235" name="Content Placeholder 2"/>
          <p:cNvSpPr>
            <a:spLocks noGrp="1"/>
          </p:cNvSpPr>
          <p:nvPr>
            <p:ph idx="1"/>
          </p:nvPr>
        </p:nvSpPr>
        <p:spPr>
          <a:xfrm>
            <a:off x="457200" y="1600200"/>
            <a:ext cx="8229600" cy="1066800"/>
          </a:xfrm>
        </p:spPr>
        <p:txBody>
          <a:bodyPr/>
          <a:lstStyle/>
          <a:p>
            <a:pPr>
              <a:buFontTx/>
              <a:buNone/>
            </a:pPr>
            <a:r>
              <a:rPr lang="en-US" sz="3000" smtClean="0"/>
              <a:t>4. Verify that the Program Debug Window’s Refresh Rate does </a:t>
            </a:r>
            <a:r>
              <a:rPr lang="en-US" sz="3000" b="1" smtClean="0"/>
              <a:t>not</a:t>
            </a:r>
            <a:r>
              <a:rPr lang="en-US" sz="3000" smtClean="0"/>
              <a:t> display “Continuous”.</a:t>
            </a:r>
          </a:p>
          <a:p>
            <a:pPr>
              <a:buFontTx/>
              <a:buNone/>
            </a:pPr>
            <a:endParaRPr lang="en-US" sz="3000" smtClean="0"/>
          </a:p>
          <a:p>
            <a:pPr>
              <a:buFontTx/>
              <a:buNone/>
            </a:pPr>
            <a:endParaRPr lang="en-US" sz="3000" smtClean="0"/>
          </a:p>
          <a:p>
            <a:pPr>
              <a:buFontTx/>
              <a:buNone/>
            </a:pPr>
            <a:endParaRPr lang="en-US" sz="3000" smtClean="0"/>
          </a:p>
          <a:p>
            <a:pPr>
              <a:buFontTx/>
              <a:buNone/>
            </a:pPr>
            <a:endParaRPr lang="en-US" sz="3000" smtClean="0"/>
          </a:p>
          <a:p>
            <a:pPr>
              <a:buFontTx/>
              <a:buNone/>
            </a:pPr>
            <a:endParaRPr lang="en-US" sz="3000" smtClean="0"/>
          </a:p>
          <a:p>
            <a:pPr>
              <a:buFontTx/>
              <a:buNone/>
            </a:pPr>
            <a:r>
              <a:rPr lang="en-US" sz="3000" smtClean="0"/>
              <a:t>*Press the “Continuous” button if it does.</a:t>
            </a:r>
          </a:p>
        </p:txBody>
      </p:sp>
      <p:pic>
        <p:nvPicPr>
          <p:cNvPr id="952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667000"/>
            <a:ext cx="3886200"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3352800" y="3200400"/>
            <a:ext cx="1143000" cy="1066800"/>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rgbClr val="FF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r>
              <a:rPr lang="en-US" smtClean="0"/>
              <a:t>Threshold Calculation</a:t>
            </a:r>
          </a:p>
        </p:txBody>
      </p:sp>
      <p:sp>
        <p:nvSpPr>
          <p:cNvPr id="96259" name="Content Placeholder 2"/>
          <p:cNvSpPr>
            <a:spLocks noGrp="1"/>
          </p:cNvSpPr>
          <p:nvPr>
            <p:ph idx="1"/>
          </p:nvPr>
        </p:nvSpPr>
        <p:spPr/>
        <p:txBody>
          <a:bodyPr/>
          <a:lstStyle/>
          <a:p>
            <a:pPr>
              <a:buFontTx/>
              <a:buNone/>
            </a:pPr>
            <a:r>
              <a:rPr lang="en-US" smtClean="0"/>
              <a:t>5. Place one of the line tracking sensors above the white surface. </a:t>
            </a:r>
          </a:p>
          <a:p>
            <a:pPr>
              <a:buFontTx/>
              <a:buNone/>
            </a:pPr>
            <a:r>
              <a:rPr lang="en-US" smtClean="0"/>
              <a:t>6. Record the value for that sensor displayed in the Sensors Debug Window.</a:t>
            </a:r>
          </a:p>
          <a:p>
            <a:pPr>
              <a:buFontTx/>
              <a:buNone/>
            </a:pPr>
            <a:endParaRPr lang="en-US" smtClean="0"/>
          </a:p>
          <a:p>
            <a:pPr>
              <a:buFontTx/>
              <a:buNone/>
            </a:pPr>
            <a:endParaRPr lang="en-US" smtClean="0"/>
          </a:p>
          <a:p>
            <a:pPr>
              <a:buFontTx/>
              <a:buNone/>
            </a:pPr>
            <a:endParaRPr lang="en-US" smtClean="0"/>
          </a:p>
          <a:p>
            <a:pPr>
              <a:buFontTx/>
              <a:buNone/>
            </a:pPr>
            <a:endParaRPr lang="en-US" sz="1800" smtClean="0"/>
          </a:p>
          <a:p>
            <a:pPr>
              <a:buFontTx/>
              <a:buNone/>
            </a:pPr>
            <a:r>
              <a:rPr lang="en-US" sz="1800" smtClean="0"/>
              <a:t>*values displayed will vary from your values</a:t>
            </a:r>
          </a:p>
        </p:txBody>
      </p:sp>
      <p:pic>
        <p:nvPicPr>
          <p:cNvPr id="962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733800"/>
            <a:ext cx="69532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914400" y="4419600"/>
            <a:ext cx="6934200" cy="304800"/>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rgbClr val="FF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en-US" smtClean="0"/>
              <a:t>Threshold Calculation</a:t>
            </a:r>
          </a:p>
        </p:txBody>
      </p:sp>
      <p:sp>
        <p:nvSpPr>
          <p:cNvPr id="97283" name="Content Placeholder 2"/>
          <p:cNvSpPr>
            <a:spLocks noGrp="1"/>
          </p:cNvSpPr>
          <p:nvPr>
            <p:ph idx="1"/>
          </p:nvPr>
        </p:nvSpPr>
        <p:spPr/>
        <p:txBody>
          <a:bodyPr/>
          <a:lstStyle/>
          <a:p>
            <a:pPr>
              <a:buFontTx/>
              <a:buNone/>
            </a:pPr>
            <a:r>
              <a:rPr lang="en-US" smtClean="0"/>
              <a:t>7. Place the same line tracking sensor above the dark line. </a:t>
            </a:r>
          </a:p>
          <a:p>
            <a:pPr>
              <a:buFontTx/>
              <a:buNone/>
            </a:pPr>
            <a:r>
              <a:rPr lang="en-US" smtClean="0"/>
              <a:t>8. Record the value for that sensor displayed in the Sensors Debug Window.</a:t>
            </a:r>
          </a:p>
          <a:p>
            <a:pPr>
              <a:buFontTx/>
              <a:buNone/>
            </a:pPr>
            <a:endParaRPr lang="en-US" smtClean="0"/>
          </a:p>
          <a:p>
            <a:pPr>
              <a:buFontTx/>
              <a:buNone/>
            </a:pPr>
            <a:endParaRPr lang="en-US" smtClean="0"/>
          </a:p>
          <a:p>
            <a:pPr>
              <a:buFontTx/>
              <a:buNone/>
            </a:pPr>
            <a:endParaRPr lang="en-US" smtClean="0"/>
          </a:p>
          <a:p>
            <a:pPr>
              <a:buFontTx/>
              <a:buNone/>
            </a:pPr>
            <a:endParaRPr lang="en-US" sz="1800" smtClean="0"/>
          </a:p>
          <a:p>
            <a:pPr>
              <a:buFontTx/>
              <a:buNone/>
            </a:pPr>
            <a:r>
              <a:rPr lang="en-US" sz="1800" smtClean="0"/>
              <a:t>*values displayed will vary from your values</a:t>
            </a:r>
          </a:p>
          <a:p>
            <a:pPr>
              <a:buFontTx/>
              <a:buNone/>
            </a:pPr>
            <a:endParaRPr lang="en-US" sz="1800" smtClean="0"/>
          </a:p>
        </p:txBody>
      </p:sp>
      <p:pic>
        <p:nvPicPr>
          <p:cNvPr id="972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733800"/>
            <a:ext cx="69532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914400" y="4419600"/>
            <a:ext cx="6934200" cy="304800"/>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rgbClr val="FF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r>
              <a:rPr lang="en-US" smtClean="0"/>
              <a:t>Threshold Calculation</a:t>
            </a:r>
          </a:p>
        </p:txBody>
      </p:sp>
      <p:sp>
        <p:nvSpPr>
          <p:cNvPr id="98307" name="Content Placeholder 2"/>
          <p:cNvSpPr>
            <a:spLocks noGrp="1"/>
          </p:cNvSpPr>
          <p:nvPr>
            <p:ph idx="1"/>
          </p:nvPr>
        </p:nvSpPr>
        <p:spPr>
          <a:xfrm>
            <a:off x="457200" y="1600200"/>
            <a:ext cx="8229600" cy="2971800"/>
          </a:xfrm>
        </p:spPr>
        <p:txBody>
          <a:bodyPr/>
          <a:lstStyle/>
          <a:p>
            <a:pPr>
              <a:buFontTx/>
              <a:buNone/>
            </a:pPr>
            <a:r>
              <a:rPr lang="en-US" smtClean="0"/>
              <a:t>9. Add the two values and divide by two. The result is the threshold for that sensor.</a:t>
            </a:r>
          </a:p>
          <a:p>
            <a:pPr>
              <a:buFontTx/>
              <a:buNone/>
            </a:pPr>
            <a:endParaRPr lang="en-US" smtClean="0"/>
          </a:p>
          <a:p>
            <a:pPr>
              <a:buFontTx/>
              <a:buNone/>
            </a:pPr>
            <a:r>
              <a:rPr lang="en-US" u="sng" smtClean="0">
                <a:solidFill>
                  <a:srgbClr val="00B050"/>
                </a:solidFill>
              </a:rPr>
              <a:t>Light reading + Dark Reading</a:t>
            </a:r>
          </a:p>
          <a:p>
            <a:pPr>
              <a:buFontTx/>
              <a:buNone/>
            </a:pPr>
            <a:r>
              <a:rPr lang="en-US" smtClean="0">
                <a:solidFill>
                  <a:srgbClr val="00B050"/>
                </a:solidFill>
              </a:rPr>
              <a:t>			    2</a:t>
            </a:r>
          </a:p>
        </p:txBody>
      </p:sp>
      <p:sp>
        <p:nvSpPr>
          <p:cNvPr id="98308" name="TextBox 3"/>
          <p:cNvSpPr txBox="1">
            <a:spLocks noChangeArrowheads="1"/>
          </p:cNvSpPr>
          <p:nvPr/>
        </p:nvSpPr>
        <p:spPr bwMode="auto">
          <a:xfrm>
            <a:off x="6096000" y="3429000"/>
            <a:ext cx="2514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3200">
                <a:solidFill>
                  <a:srgbClr val="00B050"/>
                </a:solidFill>
              </a:rPr>
              <a:t>= Threshold</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en-US" smtClean="0"/>
              <a:t>Threshold Calculation</a:t>
            </a:r>
          </a:p>
        </p:txBody>
      </p:sp>
      <p:sp>
        <p:nvSpPr>
          <p:cNvPr id="99331" name="Content Placeholder 2"/>
          <p:cNvSpPr>
            <a:spLocks noGrp="1"/>
          </p:cNvSpPr>
          <p:nvPr>
            <p:ph idx="1"/>
          </p:nvPr>
        </p:nvSpPr>
        <p:spPr/>
        <p:txBody>
          <a:bodyPr/>
          <a:lstStyle/>
          <a:p>
            <a:pPr>
              <a:buFontTx/>
              <a:buNone/>
            </a:pPr>
            <a:r>
              <a:rPr lang="en-US" smtClean="0"/>
              <a:t>10. If needed, repeat steps 1-9 for the other two sensors, identifying a new threshold for each OR verifying that your first threshold will work for each sensor. </a:t>
            </a:r>
          </a:p>
          <a:p>
            <a:pPr>
              <a:buFontTx/>
              <a:buNone/>
            </a:pPr>
            <a:r>
              <a:rPr lang="en-US" smtClean="0"/>
              <a:t>11. Use the threshold(s) in your program</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r>
              <a:rPr lang="en-US" smtClean="0"/>
              <a:t>Line Tracker Exercise</a:t>
            </a:r>
          </a:p>
        </p:txBody>
      </p:sp>
      <p:sp>
        <p:nvSpPr>
          <p:cNvPr id="100355" name="Content Placeholder 2"/>
          <p:cNvSpPr>
            <a:spLocks noGrp="1"/>
          </p:cNvSpPr>
          <p:nvPr>
            <p:ph idx="1"/>
          </p:nvPr>
        </p:nvSpPr>
        <p:spPr/>
        <p:txBody>
          <a:bodyPr/>
          <a:lstStyle/>
          <a:p>
            <a:r>
              <a:rPr lang="en-US" smtClean="0"/>
              <a:t>Open and close the claw by covering and uncovering the line follower.</a:t>
            </a:r>
            <a:br>
              <a:rPr lang="en-US" smtClean="0"/>
            </a:br>
            <a:endParaRPr lang="en-US" smtClean="0"/>
          </a:p>
          <a:p>
            <a:r>
              <a:rPr lang="en-US" smtClean="0"/>
              <a:t>Turn LED off when hand covers line follower, LED turns on for 5 seconds when hand is removed.</a:t>
            </a:r>
          </a:p>
          <a:p>
            <a:endParaRPr lang="en-US" smtClean="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ctrTitle"/>
          </p:nvPr>
        </p:nvSpPr>
        <p:spPr>
          <a:xfrm>
            <a:off x="685800" y="2133600"/>
            <a:ext cx="7772400" cy="2670175"/>
          </a:xfrm>
        </p:spPr>
        <p:txBody>
          <a:bodyPr/>
          <a:lstStyle/>
          <a:p>
            <a:pPr eaLnBrk="1" hangingPunct="1"/>
            <a:r>
              <a:rPr lang="en-US" sz="5600" smtClean="0">
                <a:solidFill>
                  <a:schemeClr val="tx1"/>
                </a:solidFill>
              </a:rPr>
              <a:t>Decision Making:</a:t>
            </a:r>
            <a:br>
              <a:rPr lang="en-US" sz="5600" smtClean="0">
                <a:solidFill>
                  <a:schemeClr val="tx1"/>
                </a:solidFill>
              </a:rPr>
            </a:br>
            <a:r>
              <a:rPr lang="en-US" sz="4000" smtClean="0">
                <a:solidFill>
                  <a:schemeClr val="tx1"/>
                </a:solidFill>
              </a:rPr>
              <a:t>while loops and Boolean Logic</a:t>
            </a:r>
            <a:endParaRPr lang="en-US" sz="4000" b="0" smtClean="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p:txBody>
          <a:bodyPr/>
          <a:lstStyle/>
          <a:p>
            <a:r>
              <a:rPr lang="en-US" smtClean="0"/>
              <a:t>While Loops</a:t>
            </a:r>
          </a:p>
        </p:txBody>
      </p:sp>
      <p:sp>
        <p:nvSpPr>
          <p:cNvPr id="102403" name="Content Placeholder 2"/>
          <p:cNvSpPr>
            <a:spLocks noGrp="1"/>
          </p:cNvSpPr>
          <p:nvPr>
            <p:ph idx="1"/>
          </p:nvPr>
        </p:nvSpPr>
        <p:spPr/>
        <p:txBody>
          <a:bodyPr/>
          <a:lstStyle/>
          <a:p>
            <a:r>
              <a:rPr lang="en-US" sz="2800" smtClean="0"/>
              <a:t>A while loop is a structure within ROBOTC which allows a section of code to be repeated as long as a certain condition remains true.</a:t>
            </a:r>
            <a:br>
              <a:rPr lang="en-US" sz="2800" smtClean="0"/>
            </a:br>
            <a:r>
              <a:rPr lang="en-US" sz="2800" smtClean="0"/>
              <a:t/>
            </a:r>
            <a:br>
              <a:rPr lang="en-US" sz="2800" smtClean="0"/>
            </a:br>
            <a:r>
              <a:rPr lang="en-US" sz="2800" smtClean="0"/>
              <a:t/>
            </a:r>
            <a:br>
              <a:rPr lang="en-US" sz="2800" smtClean="0"/>
            </a:br>
            <a:r>
              <a:rPr lang="en-US" sz="2800" smtClean="0"/>
              <a:t/>
            </a:r>
            <a:br>
              <a:rPr lang="en-US" sz="2800" smtClean="0"/>
            </a:br>
            <a:r>
              <a:rPr lang="en-US" sz="2800" smtClean="0"/>
              <a:t/>
            </a:r>
            <a:br>
              <a:rPr lang="en-US" sz="2800" smtClean="0"/>
            </a:br>
            <a:endParaRPr lang="en-US" sz="2800" smtClean="0"/>
          </a:p>
          <a:p>
            <a:r>
              <a:rPr lang="en-US" sz="2800" smtClean="0"/>
              <a:t>There are three main parts to every while loop. </a:t>
            </a:r>
          </a:p>
        </p:txBody>
      </p:sp>
      <p:pic>
        <p:nvPicPr>
          <p:cNvPr id="10240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176588"/>
            <a:ext cx="5105400" cy="177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8329</TotalTime>
  <Words>6464</Words>
  <Application>Microsoft Office PowerPoint</Application>
  <PresentationFormat>On-screen Show (4:3)</PresentationFormat>
  <Paragraphs>731</Paragraphs>
  <Slides>174</Slides>
  <Notes>52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174</vt:i4>
      </vt:variant>
    </vt:vector>
  </HeadingPairs>
  <TitlesOfParts>
    <vt:vector size="179" baseType="lpstr">
      <vt:lpstr>ＭＳ Ｐゴシック</vt:lpstr>
      <vt:lpstr>Arial</vt:lpstr>
      <vt:lpstr>Calibri</vt:lpstr>
      <vt:lpstr>Courier New</vt:lpstr>
      <vt:lpstr>Default Design</vt:lpstr>
      <vt:lpstr>ROBOTC for CORTEX Teacher Training</vt:lpstr>
      <vt:lpstr>VEX Cortex System Overview</vt:lpstr>
      <vt:lpstr>VEX Cortex Microcontroller</vt:lpstr>
      <vt:lpstr>ROBOTC Relevance</vt:lpstr>
      <vt:lpstr>Industry Standard Skillsets</vt:lpstr>
      <vt:lpstr>ROBOTC Features</vt:lpstr>
      <vt:lpstr>Platform Type</vt:lpstr>
      <vt:lpstr>ROBOTC Start Page</vt:lpstr>
      <vt:lpstr>Sample Programs</vt:lpstr>
      <vt:lpstr>Comments</vt:lpstr>
      <vt:lpstr>ROBOTC Help</vt:lpstr>
      <vt:lpstr>Function Library</vt:lpstr>
      <vt:lpstr>Menu Level</vt:lpstr>
      <vt:lpstr>Testbed Motors and Sensor Setup</vt:lpstr>
      <vt:lpstr>VEX Cortex Download Method</vt:lpstr>
      <vt:lpstr>VEX Cortex Setup / System Configuration</vt:lpstr>
      <vt:lpstr>Connect the Cortex</vt:lpstr>
      <vt:lpstr>ROBOTC Preferences</vt:lpstr>
      <vt:lpstr>Platform Type</vt:lpstr>
      <vt:lpstr>ROBOTC Natural Language</vt:lpstr>
      <vt:lpstr>VEX Cortex  Inputs and Outputs</vt:lpstr>
      <vt:lpstr>Your GTT Testbed</vt:lpstr>
      <vt:lpstr>PowerPoint Presentation</vt:lpstr>
      <vt:lpstr>Firmware Up-to-Date?</vt:lpstr>
      <vt:lpstr>GTT Standard Model</vt:lpstr>
      <vt:lpstr>GTT Testbed Wiring Guide</vt:lpstr>
      <vt:lpstr>Configuring Inputs and Outputs</vt:lpstr>
      <vt:lpstr>Configuring Inputs and Outputs</vt:lpstr>
      <vt:lpstr>Motors</vt:lpstr>
      <vt:lpstr>Analog Sensors</vt:lpstr>
      <vt:lpstr>Digital Sensors</vt:lpstr>
      <vt:lpstr>Naming Conventions</vt:lpstr>
      <vt:lpstr>#pragma statements</vt:lpstr>
      <vt:lpstr>Using the  ROBOTC Debugger</vt:lpstr>
      <vt:lpstr>ROBOTC Debugger</vt:lpstr>
      <vt:lpstr>ROBOTC Debugger</vt:lpstr>
      <vt:lpstr>ROBOTC Debugger</vt:lpstr>
      <vt:lpstr>Sensor Debug Window</vt:lpstr>
      <vt:lpstr>Program Planning</vt:lpstr>
      <vt:lpstr>Behavior Based Programming</vt:lpstr>
      <vt:lpstr>The Labyrinth Challenge</vt:lpstr>
      <vt:lpstr>The Labyrinth Challenge</vt:lpstr>
      <vt:lpstr>Programming Discussion</vt:lpstr>
      <vt:lpstr>Pseudocode</vt:lpstr>
      <vt:lpstr>Pseudocode</vt:lpstr>
      <vt:lpstr>Pseudocode</vt:lpstr>
      <vt:lpstr>Putting it all Together</vt:lpstr>
      <vt:lpstr>ROBOTC  “Natural Language”</vt:lpstr>
      <vt:lpstr>ROBOTC Natural Language</vt:lpstr>
      <vt:lpstr>ROBOTC Natural Language</vt:lpstr>
      <vt:lpstr>ROBOT Motion</vt:lpstr>
      <vt:lpstr>Setup</vt:lpstr>
      <vt:lpstr>Movement</vt:lpstr>
      <vt:lpstr>Special</vt:lpstr>
      <vt:lpstr>Until</vt:lpstr>
      <vt:lpstr>Wait</vt:lpstr>
      <vt:lpstr>Sample Programs</vt:lpstr>
      <vt:lpstr>Moving Forward and Backward</vt:lpstr>
      <vt:lpstr>PLTW Template</vt:lpstr>
      <vt:lpstr>PLTW Template</vt:lpstr>
      <vt:lpstr>Basic Programming: Motor and Wait Commands</vt:lpstr>
      <vt:lpstr>VEX Motors</vt:lpstr>
      <vt:lpstr>Connecting the Motors</vt:lpstr>
      <vt:lpstr>Motor 2 for 5 Seconds</vt:lpstr>
      <vt:lpstr>Motor 2 for 5 Seconds</vt:lpstr>
      <vt:lpstr>Motor 2 for 5 Seconds</vt:lpstr>
      <vt:lpstr>Motor 2 for 5 Seconds</vt:lpstr>
      <vt:lpstr>Motor 2 for 5 Seconds</vt:lpstr>
      <vt:lpstr>Quick ROBOTC Exercise</vt:lpstr>
      <vt:lpstr>Renaming and Reversing</vt:lpstr>
      <vt:lpstr>Naming Rules</vt:lpstr>
      <vt:lpstr>Motor Exercises</vt:lpstr>
      <vt:lpstr>Basic Programming: Until Commands</vt:lpstr>
      <vt:lpstr>The Problem with Wait States</vt:lpstr>
      <vt:lpstr>Sensor Information: Touch Sensors</vt:lpstr>
      <vt:lpstr>Touch Sensors</vt:lpstr>
      <vt:lpstr>Touch Sensors</vt:lpstr>
      <vt:lpstr>Bump Switch Exercise</vt:lpstr>
      <vt:lpstr>Limit Switch Exercise</vt:lpstr>
      <vt:lpstr>VEX LED</vt:lpstr>
      <vt:lpstr>VEX LED</vt:lpstr>
      <vt:lpstr>Sensor Information: Potentiometer</vt:lpstr>
      <vt:lpstr>Potentiometers</vt:lpstr>
      <vt:lpstr>Potentiometers</vt:lpstr>
      <vt:lpstr>Potentiometer Exercise</vt:lpstr>
      <vt:lpstr>Sensor Information Line Tracker</vt:lpstr>
      <vt:lpstr>Line Tracking </vt:lpstr>
      <vt:lpstr>Line Tracking</vt:lpstr>
      <vt:lpstr>Thresholds Overview</vt:lpstr>
      <vt:lpstr>Threshold Calculation</vt:lpstr>
      <vt:lpstr>Threshold Calculation</vt:lpstr>
      <vt:lpstr>Threshold Calculation</vt:lpstr>
      <vt:lpstr>Threshold Calculation</vt:lpstr>
      <vt:lpstr>Threshold Calculation</vt:lpstr>
      <vt:lpstr>Threshold Calculation</vt:lpstr>
      <vt:lpstr>Threshold Calculation</vt:lpstr>
      <vt:lpstr>Line Tracker Exercise</vt:lpstr>
      <vt:lpstr>Decision Making: while loops and Boolean Logic</vt:lpstr>
      <vt:lpstr>While Loops</vt:lpstr>
      <vt:lpstr>1. The word “while”</vt:lpstr>
      <vt:lpstr>2. The Condition</vt:lpstr>
      <vt:lpstr>3. Commands to be Repeated</vt:lpstr>
      <vt:lpstr>The Truth About while() Loops</vt:lpstr>
      <vt:lpstr>1. while() Loops do NOT Constantly      Check their Conditions</vt:lpstr>
      <vt:lpstr>2. while() Loops do NOT Keep      Programs Running Forever</vt:lpstr>
      <vt:lpstr>3. while() Loops are a Programming     Structure, not a Command</vt:lpstr>
      <vt:lpstr>4. All “until” commands in the NL      are actually while() loops </vt:lpstr>
      <vt:lpstr>Boolean Logic</vt:lpstr>
      <vt:lpstr>Boolean Logic</vt:lpstr>
      <vt:lpstr>PowerPoint Presentation</vt:lpstr>
      <vt:lpstr>Boolean Logic: Multiple Conditions</vt:lpstr>
      <vt:lpstr>Logical Operators</vt:lpstr>
      <vt:lpstr>Logical Operators: OR</vt:lpstr>
      <vt:lpstr>Logical Operators: AND</vt:lpstr>
      <vt:lpstr>While Loop Exercise 1</vt:lpstr>
      <vt:lpstr>Timers</vt:lpstr>
      <vt:lpstr>Timers</vt:lpstr>
      <vt:lpstr>While Loop Exercise 2</vt:lpstr>
      <vt:lpstr>Decision Making: if, if-else, and Boolean Logic</vt:lpstr>
      <vt:lpstr>If Statements</vt:lpstr>
      <vt:lpstr>If-else statements</vt:lpstr>
      <vt:lpstr>If-else Exercise 1</vt:lpstr>
      <vt:lpstr>Multiple If-else Statements</vt:lpstr>
      <vt:lpstr>Multiple If-else Statements</vt:lpstr>
      <vt:lpstr>Multiple If-else Statements</vt:lpstr>
      <vt:lpstr>If-else Shorthand</vt:lpstr>
      <vt:lpstr>Variables</vt:lpstr>
      <vt:lpstr>Variables</vt:lpstr>
      <vt:lpstr>Variables</vt:lpstr>
      <vt:lpstr>Creating a Variable</vt:lpstr>
      <vt:lpstr>Variables Part II</vt:lpstr>
      <vt:lpstr>Common Variable Uses</vt:lpstr>
      <vt:lpstr>Common Variable Uses</vt:lpstr>
      <vt:lpstr>Common Variable Uses</vt:lpstr>
      <vt:lpstr>Global Variables Window</vt:lpstr>
      <vt:lpstr>Operator Shortcuts</vt:lpstr>
      <vt:lpstr>Variables Exercise 1</vt:lpstr>
      <vt:lpstr>Variables Exercise 2</vt:lpstr>
      <vt:lpstr>for(;;) Loops</vt:lpstr>
      <vt:lpstr>for(;;) Loops</vt:lpstr>
      <vt:lpstr>Initial Value</vt:lpstr>
      <vt:lpstr>Condition</vt:lpstr>
      <vt:lpstr>Increment</vt:lpstr>
      <vt:lpstr>Comparison</vt:lpstr>
      <vt:lpstr>for(;;) Loop Exercise</vt:lpstr>
      <vt:lpstr>Troubleshooting</vt:lpstr>
      <vt:lpstr>Troubleshooting Questions</vt:lpstr>
      <vt:lpstr>PowerPoint Presentation</vt:lpstr>
      <vt:lpstr>PowerPoint Presentation</vt:lpstr>
      <vt:lpstr>PowerPoint Presentation</vt:lpstr>
      <vt:lpstr>Troubleshooting</vt:lpstr>
      <vt:lpstr>Troubleshooting</vt:lpstr>
      <vt:lpstr>Troubleshooting</vt:lpstr>
      <vt:lpstr>PowerPoint Presentation</vt:lpstr>
      <vt:lpstr>PowerPoint Presentation</vt:lpstr>
      <vt:lpstr>Troubleshooting</vt:lpstr>
      <vt:lpstr>Troubleshooting</vt:lpstr>
      <vt:lpstr>Functions</vt:lpstr>
      <vt:lpstr>Functions</vt:lpstr>
      <vt:lpstr>PowerPoint Presentation</vt:lpstr>
      <vt:lpstr>Function Declaration</vt:lpstr>
      <vt:lpstr>Function Definition</vt:lpstr>
      <vt:lpstr>Function Call</vt:lpstr>
      <vt:lpstr>Function Exercise</vt:lpstr>
      <vt:lpstr>Resources</vt:lpstr>
      <vt:lpstr>PowerPoint Presentation</vt:lpstr>
      <vt:lpstr>VEX Cortex Video Trainer (VCVT) (In Development)</vt:lpstr>
      <vt:lpstr>PowerPoint Presentation</vt:lpstr>
      <vt:lpstr>Using Two Software</vt:lpstr>
      <vt:lpstr>Configuring your System</vt:lpstr>
      <vt:lpstr>Behavior Based Programming</vt:lpstr>
      <vt:lpstr>Robot Virtual Worlds</vt:lpstr>
      <vt:lpstr>RVW Demo</vt:lpstr>
      <vt:lpstr>CMU Resources</vt:lpstr>
    </vt:vector>
  </TitlesOfParts>
  <Company>Robomatter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Cortex Training</dc:title>
  <dc:creator>Jesse Flot</dc:creator>
  <cp:lastModifiedBy>Rodgers, Frank</cp:lastModifiedBy>
  <cp:revision>321</cp:revision>
  <dcterms:created xsi:type="dcterms:W3CDTF">2006-01-23T19:47:00Z</dcterms:created>
  <dcterms:modified xsi:type="dcterms:W3CDTF">2014-09-16T11:51:03Z</dcterms:modified>
</cp:coreProperties>
</file>