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0" r:id="rId2"/>
    <p:sldMasterId id="2147483673" r:id="rId3"/>
    <p:sldMasterId id="2147483700" r:id="rId4"/>
    <p:sldMasterId id="2147483703" r:id="rId5"/>
  </p:sldMasterIdLst>
  <p:notesMasterIdLst>
    <p:notesMasterId r:id="rId17"/>
  </p:notesMasterIdLst>
  <p:handoutMasterIdLst>
    <p:handoutMasterId r:id="rId18"/>
  </p:handoutMasterIdLst>
  <p:sldIdLst>
    <p:sldId id="269" r:id="rId6"/>
    <p:sldId id="257" r:id="rId7"/>
    <p:sldId id="262" r:id="rId8"/>
    <p:sldId id="263" r:id="rId9"/>
    <p:sldId id="261" r:id="rId10"/>
    <p:sldId id="258" r:id="rId11"/>
    <p:sldId id="265" r:id="rId12"/>
    <p:sldId id="264" r:id="rId13"/>
    <p:sldId id="266" r:id="rId14"/>
    <p:sldId id="267" r:id="rId15"/>
    <p:sldId id="259"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86B"/>
    <a:srgbClr val="FF66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3482" autoAdjust="0"/>
  </p:normalViewPr>
  <p:slideViewPr>
    <p:cSldViewPr>
      <p:cViewPr>
        <p:scale>
          <a:sx n="70" d="100"/>
          <a:sy n="70" d="100"/>
        </p:scale>
        <p:origin x="-1386" y="60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101" d="100"/>
          <a:sy n="101" d="100"/>
        </p:scale>
        <p:origin x="-720" y="-6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8" name="Rectangle 6"/>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mn-ea"/>
                <a:cs typeface="+mn-cs"/>
              </a:defRPr>
            </a:lvl1pPr>
          </a:lstStyle>
          <a:p>
            <a:pPr>
              <a:defRPr/>
            </a:pPr>
            <a:r>
              <a:rPr lang="en-US"/>
              <a:t>Energy Sources</a:t>
            </a:r>
          </a:p>
        </p:txBody>
      </p:sp>
      <p:sp>
        <p:nvSpPr>
          <p:cNvPr id="3079" name="Rectangle 7"/>
          <p:cNvSpPr>
            <a:spLocks noGrp="1" noChangeArrowheads="1"/>
          </p:cNvSpPr>
          <p:nvPr>
            <p:ph type="dt" sz="quarter" idx="1"/>
          </p:nvPr>
        </p:nvSpPr>
        <p:spPr bwMode="auto">
          <a:xfrm>
            <a:off x="37338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smtClean="0">
                <a:cs typeface="+mn-cs"/>
              </a:defRPr>
            </a:lvl1pPr>
          </a:lstStyle>
          <a:p>
            <a:pPr>
              <a:defRPr/>
            </a:pPr>
            <a:r>
              <a:rPr lang="en-US"/>
              <a:t>Principles of Engineering</a:t>
            </a:r>
          </a:p>
          <a:p>
            <a:pPr>
              <a:defRPr/>
            </a:pPr>
            <a:r>
              <a:rPr lang="en-US"/>
              <a:t>Unit 1 – Lesson 1.2 – Energy Sources</a:t>
            </a:r>
          </a:p>
        </p:txBody>
      </p:sp>
      <p:sp>
        <p:nvSpPr>
          <p:cNvPr id="3080" name="Rectangle 8"/>
          <p:cNvSpPr>
            <a:spLocks noGrp="1" noChangeArrowheads="1"/>
          </p:cNvSpPr>
          <p:nvPr>
            <p:ph type="ftr" sz="quarter" idx="2"/>
          </p:nvPr>
        </p:nvSpPr>
        <p:spPr bwMode="auto">
          <a:xfrm>
            <a:off x="0" y="87630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ea typeface="+mn-ea"/>
                <a:cs typeface="Arial" charset="0"/>
              </a:defRPr>
            </a:lvl1pPr>
          </a:lstStyle>
          <a:p>
            <a:pPr>
              <a:defRPr/>
            </a:pPr>
            <a:endParaRPr lang="en-US"/>
          </a:p>
          <a:p>
            <a:pPr>
              <a:defRPr/>
            </a:pPr>
            <a:endParaRPr lang="en-US"/>
          </a:p>
          <a:p>
            <a:pPr>
              <a:defRPr/>
            </a:pPr>
            <a:endParaRPr lang="en-US"/>
          </a:p>
          <a:p>
            <a:pPr>
              <a:defRPr/>
            </a:pPr>
            <a:endParaRPr lang="en-US"/>
          </a:p>
          <a:p>
            <a:pPr>
              <a:defRPr/>
            </a:pPr>
            <a:endParaRPr lang="en-US"/>
          </a:p>
          <a:p>
            <a:pPr>
              <a:defRPr/>
            </a:pPr>
            <a:r>
              <a:rPr lang="en-US"/>
              <a:t>Project Lead The Way, Inc.</a:t>
            </a:r>
            <a:endParaRPr lang="en-US" baseline="30000"/>
          </a:p>
          <a:p>
            <a:pPr>
              <a:defRPr/>
            </a:pPr>
            <a:r>
              <a:rPr lang="en-US"/>
              <a:t>Copyright 2010</a:t>
            </a:r>
          </a:p>
          <a:p>
            <a:pPr>
              <a:defRPr/>
            </a:pPr>
            <a:endParaRPr lang="en-US"/>
          </a:p>
        </p:txBody>
      </p:sp>
      <p:sp>
        <p:nvSpPr>
          <p:cNvPr id="3081" name="Rectangle 9"/>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cs typeface="+mn-cs"/>
              </a:defRPr>
            </a:lvl1pPr>
          </a:lstStyle>
          <a:p>
            <a:pPr>
              <a:defRPr/>
            </a:pPr>
            <a:fld id="{40C60320-A6DF-9045-8EB3-AA6A66E68B36}" type="slidenum">
              <a:rPr lang="en-US"/>
              <a:pPr>
                <a:defRPr/>
              </a:pPr>
              <a:t>‹#›</a:t>
            </a:fld>
            <a:endParaRPr lang="en-US"/>
          </a:p>
        </p:txBody>
      </p:sp>
    </p:spTree>
    <p:extLst>
      <p:ext uri="{BB962C8B-B14F-4D97-AF65-F5344CB8AC3E}">
        <p14:creationId xmlns:p14="http://schemas.microsoft.com/office/powerpoint/2010/main" val="1896933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2536" name="Rectangle 8"/>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mn-ea"/>
                <a:cs typeface="+mn-cs"/>
              </a:defRPr>
            </a:lvl1pPr>
          </a:lstStyle>
          <a:p>
            <a:pPr>
              <a:defRPr/>
            </a:pPr>
            <a:r>
              <a:rPr lang="en-US"/>
              <a:t>Energy Sources</a:t>
            </a:r>
          </a:p>
        </p:txBody>
      </p:sp>
      <p:sp>
        <p:nvSpPr>
          <p:cNvPr id="22537" name="Rectangle 9"/>
          <p:cNvSpPr>
            <a:spLocks noGrp="1" noChangeArrowheads="1"/>
          </p:cNvSpPr>
          <p:nvPr>
            <p:ph type="dt" sz="quarter" idx="1"/>
          </p:nvPr>
        </p:nvSpPr>
        <p:spPr bwMode="auto">
          <a:xfrm>
            <a:off x="37338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smtClean="0">
                <a:cs typeface="+mn-cs"/>
              </a:defRPr>
            </a:lvl1pPr>
          </a:lstStyle>
          <a:p>
            <a:pPr>
              <a:defRPr/>
            </a:pPr>
            <a:r>
              <a:rPr lang="en-US"/>
              <a:t>Principles of Engineering</a:t>
            </a:r>
          </a:p>
          <a:p>
            <a:pPr>
              <a:defRPr/>
            </a:pPr>
            <a:r>
              <a:rPr lang="en-US"/>
              <a:t>Unit 1 – Lesson 1.2 – Energy Sources</a:t>
            </a:r>
          </a:p>
        </p:txBody>
      </p:sp>
      <p:sp>
        <p:nvSpPr>
          <p:cNvPr id="2" name="Rectangle 10"/>
          <p:cNvSpPr>
            <a:spLocks noChangeArrowheads="1"/>
          </p:cNvSpPr>
          <p:nvPr/>
        </p:nvSpPr>
        <p:spPr bwMode="auto">
          <a:xfrm>
            <a:off x="0" y="87630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eaLnBrk="0" hangingPunct="0"/>
            <a:endParaRPr lang="en-US" sz="1200"/>
          </a:p>
          <a:p>
            <a:pPr eaLnBrk="0" hangingPunct="0"/>
            <a:endParaRPr lang="en-US" sz="1200"/>
          </a:p>
          <a:p>
            <a:pPr eaLnBrk="0" hangingPunct="0"/>
            <a:endParaRPr lang="en-US" sz="1200"/>
          </a:p>
          <a:p>
            <a:endParaRPr lang="en-US" sz="1200"/>
          </a:p>
          <a:p>
            <a:endParaRPr lang="en-US" sz="1200"/>
          </a:p>
          <a:p>
            <a:pPr eaLnBrk="0" hangingPunct="0"/>
            <a:r>
              <a:rPr lang="en-US" sz="1200"/>
              <a:t>Project Lead The Way, Inc.</a:t>
            </a:r>
            <a:endParaRPr lang="en-US" sz="1200" baseline="30000">
              <a:cs typeface="Arial" charset="0"/>
            </a:endParaRPr>
          </a:p>
          <a:p>
            <a:pPr eaLnBrk="0" hangingPunct="0"/>
            <a:r>
              <a:rPr lang="en-US" sz="1200">
                <a:cs typeface="Arial" charset="0"/>
              </a:rPr>
              <a:t>Copyright 2010</a:t>
            </a:r>
          </a:p>
          <a:p>
            <a:endParaRPr lang="en-US" sz="1200"/>
          </a:p>
        </p:txBody>
      </p:sp>
      <p:sp>
        <p:nvSpPr>
          <p:cNvPr id="22534" name="Rectangle 11"/>
          <p:cNvSpPr>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r"/>
            <a:fld id="{32FC96E6-DEB1-3049-BA81-862CF97DE10E}" type="slidenum">
              <a:rPr lang="en-US" sz="1200"/>
              <a:pPr algn="r"/>
              <a:t>‹#›</a:t>
            </a:fld>
            <a:endParaRPr lang="en-US" sz="1200"/>
          </a:p>
        </p:txBody>
      </p:sp>
    </p:spTree>
    <p:extLst>
      <p:ext uri="{BB962C8B-B14F-4D97-AF65-F5344CB8AC3E}">
        <p14:creationId xmlns:p14="http://schemas.microsoft.com/office/powerpoint/2010/main" val="1622020761"/>
      </p:ext>
    </p:extLst>
  </p:cSld>
  <p:clrMap bg1="lt1" tx1="dk1" bg2="lt2" tx2="dk2" accent1="accent1" accent2="accent2" accent3="accent3" accent4="accent4" accent5="accent5" accent6="accent6" hlink="hlink" folHlink="folHlink"/>
  <p:hf ftr="0"/>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662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p>
        </p:txBody>
      </p:sp>
      <p:sp>
        <p:nvSpPr>
          <p:cNvPr id="26627"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t>Fuel Cell Technology</a:t>
            </a:r>
          </a:p>
        </p:txBody>
      </p:sp>
      <p:sp>
        <p:nvSpPr>
          <p:cNvPr id="26628"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200"/>
              <a:t>Principles of Engineering</a:t>
            </a:r>
            <a:r>
              <a:rPr lang="en-US" sz="1200" baseline="30000"/>
              <a:t>TM</a:t>
            </a:r>
            <a:endParaRPr lang="en-US" sz="1200"/>
          </a:p>
          <a:p>
            <a:r>
              <a:rPr lang="en-US" sz="1200"/>
              <a:t>Unit 1 – Lesson 1.3 – Energy Sources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4505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p>
        </p:txBody>
      </p:sp>
      <p:sp>
        <p:nvSpPr>
          <p:cNvPr id="45059"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t>Fuel Cell Technology</a:t>
            </a:r>
          </a:p>
        </p:txBody>
      </p:sp>
      <p:sp>
        <p:nvSpPr>
          <p:cNvPr id="45060"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200"/>
              <a:t>Principles of Engineering</a:t>
            </a:r>
            <a:r>
              <a:rPr lang="en-US" sz="1200" baseline="30000"/>
              <a:t>TM</a:t>
            </a:r>
            <a:endParaRPr lang="en-US" sz="1200"/>
          </a:p>
          <a:p>
            <a:r>
              <a:rPr lang="en-US" sz="1200"/>
              <a:t>Unit 1 – Lesson 1.3 – Energy Sources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t>Fuel Cell Technology</a:t>
            </a:r>
          </a:p>
        </p:txBody>
      </p:sp>
      <p:sp>
        <p:nvSpPr>
          <p:cNvPr id="28674"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200"/>
              <a:t>Principles of Engineering</a:t>
            </a:r>
            <a:r>
              <a:rPr lang="en-US" sz="1200" baseline="30000"/>
              <a:t>TM</a:t>
            </a:r>
            <a:endParaRPr lang="en-US" sz="1200"/>
          </a:p>
          <a:p>
            <a:r>
              <a:rPr lang="en-US" sz="1200"/>
              <a:t>Unit 1 – Lesson 1.3 – Energy Sources</a:t>
            </a:r>
          </a:p>
        </p:txBody>
      </p:sp>
      <p:sp>
        <p:nvSpPr>
          <p:cNvPr id="28675"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t>Most of our energy needs are currently met by using fossil fuels.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t>Fuel Cell Technology</a:t>
            </a:r>
          </a:p>
        </p:txBody>
      </p:sp>
      <p:sp>
        <p:nvSpPr>
          <p:cNvPr id="30722"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200"/>
              <a:t>Principles of Engineering</a:t>
            </a:r>
            <a:r>
              <a:rPr lang="en-US" sz="1200" baseline="30000"/>
              <a:t>TM</a:t>
            </a:r>
            <a:endParaRPr lang="en-US" sz="1200"/>
          </a:p>
          <a:p>
            <a:r>
              <a:rPr lang="en-US" sz="1200"/>
              <a:t>Unit 1 – Lesson 1.3 – Energy Sources</a:t>
            </a:r>
          </a:p>
        </p:txBody>
      </p:sp>
      <p:sp>
        <p:nvSpPr>
          <p:cNvPr id="30723"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t>Fuel Cell Technology</a:t>
            </a:r>
          </a:p>
        </p:txBody>
      </p:sp>
      <p:sp>
        <p:nvSpPr>
          <p:cNvPr id="32770"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200"/>
              <a:t>Principles of Engineering</a:t>
            </a:r>
            <a:r>
              <a:rPr lang="en-US" sz="1200" baseline="30000"/>
              <a:t>TM</a:t>
            </a:r>
            <a:endParaRPr lang="en-US" sz="1200"/>
          </a:p>
          <a:p>
            <a:r>
              <a:rPr lang="en-US" sz="1200"/>
              <a:t>Unit 1 – Lesson 1.3 – Energy Sources</a:t>
            </a:r>
          </a:p>
        </p:txBody>
      </p:sp>
      <p:sp>
        <p:nvSpPr>
          <p:cNvPr id="32771"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t>Animals have been used throughout history to perform work and in some countries still provide power. This is especially true for field work.</a:t>
            </a:r>
          </a:p>
          <a:p>
            <a:pPr eaLnBrk="1" hangingPunct="1"/>
            <a:r>
              <a:rPr lang="en-US"/>
              <a:t>Energy from food supplies humans and animals with the necessary energy.</a:t>
            </a:r>
          </a:p>
          <a:p>
            <a:pPr eaLnBrk="1" hangingPunct="1"/>
            <a:r>
              <a:rPr lang="en-US"/>
              <a:t>Biomass includes plant materials and animal waste used especially as a source of fuel. Historically, burning wood has been the most common method of using plant material for fuel. Fuel that is used for transportation is generally referred to as biofuel.</a:t>
            </a:r>
          </a:p>
          <a:p>
            <a:pPr eaLnBrk="1" hangingPunct="1"/>
            <a:r>
              <a:rPr lang="en-US"/>
              <a:t>Ethanol that comes from crops like corn and sugar cane can be used as fuel in internal combustion engines. Ethanol fuel can be purchased at several pumps as E85, which means that 85% ethanol and 15% gasoline comprise the fuel. </a:t>
            </a:r>
          </a:p>
          <a:p>
            <a:pPr eaLnBrk="1" hangingPunct="1"/>
            <a:r>
              <a:rPr lang="en-US"/>
              <a:t>Methanol can be made from coal or biomass substances. </a:t>
            </a:r>
          </a:p>
          <a:p>
            <a:pPr eaLnBrk="1" hangingPunct="1"/>
            <a:endParaRPr lang="en-US"/>
          </a:p>
          <a:p>
            <a:pPr eaLnBrk="1" hangingPunct="1"/>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t>Fuel Cell Technology</a:t>
            </a:r>
          </a:p>
        </p:txBody>
      </p:sp>
      <p:sp>
        <p:nvSpPr>
          <p:cNvPr id="34818"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200"/>
              <a:t>Principles of Engineering</a:t>
            </a:r>
            <a:r>
              <a:rPr lang="en-US" sz="1200" baseline="30000"/>
              <a:t>TM</a:t>
            </a:r>
            <a:endParaRPr lang="en-US" sz="1200"/>
          </a:p>
          <a:p>
            <a:r>
              <a:rPr lang="en-US" sz="1200"/>
              <a:t>Unit 1 – Lesson 1.3 – Energy Sources</a:t>
            </a:r>
          </a:p>
        </p:txBody>
      </p:sp>
      <p:sp>
        <p:nvSpPr>
          <p:cNvPr id="34819"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t>Hydroelectric energy production uses the flow of water from waterfalls and dams to produce electricity.</a:t>
            </a:r>
          </a:p>
          <a:p>
            <a:pPr eaLnBrk="1" hangingPunct="1"/>
            <a:endParaRPr lang="en-US"/>
          </a:p>
          <a:p>
            <a:pPr eaLnBrk="1" hangingPunct="1"/>
            <a:r>
              <a:rPr lang="en-US"/>
              <a:t>The incoming and outgoing tide caused by the gravitational pull from the moon can be used in two ways. One is to simply harness the energy as it flows in and out. Another is to capture the water with a dam at high tide and then release its potential energy in a controlled fashion, much like a facility would operate a reservoir.</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t>Fuel Cell Technology</a:t>
            </a:r>
          </a:p>
        </p:txBody>
      </p:sp>
      <p:sp>
        <p:nvSpPr>
          <p:cNvPr id="36866"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200"/>
              <a:t>Principles of Engineering</a:t>
            </a:r>
            <a:r>
              <a:rPr lang="en-US" sz="1200" baseline="30000"/>
              <a:t>TM</a:t>
            </a:r>
            <a:endParaRPr lang="en-US" sz="1200"/>
          </a:p>
          <a:p>
            <a:r>
              <a:rPr lang="en-US" sz="1200"/>
              <a:t>Unit 1 – Lesson 1.3 – Energy Sources</a:t>
            </a:r>
          </a:p>
        </p:txBody>
      </p:sp>
      <p:sp>
        <p:nvSpPr>
          <p:cNvPr id="36867"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This image represents one use of geothermal energy. Geothermal energy can be used in many different capacities. It can be used to provide electricity through power plants, the heat can be used directly, or heat pumps can be used to heat spaces or water</a:t>
            </a:r>
            <a:r>
              <a:rPr lang="en-US" dirty="0" smtClean="0"/>
              <a:t>.</a:t>
            </a:r>
          </a:p>
          <a:p>
            <a:pPr eaLnBrk="1" hangingPunct="1"/>
            <a:endParaRPr lang="en-US" dirty="0" smtClean="0"/>
          </a:p>
          <a:p>
            <a:pPr eaLnBrk="1" hangingPunct="1"/>
            <a:r>
              <a:rPr lang="en-US" dirty="0" smtClean="0"/>
              <a:t>The</a:t>
            </a:r>
            <a:r>
              <a:rPr lang="en-US" baseline="0" dirty="0" smtClean="0"/>
              <a:t> sort of “hot” geothermal shown in this slide is only available west of the Rocky Mountains, for U.S. landmass.  There, the crust is thinner.  In hot </a:t>
            </a:r>
            <a:r>
              <a:rPr lang="en-US" baseline="0" dirty="0" err="1" smtClean="0"/>
              <a:t>geotermal</a:t>
            </a:r>
            <a:r>
              <a:rPr lang="en-US" baseline="0" dirty="0" smtClean="0"/>
              <a:t> applications, wells are about 1 km deep.  </a:t>
            </a:r>
          </a:p>
          <a:p>
            <a:pPr eaLnBrk="1" hangingPunct="1"/>
            <a:endParaRPr lang="en-US" baseline="0" dirty="0" smtClean="0"/>
          </a:p>
          <a:p>
            <a:pPr eaLnBrk="1" hangingPunct="1"/>
            <a:r>
              <a:rPr lang="en-US" baseline="0" dirty="0" smtClean="0"/>
              <a:t>East of the Rockies, it is not feasible to drill deep enough to access hot underground temperatures.   However, it is common to use “earth-coupled” </a:t>
            </a:r>
            <a:r>
              <a:rPr lang="en-US" baseline="0" dirty="0" err="1" smtClean="0"/>
              <a:t>heatpumps</a:t>
            </a:r>
            <a:r>
              <a:rPr lang="en-US" baseline="0" dirty="0" smtClean="0"/>
              <a:t>, which take advantage of the relatively constant ground temperature a mere 3-10 feet below ground.   This cannot be used as source of electricity generation like hot geothermal reservoirs; instead, these systems use electricity from another source to pump water through pipes laid shallowly in the ground, thereby moving 3 to 4 units of heat energy in or out of a building for every one unit of electrical energy consumed.</a:t>
            </a: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t>Fuel Cell Technology</a:t>
            </a:r>
          </a:p>
        </p:txBody>
      </p:sp>
      <p:sp>
        <p:nvSpPr>
          <p:cNvPr id="38914"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200"/>
              <a:t>Principles of Engineering</a:t>
            </a:r>
            <a:r>
              <a:rPr lang="en-US" sz="1200" baseline="30000"/>
              <a:t>TM</a:t>
            </a:r>
            <a:endParaRPr lang="en-US" sz="1200"/>
          </a:p>
          <a:p>
            <a:r>
              <a:rPr lang="en-US" sz="1200"/>
              <a:t>Unit 1 – Lesson 1.3 – Energy Sources</a:t>
            </a:r>
          </a:p>
        </p:txBody>
      </p:sp>
      <p:sp>
        <p:nvSpPr>
          <p:cNvPr id="38915"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t>Wind energy turns turbines to create electricity.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t>Fuel Cell Technology</a:t>
            </a:r>
          </a:p>
        </p:txBody>
      </p:sp>
      <p:sp>
        <p:nvSpPr>
          <p:cNvPr id="40962"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200"/>
              <a:t>Principles of Engineering</a:t>
            </a:r>
            <a:r>
              <a:rPr lang="en-US" sz="1200" baseline="30000"/>
              <a:t>TM</a:t>
            </a:r>
            <a:endParaRPr lang="en-US" sz="1200"/>
          </a:p>
          <a:p>
            <a:r>
              <a:rPr lang="en-US" sz="1200"/>
              <a:t>Unit 1 – Lesson 1.3 – Energy Sources</a:t>
            </a:r>
          </a:p>
        </p:txBody>
      </p:sp>
      <p:sp>
        <p:nvSpPr>
          <p:cNvPr id="40963"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t>Solar energy can be concentrated to provide enough heat to power a generator.</a:t>
            </a:r>
          </a:p>
          <a:p>
            <a:pPr eaLnBrk="1" hangingPunct="1"/>
            <a:r>
              <a:rPr lang="en-US"/>
              <a:t>Photovoltaic cells can be put on a roof to generate electricity. They also power many devices sent into space.</a:t>
            </a:r>
          </a:p>
          <a:p>
            <a:pPr eaLnBrk="1" hangingPunct="1"/>
            <a:r>
              <a:rPr lang="en-US"/>
              <a:t>The image at bottom left shows a solar tower that concentrates the sun</a:t>
            </a:r>
            <a:r>
              <a:rPr lang="ja-JP" altLang="en-US"/>
              <a:t>’</a:t>
            </a:r>
            <a:r>
              <a:rPr lang="en-US" altLang="ja-JP"/>
              <a:t>s rays to produce steam. That steam then powers a generator. The solar tower is called PS10.</a:t>
            </a:r>
          </a:p>
          <a:p>
            <a:pPr eaLnBrk="1" hangingPunct="1"/>
            <a:endParaRPr lang="en-US"/>
          </a:p>
          <a:p>
            <a:pPr eaLnBrk="1" hangingPunct="1"/>
            <a:endParaRPr lang="en-US"/>
          </a:p>
          <a:p>
            <a:pPr eaLnBrk="1" hangingPunct="1"/>
            <a:endParaRPr lang="en-US"/>
          </a:p>
          <a:p>
            <a:pPr eaLnBrk="1" hangingPunct="1"/>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t>Fuel Cell Technology</a:t>
            </a:r>
          </a:p>
        </p:txBody>
      </p:sp>
      <p:sp>
        <p:nvSpPr>
          <p:cNvPr id="43010"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200"/>
              <a:t>Principles of Engineering</a:t>
            </a:r>
            <a:r>
              <a:rPr lang="en-US" sz="1200" baseline="30000"/>
              <a:t>TM</a:t>
            </a:r>
            <a:endParaRPr lang="en-US" sz="1200"/>
          </a:p>
          <a:p>
            <a:r>
              <a:rPr lang="en-US" sz="1200"/>
              <a:t>Unit 1 – Lesson 1.3 – Energy Sources</a:t>
            </a:r>
          </a:p>
        </p:txBody>
      </p:sp>
      <p:sp>
        <p:nvSpPr>
          <p:cNvPr id="43011"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t>Hydrogen technology is used to store energy. It is not a source of energy in the same sense as solar, geothermal, or oil.</a:t>
            </a:r>
          </a:p>
          <a:p>
            <a:pPr eaLnBrk="1" hangingPunct="1"/>
            <a:r>
              <a:rPr lang="en-US"/>
              <a:t>Hydrogen can be burned for fuel, and the resulting water can then be split back into hydrogen and oxygen using electricity. Depending on the source of this electricity, hydrogen might be categorized as inexhaustible (if solar power is used), renewable (if biomass is used), or non-renewable (if coal is used). </a:t>
            </a:r>
          </a:p>
          <a:p>
            <a:pPr eaLnBrk="1" hangingPunct="1"/>
            <a:r>
              <a:rPr lang="en-US"/>
              <a:t>Fuel cells allow hydrogen and oxygen to react without any open flame, giving off electricity as well as heat.  In the future it may be possible to bioengineer microbes to give off usable quantities of hydrogen as a byproduct, in which case hydrogen could be categorized as a fuel source in its own right.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783110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71223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858633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485DEA7-CC86-444E-822D-31F8D1B1CA13}" type="slidenum">
              <a:rPr lang="en-US"/>
              <a:pPr>
                <a:defRPr/>
              </a:pPr>
              <a:t>‹#›</a:t>
            </a:fld>
            <a:endParaRPr lang="en-US"/>
          </a:p>
        </p:txBody>
      </p:sp>
    </p:spTree>
    <p:extLst>
      <p:ext uri="{BB962C8B-B14F-4D97-AF65-F5344CB8AC3E}">
        <p14:creationId xmlns:p14="http://schemas.microsoft.com/office/powerpoint/2010/main" val="7134295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588DC51-308D-4945-B9BC-0BD384C4EF48}" type="slidenum">
              <a:rPr lang="en-US"/>
              <a:pPr>
                <a:defRPr/>
              </a:pPr>
              <a:t>‹#›</a:t>
            </a:fld>
            <a:endParaRPr lang="en-US"/>
          </a:p>
        </p:txBody>
      </p:sp>
    </p:spTree>
    <p:extLst>
      <p:ext uri="{BB962C8B-B14F-4D97-AF65-F5344CB8AC3E}">
        <p14:creationId xmlns:p14="http://schemas.microsoft.com/office/powerpoint/2010/main" val="25062399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EFC05FA-5BE4-8848-9443-BD486204D150}" type="slidenum">
              <a:rPr lang="en-US"/>
              <a:pPr>
                <a:defRPr/>
              </a:pPr>
              <a:t>‹#›</a:t>
            </a:fld>
            <a:endParaRPr lang="en-US"/>
          </a:p>
        </p:txBody>
      </p:sp>
    </p:spTree>
    <p:extLst>
      <p:ext uri="{BB962C8B-B14F-4D97-AF65-F5344CB8AC3E}">
        <p14:creationId xmlns:p14="http://schemas.microsoft.com/office/powerpoint/2010/main" val="37344239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2DFA528-72FE-AA49-95CB-C21D0D05D8A9}" type="slidenum">
              <a:rPr lang="en-US"/>
              <a:pPr>
                <a:defRPr/>
              </a:pPr>
              <a:t>‹#›</a:t>
            </a:fld>
            <a:endParaRPr lang="en-US"/>
          </a:p>
        </p:txBody>
      </p:sp>
    </p:spTree>
    <p:extLst>
      <p:ext uri="{BB962C8B-B14F-4D97-AF65-F5344CB8AC3E}">
        <p14:creationId xmlns:p14="http://schemas.microsoft.com/office/powerpoint/2010/main" val="41781844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77FE2C6-E3C4-F743-8409-5B8167073B29}" type="slidenum">
              <a:rPr lang="en-US"/>
              <a:pPr>
                <a:defRPr/>
              </a:pPr>
              <a:t>‹#›</a:t>
            </a:fld>
            <a:endParaRPr lang="en-US"/>
          </a:p>
        </p:txBody>
      </p:sp>
    </p:spTree>
    <p:extLst>
      <p:ext uri="{BB962C8B-B14F-4D97-AF65-F5344CB8AC3E}">
        <p14:creationId xmlns:p14="http://schemas.microsoft.com/office/powerpoint/2010/main" val="18494605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210D0FE-45C5-1B42-AA64-0CFDE29000F7}" type="slidenum">
              <a:rPr lang="en-US"/>
              <a:pPr>
                <a:defRPr/>
              </a:pPr>
              <a:t>‹#›</a:t>
            </a:fld>
            <a:endParaRPr lang="en-US"/>
          </a:p>
        </p:txBody>
      </p:sp>
    </p:spTree>
    <p:extLst>
      <p:ext uri="{BB962C8B-B14F-4D97-AF65-F5344CB8AC3E}">
        <p14:creationId xmlns:p14="http://schemas.microsoft.com/office/powerpoint/2010/main" val="4966078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A5F879C-42EA-9145-A59A-9DF9C32869CE}" type="slidenum">
              <a:rPr lang="en-US"/>
              <a:pPr>
                <a:defRPr/>
              </a:pPr>
              <a:t>‹#›</a:t>
            </a:fld>
            <a:endParaRPr lang="en-US"/>
          </a:p>
        </p:txBody>
      </p:sp>
    </p:spTree>
    <p:extLst>
      <p:ext uri="{BB962C8B-B14F-4D97-AF65-F5344CB8AC3E}">
        <p14:creationId xmlns:p14="http://schemas.microsoft.com/office/powerpoint/2010/main" val="30613079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39DB0B7-51C9-9343-B85C-DCD1E020CD46}" type="slidenum">
              <a:rPr lang="en-US"/>
              <a:pPr>
                <a:defRPr/>
              </a:pPr>
              <a:t>‹#›</a:t>
            </a:fld>
            <a:endParaRPr lang="en-US"/>
          </a:p>
        </p:txBody>
      </p:sp>
    </p:spTree>
    <p:extLst>
      <p:ext uri="{BB962C8B-B14F-4D97-AF65-F5344CB8AC3E}">
        <p14:creationId xmlns:p14="http://schemas.microsoft.com/office/powerpoint/2010/main" val="4031974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874376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F012A42-94C4-1146-A187-BBAEB0B7DD9D}" type="slidenum">
              <a:rPr lang="en-US"/>
              <a:pPr>
                <a:defRPr/>
              </a:pPr>
              <a:t>‹#›</a:t>
            </a:fld>
            <a:endParaRPr lang="en-US"/>
          </a:p>
        </p:txBody>
      </p:sp>
    </p:spTree>
    <p:extLst>
      <p:ext uri="{BB962C8B-B14F-4D97-AF65-F5344CB8AC3E}">
        <p14:creationId xmlns:p14="http://schemas.microsoft.com/office/powerpoint/2010/main" val="42089363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4873D01-92EF-DA44-B023-3F0A73622D7A}" type="slidenum">
              <a:rPr lang="en-US"/>
              <a:pPr>
                <a:defRPr/>
              </a:pPr>
              <a:t>‹#›</a:t>
            </a:fld>
            <a:endParaRPr lang="en-US"/>
          </a:p>
        </p:txBody>
      </p:sp>
    </p:spTree>
    <p:extLst>
      <p:ext uri="{BB962C8B-B14F-4D97-AF65-F5344CB8AC3E}">
        <p14:creationId xmlns:p14="http://schemas.microsoft.com/office/powerpoint/2010/main" val="21140882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95310C-BB9E-7047-A746-F4A770A42B22}" type="slidenum">
              <a:rPr lang="en-US"/>
              <a:pPr>
                <a:defRPr/>
              </a:pPr>
              <a:t>‹#›</a:t>
            </a:fld>
            <a:endParaRPr lang="en-US"/>
          </a:p>
        </p:txBody>
      </p:sp>
    </p:spTree>
    <p:extLst>
      <p:ext uri="{BB962C8B-B14F-4D97-AF65-F5344CB8AC3E}">
        <p14:creationId xmlns:p14="http://schemas.microsoft.com/office/powerpoint/2010/main" val="20484878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pic>
        <p:nvPicPr>
          <p:cNvPr id="4" name="Picture 1" descr="PLTW_MT_L_3Crgb.jp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447800" y="381000"/>
            <a:ext cx="6246813" cy="237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3581400"/>
            <a:ext cx="7772400" cy="838199"/>
          </a:xfrm>
          <a:prstGeom prst="rect">
            <a:avLst/>
          </a:prstGeom>
        </p:spPr>
        <p:txBody>
          <a:bodyPr/>
          <a:lstStyle>
            <a:lvl1pPr>
              <a:defRPr sz="4000">
                <a:solidFill>
                  <a:srgbClr val="00386B"/>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4876800"/>
            <a:ext cx="6400800" cy="685800"/>
          </a:xfrm>
          <a:prstGeom prst="rect">
            <a:avLst/>
          </a:prstGeom>
        </p:spPr>
        <p:txBody>
          <a:bodyPr/>
          <a:lstStyle>
            <a:lvl1pPr marL="0" indent="0" algn="ctr">
              <a:buNone/>
              <a:defRPr>
                <a:solidFill>
                  <a:srgbClr val="00386B"/>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a:p>
        </p:txBody>
      </p:sp>
    </p:spTree>
    <p:extLst>
      <p:ext uri="{BB962C8B-B14F-4D97-AF65-F5344CB8AC3E}">
        <p14:creationId xmlns:p14="http://schemas.microsoft.com/office/powerpoint/2010/main" val="83067249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a:prstGeom prst="rect">
            <a:avLst/>
          </a:prstGeom>
        </p:spPr>
        <p:txBody>
          <a:bodyPr/>
          <a:lstStyle>
            <a:lvl1pPr>
              <a:defRPr sz="4000"/>
            </a:lvl1pPr>
          </a:lstStyle>
          <a:p>
            <a:r>
              <a:rPr lang="en-US" dirty="0" smtClean="0"/>
              <a:t>Click to edit Master title style</a:t>
            </a:r>
            <a:endParaRPr lang="en-US" dirty="0"/>
          </a:p>
        </p:txBody>
      </p:sp>
      <p:sp>
        <p:nvSpPr>
          <p:cNvPr id="3" name="Content Placeholder 2"/>
          <p:cNvSpPr>
            <a:spLocks noGrp="1"/>
          </p:cNvSpPr>
          <p:nvPr>
            <p:ph idx="1"/>
          </p:nvPr>
        </p:nvSpPr>
        <p:spPr>
          <a:xfrm>
            <a:off x="457200" y="1295400"/>
            <a:ext cx="8229600" cy="4830763"/>
          </a:xfrm>
          <a:prstGeom prst="rect">
            <a:avLst/>
          </a:prstGeom>
        </p:spPr>
        <p:txBody>
          <a:bodyPr/>
          <a:lstStyle>
            <a:lvl1pPr>
              <a:defRPr sz="3200"/>
            </a:lvl1pPr>
            <a:lvl2pPr>
              <a:defRPr sz="28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ea typeface="+mn-ea"/>
                <a:cs typeface="+mn-cs"/>
              </a:defRPr>
            </a:lvl1pPr>
          </a:lstStyle>
          <a:p>
            <a:pPr>
              <a:defRPr/>
            </a:pPr>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ea typeface="+mn-ea"/>
                <a:cs typeface="+mn-cs"/>
              </a:defRPr>
            </a:lvl1pPr>
          </a:lstStyle>
          <a:p>
            <a:pPr>
              <a:defRPr/>
            </a:pPr>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smtClean="0">
                <a:cs typeface="+mn-cs"/>
              </a:defRPr>
            </a:lvl1pPr>
          </a:lstStyle>
          <a:p>
            <a:pPr>
              <a:defRPr/>
            </a:pPr>
            <a:fld id="{2B134F74-55CA-5B4D-A942-196EAACB60EC}" type="slidenum">
              <a:rPr lang="en-US"/>
              <a:pPr>
                <a:defRPr/>
              </a:pPr>
              <a:t>‹#›</a:t>
            </a:fld>
            <a:endParaRPr lang="en-US"/>
          </a:p>
        </p:txBody>
      </p:sp>
    </p:spTree>
    <p:extLst>
      <p:ext uri="{BB962C8B-B14F-4D97-AF65-F5344CB8AC3E}">
        <p14:creationId xmlns:p14="http://schemas.microsoft.com/office/powerpoint/2010/main" val="397928797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vl1pPr>
          </a:lstStyle>
          <a:p>
            <a:r>
              <a:rPr lang="en-US" smtClean="0"/>
              <a:t>Click to edit Master title style</a:t>
            </a:r>
            <a:endParaRPr lang="en-US" dirty="0"/>
          </a:p>
        </p:txBody>
      </p:sp>
      <p:sp>
        <p:nvSpPr>
          <p:cNvPr id="3" name="Content Placeholder 2"/>
          <p:cNvSpPr>
            <a:spLocks noGrp="1"/>
          </p:cNvSpPr>
          <p:nvPr>
            <p:ph idx="1"/>
          </p:nvPr>
        </p:nvSpPr>
        <p:spPr>
          <a:xfrm>
            <a:off x="457200" y="1295400"/>
            <a:ext cx="8229600" cy="4830763"/>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B4058F7-F8D7-834E-81F4-771F2DB991D4}" type="slidenum">
              <a:rPr lang="en-US"/>
              <a:pPr>
                <a:defRPr/>
              </a:pPr>
              <a:t>‹#›</a:t>
            </a:fld>
            <a:endParaRPr lang="en-US"/>
          </a:p>
        </p:txBody>
      </p:sp>
    </p:spTree>
    <p:extLst>
      <p:ext uri="{BB962C8B-B14F-4D97-AF65-F5344CB8AC3E}">
        <p14:creationId xmlns:p14="http://schemas.microsoft.com/office/powerpoint/2010/main" val="286218351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581400"/>
            <a:ext cx="7772400" cy="838199"/>
          </a:xfrm>
          <a:prstGeom prst="rect">
            <a:avLst/>
          </a:prstGeom>
        </p:spPr>
        <p:txBody>
          <a:bodyPr/>
          <a:lstStyle>
            <a:lvl1pPr>
              <a:defRPr sz="4000">
                <a:solidFill>
                  <a:srgbClr val="00386B"/>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4876800"/>
            <a:ext cx="6400800" cy="685800"/>
          </a:xfrm>
          <a:prstGeom prst="rect">
            <a:avLst/>
          </a:prstGeom>
        </p:spPr>
        <p:txBody>
          <a:bodyPr/>
          <a:lstStyle>
            <a:lvl1pPr marL="0" indent="0" algn="ctr">
              <a:buNone/>
              <a:defRPr>
                <a:solidFill>
                  <a:srgbClr val="00386B"/>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a:p>
        </p:txBody>
      </p:sp>
    </p:spTree>
    <p:extLst>
      <p:ext uri="{BB962C8B-B14F-4D97-AF65-F5344CB8AC3E}">
        <p14:creationId xmlns:p14="http://schemas.microsoft.com/office/powerpoint/2010/main" val="15527886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889109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24025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85382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2628416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25637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0990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14308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26.xml"/><Relationship Id="rId1" Type="http://schemas.openxmlformats.org/officeDocument/2006/relationships/slideLayout" Target="../slideLayouts/slideLayout25.xml"/></Relationships>
</file>

<file path=ppt/slideMasters/_rels/slideMaster5.xml.rels><?xml version="1.0" encoding="UTF-8" standalone="yes"?>
<Relationships xmlns="http://schemas.openxmlformats.org/package/2006/relationships"><Relationship Id="rId1"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864" r:id="rId1"/>
    <p:sldLayoutId id="2147483865" r:id="rId2"/>
    <p:sldLayoutId id="2147483866" r:id="rId3"/>
    <p:sldLayoutId id="2147483867" r:id="rId4"/>
    <p:sldLayoutId id="2147483868" r:id="rId5"/>
    <p:sldLayoutId id="2147483869" r:id="rId6"/>
    <p:sldLayoutId id="2147483870" r:id="rId7"/>
    <p:sldLayoutId id="2147483871" r:id="rId8"/>
    <p:sldLayoutId id="2147483872" r:id="rId9"/>
    <p:sldLayoutId id="2147483873" r:id="rId10"/>
    <p:sldLayoutId id="2147483874" r:id="rId11"/>
  </p:sldLayoutIdLst>
  <p:txStyles>
    <p:titleStyle>
      <a:lvl1pPr algn="ctr" rtl="0" eaLnBrk="0" fontAlgn="base" hangingPunct="0">
        <a:spcBef>
          <a:spcPct val="0"/>
        </a:spcBef>
        <a:spcAft>
          <a:spcPct val="0"/>
        </a:spcAft>
        <a:defRPr sz="4400">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2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mn-ea"/>
                <a:cs typeface="+mn-cs"/>
              </a:defRPr>
            </a:lvl1pPr>
          </a:lstStyle>
          <a:p>
            <a:pPr>
              <a:defRPr/>
            </a:pPr>
            <a:endParaRPr lang="en-US"/>
          </a:p>
        </p:txBody>
      </p:sp>
      <p:sp>
        <p:nvSpPr>
          <p:cNvPr id="92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mn-ea"/>
                <a:cs typeface="+mn-cs"/>
              </a:defRPr>
            </a:lvl1pPr>
          </a:lstStyle>
          <a:p>
            <a:pPr>
              <a:defRPr/>
            </a:pPr>
            <a:endParaRPr lang="en-US"/>
          </a:p>
        </p:txBody>
      </p:sp>
      <p:sp>
        <p:nvSpPr>
          <p:cNvPr id="92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cs typeface="+mn-cs"/>
              </a:defRPr>
            </a:lvl1pPr>
          </a:lstStyle>
          <a:p>
            <a:pPr>
              <a:defRPr/>
            </a:pPr>
            <a:fld id="{12D8B19A-A703-5344-AB0C-2B863896A4C0}" type="slidenum">
              <a:rPr lang="en-US"/>
              <a:pPr>
                <a:defRPr/>
              </a:pPr>
              <a:t>‹#›</a:t>
            </a:fld>
            <a:endParaRPr lang="en-US"/>
          </a:p>
        </p:txBody>
      </p:sp>
      <p:pic>
        <p:nvPicPr>
          <p:cNvPr id="2055" name="Picture 7"/>
          <p:cNvPicPr>
            <a:picLocks noChangeAspect="1" noChangeArrowheads="1"/>
          </p:cNvPicPr>
          <p:nvPr/>
        </p:nvPicPr>
        <p:blipFill>
          <a:blip r:embed="rId13" cstate="email">
            <a:clrChange>
              <a:clrFrom>
                <a:srgbClr val="E6E6E6"/>
              </a:clrFrom>
              <a:clrTo>
                <a:srgbClr val="E6E6E6">
                  <a:alpha val="0"/>
                </a:srgbClr>
              </a:clrTo>
            </a:clrChange>
            <a:extLst>
              <a:ext uri="{28A0092B-C50C-407E-A947-70E740481C1C}">
                <a14:useLocalDpi xmlns:a14="http://schemas.microsoft.com/office/drawing/2010/main" val="0"/>
              </a:ext>
            </a:extLst>
          </a:blip>
          <a:srcRect/>
          <a:stretch>
            <a:fillRect/>
          </a:stretch>
        </p:blipFill>
        <p:spPr bwMode="auto">
          <a:xfrm>
            <a:off x="7772400" y="6172200"/>
            <a:ext cx="474663" cy="487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75" r:id="rId1"/>
    <p:sldLayoutId id="2147483876" r:id="rId2"/>
    <p:sldLayoutId id="2147483877" r:id="rId3"/>
    <p:sldLayoutId id="2147483878" r:id="rId4"/>
    <p:sldLayoutId id="2147483879" r:id="rId5"/>
    <p:sldLayoutId id="2147483880" r:id="rId6"/>
    <p:sldLayoutId id="2147483881" r:id="rId7"/>
    <p:sldLayoutId id="2147483882" r:id="rId8"/>
    <p:sldLayoutId id="2147483883" r:id="rId9"/>
    <p:sldLayoutId id="2147483884" r:id="rId10"/>
    <p:sldLayoutId id="2147483885" r:id="rId11"/>
  </p:sldLayoutIdLst>
  <p:txStyles>
    <p:titleStyle>
      <a:lvl1pPr algn="ctr" rtl="0" eaLnBrk="0" fontAlgn="base" hangingPunct="0">
        <a:spcBef>
          <a:spcPct val="0"/>
        </a:spcBef>
        <a:spcAft>
          <a:spcPct val="0"/>
        </a:spcAft>
        <a:defRPr sz="4400">
          <a:solidFill>
            <a:srgbClr val="0000FF"/>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rgbClr val="0000FF"/>
          </a:solidFill>
          <a:latin typeface="Arial" charset="0"/>
          <a:ea typeface="ＭＳ Ｐゴシック" charset="0"/>
          <a:cs typeface="ＭＳ Ｐゴシック" charset="0"/>
        </a:defRPr>
      </a:lvl2pPr>
      <a:lvl3pPr algn="ctr" rtl="0" eaLnBrk="0" fontAlgn="base" hangingPunct="0">
        <a:spcBef>
          <a:spcPct val="0"/>
        </a:spcBef>
        <a:spcAft>
          <a:spcPct val="0"/>
        </a:spcAft>
        <a:defRPr sz="4400">
          <a:solidFill>
            <a:srgbClr val="0000FF"/>
          </a:solidFill>
          <a:latin typeface="Arial" charset="0"/>
          <a:ea typeface="ＭＳ Ｐゴシック" charset="0"/>
          <a:cs typeface="ＭＳ Ｐゴシック" charset="0"/>
        </a:defRPr>
      </a:lvl3pPr>
      <a:lvl4pPr algn="ctr" rtl="0" eaLnBrk="0" fontAlgn="base" hangingPunct="0">
        <a:spcBef>
          <a:spcPct val="0"/>
        </a:spcBef>
        <a:spcAft>
          <a:spcPct val="0"/>
        </a:spcAft>
        <a:defRPr sz="4400">
          <a:solidFill>
            <a:srgbClr val="0000FF"/>
          </a:solidFill>
          <a:latin typeface="Arial" charset="0"/>
          <a:ea typeface="ＭＳ Ｐゴシック" charset="0"/>
          <a:cs typeface="ＭＳ Ｐゴシック" charset="0"/>
        </a:defRPr>
      </a:lvl4pPr>
      <a:lvl5pPr algn="ctr" rtl="0" eaLnBrk="0" fontAlgn="base" hangingPunct="0">
        <a:spcBef>
          <a:spcPct val="0"/>
        </a:spcBef>
        <a:spcAft>
          <a:spcPct val="0"/>
        </a:spcAft>
        <a:defRPr sz="4400">
          <a:solidFill>
            <a:srgbClr val="0000FF"/>
          </a:solidFill>
          <a:latin typeface="Arial" charset="0"/>
          <a:ea typeface="ＭＳ Ｐゴシック" charset="0"/>
          <a:cs typeface="ＭＳ Ｐゴシック" charset="0"/>
        </a:defRPr>
      </a:lvl5pPr>
      <a:lvl6pPr marL="457200" algn="ctr" rtl="0" fontAlgn="base">
        <a:spcBef>
          <a:spcPct val="0"/>
        </a:spcBef>
        <a:spcAft>
          <a:spcPct val="0"/>
        </a:spcAft>
        <a:defRPr sz="4400">
          <a:solidFill>
            <a:srgbClr val="0000FF"/>
          </a:solidFill>
          <a:latin typeface="Arial" charset="0"/>
        </a:defRPr>
      </a:lvl6pPr>
      <a:lvl7pPr marL="914400" algn="ctr" rtl="0" fontAlgn="base">
        <a:spcBef>
          <a:spcPct val="0"/>
        </a:spcBef>
        <a:spcAft>
          <a:spcPct val="0"/>
        </a:spcAft>
        <a:defRPr sz="4400">
          <a:solidFill>
            <a:srgbClr val="0000FF"/>
          </a:solidFill>
          <a:latin typeface="Arial" charset="0"/>
        </a:defRPr>
      </a:lvl7pPr>
      <a:lvl8pPr marL="1371600" algn="ctr" rtl="0" fontAlgn="base">
        <a:spcBef>
          <a:spcPct val="0"/>
        </a:spcBef>
        <a:spcAft>
          <a:spcPct val="0"/>
        </a:spcAft>
        <a:defRPr sz="4400">
          <a:solidFill>
            <a:srgbClr val="0000FF"/>
          </a:solidFill>
          <a:latin typeface="Arial" charset="0"/>
        </a:defRPr>
      </a:lvl8pPr>
      <a:lvl9pPr marL="1828800" algn="ctr" rtl="0" fontAlgn="base">
        <a:spcBef>
          <a:spcPct val="0"/>
        </a:spcBef>
        <a:spcAft>
          <a:spcPct val="0"/>
        </a:spcAft>
        <a:defRPr sz="4400">
          <a:solidFill>
            <a:srgbClr val="0000FF"/>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887" r:id="rId1"/>
    <p:sldLayoutId id="2147483888" r:id="rId2"/>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bwMode="auto">
          <a:xfrm>
            <a:off x="457200" y="274638"/>
            <a:ext cx="8229600" cy="71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7411" name="Rectangle 3"/>
          <p:cNvSpPr>
            <a:spLocks noGrp="1" noChangeArrowheads="1"/>
          </p:cNvSpPr>
          <p:nvPr>
            <p:ph type="body" idx="1"/>
          </p:nvPr>
        </p:nvSpPr>
        <p:spPr bwMode="auto">
          <a:xfrm>
            <a:off x="381000" y="1295400"/>
            <a:ext cx="822960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2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mn-ea"/>
                <a:cs typeface="+mn-cs"/>
              </a:defRPr>
            </a:lvl1pPr>
          </a:lstStyle>
          <a:p>
            <a:pPr>
              <a:defRPr/>
            </a:pPr>
            <a:endParaRPr lang="en-US"/>
          </a:p>
        </p:txBody>
      </p:sp>
      <p:sp>
        <p:nvSpPr>
          <p:cNvPr id="92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mn-ea"/>
                <a:cs typeface="+mn-cs"/>
              </a:defRPr>
            </a:lvl1pPr>
          </a:lstStyle>
          <a:p>
            <a:pPr>
              <a:defRPr/>
            </a:pPr>
            <a:endParaRPr lang="en-US"/>
          </a:p>
        </p:txBody>
      </p:sp>
      <p:sp>
        <p:nvSpPr>
          <p:cNvPr id="92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cs typeface="+mn-cs"/>
              </a:defRPr>
            </a:lvl1pPr>
          </a:lstStyle>
          <a:p>
            <a:pPr>
              <a:defRPr/>
            </a:pPr>
            <a:fld id="{31A9305B-5E2B-A14D-92F3-D6ACD44D894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86" r:id="rId1"/>
    <p:sldLayoutId id="2147483889" r:id="rId2"/>
  </p:sldLayoutIdLst>
  <p:txStyles>
    <p:titleStyle>
      <a:lvl1pPr algn="l" rtl="0" eaLnBrk="0" fontAlgn="base" hangingPunct="0">
        <a:spcBef>
          <a:spcPct val="0"/>
        </a:spcBef>
        <a:spcAft>
          <a:spcPct val="0"/>
        </a:spcAft>
        <a:defRPr sz="3200">
          <a:solidFill>
            <a:srgbClr val="00386B"/>
          </a:solidFill>
          <a:latin typeface="+mj-lt"/>
          <a:ea typeface="ＭＳ Ｐゴシック" charset="0"/>
          <a:cs typeface="ＭＳ Ｐゴシック" charset="0"/>
        </a:defRPr>
      </a:lvl1pPr>
      <a:lvl2pPr algn="l" rtl="0" eaLnBrk="0" fontAlgn="base" hangingPunct="0">
        <a:spcBef>
          <a:spcPct val="0"/>
        </a:spcBef>
        <a:spcAft>
          <a:spcPct val="0"/>
        </a:spcAft>
        <a:defRPr sz="3200">
          <a:solidFill>
            <a:srgbClr val="00386B"/>
          </a:solidFill>
          <a:latin typeface="Arial" charset="0"/>
          <a:ea typeface="ＭＳ Ｐゴシック" charset="0"/>
          <a:cs typeface="ＭＳ Ｐゴシック" charset="0"/>
        </a:defRPr>
      </a:lvl2pPr>
      <a:lvl3pPr algn="l" rtl="0" eaLnBrk="0" fontAlgn="base" hangingPunct="0">
        <a:spcBef>
          <a:spcPct val="0"/>
        </a:spcBef>
        <a:spcAft>
          <a:spcPct val="0"/>
        </a:spcAft>
        <a:defRPr sz="3200">
          <a:solidFill>
            <a:srgbClr val="00386B"/>
          </a:solidFill>
          <a:latin typeface="Arial" charset="0"/>
          <a:ea typeface="ＭＳ Ｐゴシック" charset="0"/>
          <a:cs typeface="ＭＳ Ｐゴシック" charset="0"/>
        </a:defRPr>
      </a:lvl3pPr>
      <a:lvl4pPr algn="l" rtl="0" eaLnBrk="0" fontAlgn="base" hangingPunct="0">
        <a:spcBef>
          <a:spcPct val="0"/>
        </a:spcBef>
        <a:spcAft>
          <a:spcPct val="0"/>
        </a:spcAft>
        <a:defRPr sz="3200">
          <a:solidFill>
            <a:srgbClr val="00386B"/>
          </a:solidFill>
          <a:latin typeface="Arial" charset="0"/>
          <a:ea typeface="ＭＳ Ｐゴシック" charset="0"/>
          <a:cs typeface="ＭＳ Ｐゴシック" charset="0"/>
        </a:defRPr>
      </a:lvl4pPr>
      <a:lvl5pPr algn="l" rtl="0" eaLnBrk="0" fontAlgn="base" hangingPunct="0">
        <a:spcBef>
          <a:spcPct val="0"/>
        </a:spcBef>
        <a:spcAft>
          <a:spcPct val="0"/>
        </a:spcAft>
        <a:defRPr sz="3200">
          <a:solidFill>
            <a:srgbClr val="00386B"/>
          </a:solidFill>
          <a:latin typeface="Arial" charset="0"/>
          <a:ea typeface="ＭＳ Ｐゴシック" charset="0"/>
          <a:cs typeface="ＭＳ Ｐゴシック"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4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0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a:solidFill>
            <a:schemeClr val="tx1"/>
          </a:solidFill>
          <a:latin typeface="+mn-lt"/>
          <a:ea typeface="ＭＳ Ｐゴシック"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9.xml"/><Relationship Id="rId1" Type="http://schemas.openxmlformats.org/officeDocument/2006/relationships/slideLayout" Target="../slideLayouts/slideLayout25.xml"/><Relationship Id="rId4" Type="http://schemas.openxmlformats.org/officeDocument/2006/relationships/image" Target="../media/image22.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3" Type="http://schemas.openxmlformats.org/officeDocument/2006/relationships/hyperlink" Target="http://upload.wikimedia.org/wikipedia/commons/7/72/Coal_anthracite.jpg" TargetMode="External"/><Relationship Id="rId7"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5.xml"/><Relationship Id="rId6" Type="http://schemas.openxmlformats.org/officeDocument/2006/relationships/hyperlink" Target="http://upload.wikimedia.org/wikipedia/commons/1/11/Gas_flame.jpg" TargetMode="External"/><Relationship Id="rId5" Type="http://schemas.openxmlformats.org/officeDocument/2006/relationships/image" Target="../media/image6.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hyperlink" Target="http://upload.wikimedia.org/wikipedia/commons/3/39/Tmi-2_schematic.svg" TargetMode="External"/><Relationship Id="rId2" Type="http://schemas.openxmlformats.org/officeDocument/2006/relationships/notesSlide" Target="../notesSlides/notesSlide3.xml"/><Relationship Id="rId1" Type="http://schemas.openxmlformats.org/officeDocument/2006/relationships/slideLayout" Target="../slideLayouts/slideLayout25.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hyperlink" Target="http://upload.wikimedia.org/wikipedia/commons/8/84/Emily_Apostle_Island_Sled_Dog_Race.jpg" TargetMode="External"/><Relationship Id="rId7" Type="http://schemas.openxmlformats.org/officeDocument/2006/relationships/image" Target="../media/image11.jpeg"/><Relationship Id="rId2" Type="http://schemas.openxmlformats.org/officeDocument/2006/relationships/notesSlide" Target="../notesSlides/notesSlide4.xml"/><Relationship Id="rId1" Type="http://schemas.openxmlformats.org/officeDocument/2006/relationships/slideLayout" Target="../slideLayouts/slideLayout25.xml"/><Relationship Id="rId6" Type="http://schemas.openxmlformats.org/officeDocument/2006/relationships/image" Target="../media/image10.jpeg"/><Relationship Id="rId5" Type="http://schemas.openxmlformats.org/officeDocument/2006/relationships/hyperlink" Target="http://upload.wikimedia.org/wikipedia/commons/4/4a/ARS_-_Foods_high_in_zinc.jpg" TargetMode="External"/><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5.xml"/><Relationship Id="rId1" Type="http://schemas.openxmlformats.org/officeDocument/2006/relationships/slideLayout" Target="../slideLayouts/slideLayout25.xml"/><Relationship Id="rId5" Type="http://schemas.openxmlformats.org/officeDocument/2006/relationships/image" Target="../media/image13.png"/><Relationship Id="rId4" Type="http://schemas.openxmlformats.org/officeDocument/2006/relationships/hyperlink" Target="http://upload.wikimedia.org/wikipedia/commons/8/81/Hydroelectric_dam.png"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7.xml"/><Relationship Id="rId1" Type="http://schemas.openxmlformats.org/officeDocument/2006/relationships/slideLayout" Target="../slideLayouts/slideLayout25.xml"/><Relationship Id="rId4" Type="http://schemas.openxmlformats.org/officeDocument/2006/relationships/image" Target="../media/image16.png"/></Relationships>
</file>

<file path=ppt/slides/_rels/slide9.xml.rels><?xml version="1.0" encoding="UTF-8" standalone="yes"?>
<Relationships xmlns="http://schemas.openxmlformats.org/package/2006/relationships"><Relationship Id="rId8" Type="http://schemas.openxmlformats.org/officeDocument/2006/relationships/image" Target="../media/image20.jpeg"/><Relationship Id="rId3" Type="http://schemas.openxmlformats.org/officeDocument/2006/relationships/image" Target="../media/image17.jpeg"/><Relationship Id="rId7" Type="http://schemas.openxmlformats.org/officeDocument/2006/relationships/hyperlink" Target="http://upload.wikimedia.org/wikipedia/commons/9/97/Luz.jpg" TargetMode="External"/><Relationship Id="rId2" Type="http://schemas.openxmlformats.org/officeDocument/2006/relationships/notesSlide" Target="../notesSlides/notesSlide8.xml"/><Relationship Id="rId1" Type="http://schemas.openxmlformats.org/officeDocument/2006/relationships/slideLayout" Target="../slideLayouts/slideLayout25.xml"/><Relationship Id="rId6" Type="http://schemas.openxmlformats.org/officeDocument/2006/relationships/image" Target="../media/image19.jpeg"/><Relationship Id="rId5" Type="http://schemas.openxmlformats.org/officeDocument/2006/relationships/hyperlink" Target="http://upload.wikimedia.org/wikipedia/commons/9/95/ISS_on_20_August_2001.jpg" TargetMode="External"/><Relationship Id="rId4" Type="http://schemas.openxmlformats.org/officeDocument/2006/relationships/image" Target="../media/image1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1371600" y="4343400"/>
            <a:ext cx="6400800" cy="838200"/>
          </a:xfrm>
          <a:prstGeom prst="rect">
            <a:avLst/>
          </a:prstGeom>
        </p:spPr>
        <p:txBody>
          <a:bodyPr>
            <a:noAutofit/>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a:buNone/>
            </a:pPr>
            <a:r>
              <a:rPr lang="en-US" b="1" kern="0" dirty="0" smtClean="0">
                <a:solidFill>
                  <a:srgbClr val="002060"/>
                </a:solidFill>
                <a:latin typeface="Arial" panose="020B0604020202020204" pitchFamily="34" charset="0"/>
                <a:cs typeface="Arial" panose="020B0604020202020204" pitchFamily="34" charset="0"/>
              </a:rPr>
              <a:t>Energy Sources</a:t>
            </a:r>
          </a:p>
          <a:p>
            <a:pPr marL="0" indent="0" algn="ctr">
              <a:buNone/>
            </a:pPr>
            <a:r>
              <a:rPr lang="en-US" sz="2800" b="1" kern="0" dirty="0" smtClean="0">
                <a:solidFill>
                  <a:srgbClr val="002060"/>
                </a:solidFill>
                <a:latin typeface="Arial" panose="020B0604020202020204" pitchFamily="34" charset="0"/>
                <a:cs typeface="Arial" panose="020B0604020202020204" pitchFamily="34" charset="0"/>
              </a:rPr>
              <a:t>Nonrenewable, </a:t>
            </a:r>
            <a:r>
              <a:rPr lang="en-US" sz="2800" b="1" kern="0" dirty="0" smtClean="0">
                <a:solidFill>
                  <a:srgbClr val="002060"/>
                </a:solidFill>
                <a:latin typeface="Arial" panose="020B0604020202020204" pitchFamily="34" charset="0"/>
                <a:cs typeface="Arial" panose="020B0604020202020204" pitchFamily="34" charset="0"/>
              </a:rPr>
              <a:t>Renewable, </a:t>
            </a:r>
            <a:r>
              <a:rPr lang="en-US" sz="2800" b="1" kern="0" dirty="0" smtClean="0">
                <a:solidFill>
                  <a:srgbClr val="002060"/>
                </a:solidFill>
                <a:latin typeface="Arial" panose="020B0604020202020204" pitchFamily="34" charset="0"/>
                <a:cs typeface="Arial" panose="020B0604020202020204" pitchFamily="34" charset="0"/>
              </a:rPr>
              <a:t>and Inexhaustible</a:t>
            </a:r>
            <a:endParaRPr lang="en-US" sz="2800" b="1" kern="0" dirty="0">
              <a:solidFill>
                <a:srgbClr val="002060"/>
              </a:solidFill>
              <a:latin typeface="Arial" panose="020B0604020202020204" pitchFamily="34" charset="0"/>
              <a:cs typeface="Arial" panose="020B0604020202020204" pitchFamily="34" charset="0"/>
            </a:endParaRPr>
          </a:p>
        </p:txBody>
      </p:sp>
      <p:pic>
        <p:nvPicPr>
          <p:cNvPr id="3" name="Picture 4" descr="C:\Users\lsmith\Dropbox\2014-15 Curriculum Release\Notes\Logos\PLTW Logo Transparent.tif"/>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600200" y="1600199"/>
            <a:ext cx="5943600" cy="1982832"/>
          </a:xfrm>
          <a:prstGeom prst="rect">
            <a:avLst/>
          </a:prstGeom>
          <a:noFill/>
          <a:extLst>
            <a:ext uri="{909E8E84-426E-40DD-AFC4-6F175D3DCCD1}">
              <a14:hiddenFill xmlns:a14="http://schemas.microsoft.com/office/drawing/2010/main">
                <a:solidFill>
                  <a:srgbClr val="FFFFFF"/>
                </a:solidFill>
              </a14:hiddenFill>
            </a:ext>
          </a:extLst>
        </p:spPr>
      </p:pic>
      <p:sp>
        <p:nvSpPr>
          <p:cNvPr id="4" name="Footer Placeholder 3"/>
          <p:cNvSpPr txBox="1">
            <a:spLocks/>
          </p:cNvSpPr>
          <p:nvPr/>
        </p:nvSpPr>
        <p:spPr>
          <a:xfrm>
            <a:off x="6858000" y="6629400"/>
            <a:ext cx="2209800" cy="228600"/>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lgn="r"/>
            <a:r>
              <a:rPr lang="en-US" sz="800" dirty="0" smtClean="0">
                <a:solidFill>
                  <a:schemeClr val="bg1">
                    <a:lumMod val="50000"/>
                  </a:schemeClr>
                </a:solidFill>
                <a:latin typeface="Arial" panose="020B0604020202020204" pitchFamily="34" charset="0"/>
                <a:cs typeface="Arial" panose="020B0604020202020204" pitchFamily="34" charset="0"/>
              </a:rPr>
              <a:t>© 2012 Project Lead The Way, Inc.</a:t>
            </a:r>
            <a:endParaRPr lang="en-US" sz="800" dirty="0">
              <a:solidFill>
                <a:schemeClr val="bg1">
                  <a:lumMod val="50000"/>
                </a:schemeClr>
              </a:solidFill>
              <a:latin typeface="Arial" panose="020B0604020202020204" pitchFamily="34" charset="0"/>
              <a:cs typeface="Arial" panose="020B0604020202020204" pitchFamily="34" charset="0"/>
            </a:endParaRPr>
          </a:p>
        </p:txBody>
      </p:sp>
      <p:sp>
        <p:nvSpPr>
          <p:cNvPr id="5" name="Footer Placeholder 3"/>
          <p:cNvSpPr txBox="1">
            <a:spLocks/>
          </p:cNvSpPr>
          <p:nvPr/>
        </p:nvSpPr>
        <p:spPr>
          <a:xfrm>
            <a:off x="0" y="6629400"/>
            <a:ext cx="2209800" cy="228600"/>
          </a:xfrm>
          <a:prstGeom prst="rect">
            <a:avLst/>
          </a:prstGeom>
        </p:spPr>
        <p:txBody>
          <a:bodyPr/>
          <a:lstStyle>
            <a:defPPr>
              <a:defRPr lang="en-US"/>
            </a:defPPr>
            <a:lvl1pPr marL="0" algn="l" defTabSz="914400" rtl="0" eaLnBrk="1" latinLnBrk="0" hangingPunct="1">
              <a:defRPr sz="18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dirty="0" smtClean="0">
                <a:latin typeface="Arial" panose="020B0604020202020204" pitchFamily="34" charset="0"/>
                <a:cs typeface="Arial" panose="020B0604020202020204" pitchFamily="34" charset="0"/>
              </a:rPr>
              <a:t>Principles Of Engineering</a:t>
            </a:r>
            <a:endParaRPr lang="en-US" sz="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869543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a:xfrm>
            <a:off x="0" y="0"/>
            <a:ext cx="8229600" cy="914400"/>
          </a:xfrm>
        </p:spPr>
        <p:txBody>
          <a:bodyPr anchor="t"/>
          <a:lstStyle/>
          <a:p>
            <a:pPr eaLnBrk="1" hangingPunct="1"/>
            <a:r>
              <a:rPr lang="en-US">
                <a:latin typeface="Arial" charset="0"/>
              </a:rPr>
              <a:t>Ways to Store Energy</a:t>
            </a:r>
          </a:p>
        </p:txBody>
      </p:sp>
      <p:sp>
        <p:nvSpPr>
          <p:cNvPr id="41986" name="Rectangle 3"/>
          <p:cNvSpPr>
            <a:spLocks noGrp="1" noChangeArrowheads="1"/>
          </p:cNvSpPr>
          <p:nvPr>
            <p:ph idx="1"/>
          </p:nvPr>
        </p:nvSpPr>
        <p:spPr>
          <a:xfrm>
            <a:off x="381000" y="762000"/>
            <a:ext cx="8229600" cy="4830763"/>
          </a:xfrm>
        </p:spPr>
        <p:txBody>
          <a:bodyPr/>
          <a:lstStyle/>
          <a:p>
            <a:pPr eaLnBrk="1" hangingPunct="1"/>
            <a:r>
              <a:rPr lang="en-US">
                <a:latin typeface="Arial" charset="0"/>
              </a:rPr>
              <a:t>Hydrogen</a:t>
            </a:r>
          </a:p>
          <a:p>
            <a:pPr eaLnBrk="1" hangingPunct="1"/>
            <a:r>
              <a:rPr lang="en-US">
                <a:latin typeface="Arial" charset="0"/>
              </a:rPr>
              <a:t>Batteries</a:t>
            </a:r>
          </a:p>
          <a:p>
            <a:pPr eaLnBrk="1" hangingPunct="1">
              <a:buFontTx/>
              <a:buNone/>
            </a:pPr>
            <a:r>
              <a:rPr lang="en-US">
                <a:latin typeface="Arial" charset="0"/>
              </a:rPr>
              <a:t>Are not themselves a source of energy</a:t>
            </a:r>
          </a:p>
        </p:txBody>
      </p:sp>
      <p:sp>
        <p:nvSpPr>
          <p:cNvPr id="41987" name="Rectangle 6"/>
          <p:cNvSpPr>
            <a:spLocks noChangeArrowheads="1"/>
          </p:cNvSpPr>
          <p:nvPr/>
        </p:nvSpPr>
        <p:spPr bwMode="auto">
          <a:xfrm>
            <a:off x="762000" y="4953000"/>
            <a:ext cx="23129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50000"/>
              </a:spcBef>
            </a:pPr>
            <a:r>
              <a:rPr lang="en-US" sz="1400"/>
              <a:t>U.S. Department of Energy</a:t>
            </a:r>
          </a:p>
        </p:txBody>
      </p:sp>
      <p:pic>
        <p:nvPicPr>
          <p:cNvPr id="41988" name="Picture 7"/>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505200" y="2628900"/>
            <a:ext cx="4829175" cy="3624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89"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048000"/>
            <a:ext cx="3200400" cy="185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a:xfrm>
            <a:off x="0" y="0"/>
            <a:ext cx="4648200" cy="838200"/>
          </a:xfrm>
        </p:spPr>
        <p:txBody>
          <a:bodyPr anchor="t"/>
          <a:lstStyle/>
          <a:p>
            <a:pPr eaLnBrk="1" hangingPunct="1"/>
            <a:r>
              <a:rPr lang="en-US">
                <a:latin typeface="Arial" charset="0"/>
              </a:rPr>
              <a:t>Image Resources</a:t>
            </a:r>
          </a:p>
        </p:txBody>
      </p:sp>
      <p:sp>
        <p:nvSpPr>
          <p:cNvPr id="44034" name="Rectangle 3"/>
          <p:cNvSpPr>
            <a:spLocks noGrp="1" noChangeArrowheads="1"/>
          </p:cNvSpPr>
          <p:nvPr>
            <p:ph idx="1"/>
          </p:nvPr>
        </p:nvSpPr>
        <p:spPr/>
        <p:txBody>
          <a:bodyPr/>
          <a:lstStyle/>
          <a:p>
            <a:pPr eaLnBrk="1" hangingPunct="1">
              <a:buFontTx/>
              <a:buNone/>
            </a:pPr>
            <a:r>
              <a:rPr lang="en-US" sz="2800">
                <a:latin typeface="Arial" charset="0"/>
              </a:rPr>
              <a:t>Microsoft, Inc. (n.d.). </a:t>
            </a:r>
            <a:r>
              <a:rPr lang="en-US" sz="2800" i="1">
                <a:latin typeface="Arial" charset="0"/>
              </a:rPr>
              <a:t>Clip art</a:t>
            </a:r>
            <a:r>
              <a:rPr lang="en-US" sz="2800">
                <a:latin typeface="Arial" charset="0"/>
              </a:rPr>
              <a:t>. Retrieved January 10, 2008, from http://office.microsoft.com/en-us/clipart/default.aspx</a:t>
            </a:r>
            <a:endParaRPr lang="en-US" sz="2400">
              <a:latin typeface="Arial" charset="0"/>
            </a:endParaRPr>
          </a:p>
          <a:p>
            <a:pPr eaLnBrk="1" hangingPunct="1">
              <a:buFontTx/>
              <a:buNone/>
            </a:pPr>
            <a:endParaRPr lang="en-US" sz="2800">
              <a:latin typeface="Arial" charset="0"/>
            </a:endParaRPr>
          </a:p>
          <a:p>
            <a:pPr eaLnBrk="1" hangingPunct="1">
              <a:buFontTx/>
              <a:buNone/>
            </a:pPr>
            <a:r>
              <a:rPr lang="en-US" sz="2800">
                <a:latin typeface="Arial" charset="0"/>
              </a:rPr>
              <a:t>U.S. Department of Energy. (n.d.). Retrieved April 16, 2008, from http://www.doe.gov/</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4" name="Picture 6"/>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000625" y="1982788"/>
            <a:ext cx="4067175" cy="3732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2" name="Rectangle 2"/>
          <p:cNvSpPr>
            <a:spLocks noGrp="1" noChangeArrowheads="1"/>
          </p:cNvSpPr>
          <p:nvPr>
            <p:ph type="title"/>
          </p:nvPr>
        </p:nvSpPr>
        <p:spPr>
          <a:xfrm>
            <a:off x="0" y="0"/>
            <a:ext cx="4572000" cy="838200"/>
          </a:xfrm>
        </p:spPr>
        <p:txBody>
          <a:bodyPr anchor="t"/>
          <a:lstStyle/>
          <a:p>
            <a:pPr eaLnBrk="1" hangingPunct="1"/>
            <a:r>
              <a:rPr lang="en-US">
                <a:latin typeface="Arial" charset="0"/>
              </a:rPr>
              <a:t>Energy Sources</a:t>
            </a:r>
          </a:p>
        </p:txBody>
      </p:sp>
      <p:sp>
        <p:nvSpPr>
          <p:cNvPr id="12291" name="Rectangle 3"/>
          <p:cNvSpPr>
            <a:spLocks noGrp="1" noChangeArrowheads="1"/>
          </p:cNvSpPr>
          <p:nvPr>
            <p:ph idx="1"/>
          </p:nvPr>
        </p:nvSpPr>
        <p:spPr>
          <a:xfrm>
            <a:off x="457200" y="1219200"/>
            <a:ext cx="8229600" cy="4906963"/>
          </a:xfrm>
        </p:spPr>
        <p:txBody>
          <a:bodyPr/>
          <a:lstStyle/>
          <a:p>
            <a:pPr marL="0" indent="0" eaLnBrk="1" hangingPunct="1">
              <a:buFontTx/>
              <a:buNone/>
            </a:pPr>
            <a:r>
              <a:rPr lang="en-US">
                <a:latin typeface="Arial" charset="0"/>
              </a:rPr>
              <a:t>Energy: The ability to do work</a:t>
            </a:r>
          </a:p>
          <a:p>
            <a:pPr marL="0" indent="0" eaLnBrk="1" hangingPunct="1">
              <a:buFontTx/>
              <a:buNone/>
            </a:pPr>
            <a:r>
              <a:rPr lang="en-US">
                <a:latin typeface="Arial" charset="0"/>
              </a:rPr>
              <a:t>Energy sources are defined as</a:t>
            </a:r>
          </a:p>
          <a:p>
            <a:pPr lvl="1" eaLnBrk="1" hangingPunct="1"/>
            <a:r>
              <a:rPr lang="en-US" sz="3200">
                <a:solidFill>
                  <a:srgbClr val="00386B"/>
                </a:solidFill>
                <a:latin typeface="Arial" charset="0"/>
              </a:rPr>
              <a:t>Nonrenewable </a:t>
            </a:r>
          </a:p>
          <a:p>
            <a:pPr lvl="1" eaLnBrk="1" hangingPunct="1"/>
            <a:r>
              <a:rPr lang="en-US" sz="3200">
                <a:solidFill>
                  <a:srgbClr val="00386B"/>
                </a:solidFill>
                <a:latin typeface="Arial" charset="0"/>
              </a:rPr>
              <a:t>Renewable</a:t>
            </a:r>
          </a:p>
          <a:p>
            <a:pPr lvl="1" eaLnBrk="1" hangingPunct="1"/>
            <a:r>
              <a:rPr lang="en-US" sz="3200">
                <a:solidFill>
                  <a:srgbClr val="00386B"/>
                </a:solidFill>
                <a:latin typeface="Arial" charset="0"/>
              </a:rPr>
              <a:t>Inexhaustible</a:t>
            </a:r>
          </a:p>
          <a:p>
            <a:pPr marL="0" indent="0" eaLnBrk="1" hangingPunct="1">
              <a:buFontTx/>
              <a:buNone/>
            </a:pPr>
            <a:endParaRPr lang="en-US">
              <a:latin typeface="Arial" charset="0"/>
            </a:endParaRPr>
          </a:p>
          <a:p>
            <a:pPr marL="0" indent="0" eaLnBrk="1" hangingPunct="1">
              <a:buFontTx/>
              <a:buNone/>
            </a:pPr>
            <a:endParaRPr lang="en-US">
              <a:latin typeface="Arial" charset="0"/>
            </a:endParaRPr>
          </a:p>
          <a:p>
            <a:pPr marL="0" indent="0" eaLnBrk="1" hangingPunct="1">
              <a:buFontTx/>
              <a:buNone/>
            </a:pPr>
            <a:r>
              <a:rPr lang="en-US">
                <a:solidFill>
                  <a:srgbClr val="FF6600"/>
                </a:solidFill>
                <a:latin typeface="Arial" charset="0"/>
              </a:rPr>
              <a:t>The SUN is the original source </a:t>
            </a:r>
          </a:p>
          <a:p>
            <a:pPr marL="0" indent="0" eaLnBrk="1" hangingPunct="1">
              <a:buFontTx/>
              <a:buNone/>
            </a:pPr>
            <a:r>
              <a:rPr lang="en-US">
                <a:solidFill>
                  <a:srgbClr val="FF6600"/>
                </a:solidFill>
                <a:latin typeface="Arial" charset="0"/>
              </a:rPr>
              <a:t>of almost all energy sources on Earth.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12291">
                                            <p:txEl>
                                              <p:pRg st="1" end="1"/>
                                            </p:txEl>
                                          </p:spTgt>
                                        </p:tgtEl>
                                        <p:attrNameLst>
                                          <p:attrName>style.visibility</p:attrName>
                                        </p:attrNameLst>
                                      </p:cBhvr>
                                      <p:to>
                                        <p:strVal val="visible"/>
                                      </p:to>
                                    </p:set>
                                    <p:anim calcmode="lin" valueType="num">
                                      <p:cBhvr>
                                        <p:cTn id="7" dur="1000" fill="hold"/>
                                        <p:tgtEl>
                                          <p:spTgt spid="12291">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12291">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12291">
                                            <p:txEl>
                                              <p:pRg st="1" end="1"/>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nodeType="clickEffect">
                                  <p:stCondLst>
                                    <p:cond delay="0"/>
                                  </p:stCondLst>
                                  <p:childTnLst>
                                    <p:set>
                                      <p:cBhvr>
                                        <p:cTn id="13" dur="1" fill="hold">
                                          <p:stCondLst>
                                            <p:cond delay="0"/>
                                          </p:stCondLst>
                                        </p:cTn>
                                        <p:tgtEl>
                                          <p:spTgt spid="12291">
                                            <p:txEl>
                                              <p:pRg st="2" end="2"/>
                                            </p:txEl>
                                          </p:spTgt>
                                        </p:tgtEl>
                                        <p:attrNameLst>
                                          <p:attrName>style.visibility</p:attrName>
                                        </p:attrNameLst>
                                      </p:cBhvr>
                                      <p:to>
                                        <p:strVal val="visible"/>
                                      </p:to>
                                    </p:set>
                                    <p:anim calcmode="lin" valueType="num">
                                      <p:cBhvr>
                                        <p:cTn id="14" dur="1000" fill="hold"/>
                                        <p:tgtEl>
                                          <p:spTgt spid="12291">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12291">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12291">
                                            <p:txEl>
                                              <p:pRg st="2" end="2"/>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ntr" presetSubtype="0" fill="hold" nodeType="clickEffect">
                                  <p:stCondLst>
                                    <p:cond delay="0"/>
                                  </p:stCondLst>
                                  <p:childTnLst>
                                    <p:set>
                                      <p:cBhvr>
                                        <p:cTn id="20" dur="1" fill="hold">
                                          <p:stCondLst>
                                            <p:cond delay="0"/>
                                          </p:stCondLst>
                                        </p:cTn>
                                        <p:tgtEl>
                                          <p:spTgt spid="12291">
                                            <p:txEl>
                                              <p:pRg st="3" end="3"/>
                                            </p:txEl>
                                          </p:spTgt>
                                        </p:tgtEl>
                                        <p:attrNameLst>
                                          <p:attrName>style.visibility</p:attrName>
                                        </p:attrNameLst>
                                      </p:cBhvr>
                                      <p:to>
                                        <p:strVal val="visible"/>
                                      </p:to>
                                    </p:set>
                                    <p:anim calcmode="lin" valueType="num">
                                      <p:cBhvr>
                                        <p:cTn id="21" dur="1000" fill="hold"/>
                                        <p:tgtEl>
                                          <p:spTgt spid="12291">
                                            <p:txEl>
                                              <p:pRg st="3" end="3"/>
                                            </p:txEl>
                                          </p:spTgt>
                                        </p:tgtEl>
                                        <p:attrNameLst>
                                          <p:attrName>ppt_w</p:attrName>
                                        </p:attrNameLst>
                                      </p:cBhvr>
                                      <p:tavLst>
                                        <p:tav tm="0">
                                          <p:val>
                                            <p:strVal val="#ppt_w*0.70"/>
                                          </p:val>
                                        </p:tav>
                                        <p:tav tm="100000">
                                          <p:val>
                                            <p:strVal val="#ppt_w"/>
                                          </p:val>
                                        </p:tav>
                                      </p:tavLst>
                                    </p:anim>
                                    <p:anim calcmode="lin" valueType="num">
                                      <p:cBhvr>
                                        <p:cTn id="22" dur="1000" fill="hold"/>
                                        <p:tgtEl>
                                          <p:spTgt spid="12291">
                                            <p:txEl>
                                              <p:pRg st="3" end="3"/>
                                            </p:txEl>
                                          </p:spTgt>
                                        </p:tgtEl>
                                        <p:attrNameLst>
                                          <p:attrName>ppt_h</p:attrName>
                                        </p:attrNameLst>
                                      </p:cBhvr>
                                      <p:tavLst>
                                        <p:tav tm="0">
                                          <p:val>
                                            <p:strVal val="#ppt_h"/>
                                          </p:val>
                                        </p:tav>
                                        <p:tav tm="100000">
                                          <p:val>
                                            <p:strVal val="#ppt_h"/>
                                          </p:val>
                                        </p:tav>
                                      </p:tavLst>
                                    </p:anim>
                                    <p:animEffect transition="in" filter="fade">
                                      <p:cBhvr>
                                        <p:cTn id="23" dur="1000"/>
                                        <p:tgtEl>
                                          <p:spTgt spid="12291">
                                            <p:txEl>
                                              <p:pRg st="3" end="3"/>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5" presetClass="entr" presetSubtype="0" fill="hold" nodeType="clickEffect">
                                  <p:stCondLst>
                                    <p:cond delay="0"/>
                                  </p:stCondLst>
                                  <p:childTnLst>
                                    <p:set>
                                      <p:cBhvr>
                                        <p:cTn id="27" dur="1" fill="hold">
                                          <p:stCondLst>
                                            <p:cond delay="0"/>
                                          </p:stCondLst>
                                        </p:cTn>
                                        <p:tgtEl>
                                          <p:spTgt spid="12291">
                                            <p:txEl>
                                              <p:pRg st="4" end="4"/>
                                            </p:txEl>
                                          </p:spTgt>
                                        </p:tgtEl>
                                        <p:attrNameLst>
                                          <p:attrName>style.visibility</p:attrName>
                                        </p:attrNameLst>
                                      </p:cBhvr>
                                      <p:to>
                                        <p:strVal val="visible"/>
                                      </p:to>
                                    </p:set>
                                    <p:anim calcmode="lin" valueType="num">
                                      <p:cBhvr>
                                        <p:cTn id="28" dur="1000" fill="hold"/>
                                        <p:tgtEl>
                                          <p:spTgt spid="12291">
                                            <p:txEl>
                                              <p:pRg st="4" end="4"/>
                                            </p:txEl>
                                          </p:spTgt>
                                        </p:tgtEl>
                                        <p:attrNameLst>
                                          <p:attrName>ppt_w</p:attrName>
                                        </p:attrNameLst>
                                      </p:cBhvr>
                                      <p:tavLst>
                                        <p:tav tm="0">
                                          <p:val>
                                            <p:strVal val="#ppt_w*0.70"/>
                                          </p:val>
                                        </p:tav>
                                        <p:tav tm="100000">
                                          <p:val>
                                            <p:strVal val="#ppt_w"/>
                                          </p:val>
                                        </p:tav>
                                      </p:tavLst>
                                    </p:anim>
                                    <p:anim calcmode="lin" valueType="num">
                                      <p:cBhvr>
                                        <p:cTn id="29" dur="1000" fill="hold"/>
                                        <p:tgtEl>
                                          <p:spTgt spid="12291">
                                            <p:txEl>
                                              <p:pRg st="4" end="4"/>
                                            </p:txEl>
                                          </p:spTgt>
                                        </p:tgtEl>
                                        <p:attrNameLst>
                                          <p:attrName>ppt_h</p:attrName>
                                        </p:attrNameLst>
                                      </p:cBhvr>
                                      <p:tavLst>
                                        <p:tav tm="0">
                                          <p:val>
                                            <p:strVal val="#ppt_h"/>
                                          </p:val>
                                        </p:tav>
                                        <p:tav tm="100000">
                                          <p:val>
                                            <p:strVal val="#ppt_h"/>
                                          </p:val>
                                        </p:tav>
                                      </p:tavLst>
                                    </p:anim>
                                    <p:animEffect transition="in" filter="fade">
                                      <p:cBhvr>
                                        <p:cTn id="30" dur="1000"/>
                                        <p:tgtEl>
                                          <p:spTgt spid="12291">
                                            <p:txEl>
                                              <p:pRg st="4" end="4"/>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2" presetClass="entr" presetSubtype="4" fill="hold" nodeType="clickEffect">
                                  <p:stCondLst>
                                    <p:cond delay="0"/>
                                  </p:stCondLst>
                                  <p:childTnLst>
                                    <p:set>
                                      <p:cBhvr>
                                        <p:cTn id="34" dur="1" fill="hold">
                                          <p:stCondLst>
                                            <p:cond delay="0"/>
                                          </p:stCondLst>
                                        </p:cTn>
                                        <p:tgtEl>
                                          <p:spTgt spid="12291">
                                            <p:txEl>
                                              <p:pRg st="7" end="7"/>
                                            </p:txEl>
                                          </p:spTgt>
                                        </p:tgtEl>
                                        <p:attrNameLst>
                                          <p:attrName>style.visibility</p:attrName>
                                        </p:attrNameLst>
                                      </p:cBhvr>
                                      <p:to>
                                        <p:strVal val="visible"/>
                                      </p:to>
                                    </p:set>
                                    <p:animEffect transition="in" filter="slide(fromBottom)">
                                      <p:cBhvr>
                                        <p:cTn id="35" dur="500"/>
                                        <p:tgtEl>
                                          <p:spTgt spid="12291">
                                            <p:txEl>
                                              <p:pRg st="7" end="7"/>
                                            </p:txEl>
                                          </p:spTgt>
                                        </p:tgtEl>
                                      </p:cBhvr>
                                    </p:animEffect>
                                  </p:childTnLst>
                                </p:cTn>
                              </p:par>
                              <p:par>
                                <p:cTn id="36" presetID="12" presetClass="entr" presetSubtype="4" fill="hold" nodeType="withEffect">
                                  <p:stCondLst>
                                    <p:cond delay="0"/>
                                  </p:stCondLst>
                                  <p:childTnLst>
                                    <p:set>
                                      <p:cBhvr>
                                        <p:cTn id="37" dur="1" fill="hold">
                                          <p:stCondLst>
                                            <p:cond delay="0"/>
                                          </p:stCondLst>
                                        </p:cTn>
                                        <p:tgtEl>
                                          <p:spTgt spid="12291">
                                            <p:txEl>
                                              <p:pRg st="8" end="8"/>
                                            </p:txEl>
                                          </p:spTgt>
                                        </p:tgtEl>
                                        <p:attrNameLst>
                                          <p:attrName>style.visibility</p:attrName>
                                        </p:attrNameLst>
                                      </p:cBhvr>
                                      <p:to>
                                        <p:strVal val="visible"/>
                                      </p:to>
                                    </p:set>
                                    <p:animEffect transition="in" filter="slide(fromBottom)">
                                      <p:cBhvr>
                                        <p:cTn id="38" dur="500"/>
                                        <p:tgtEl>
                                          <p:spTgt spid="12291">
                                            <p:txEl>
                                              <p:pRg st="8" end="8"/>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53" presetClass="entr" presetSubtype="0" fill="hold" nodeType="clickEffect">
                                  <p:stCondLst>
                                    <p:cond delay="0"/>
                                  </p:stCondLst>
                                  <p:childTnLst>
                                    <p:set>
                                      <p:cBhvr>
                                        <p:cTn id="42" dur="1" fill="hold">
                                          <p:stCondLst>
                                            <p:cond delay="0"/>
                                          </p:stCondLst>
                                        </p:cTn>
                                        <p:tgtEl>
                                          <p:spTgt spid="12294"/>
                                        </p:tgtEl>
                                        <p:attrNameLst>
                                          <p:attrName>style.visibility</p:attrName>
                                        </p:attrNameLst>
                                      </p:cBhvr>
                                      <p:to>
                                        <p:strVal val="visible"/>
                                      </p:to>
                                    </p:set>
                                    <p:anim calcmode="lin" valueType="num">
                                      <p:cBhvr>
                                        <p:cTn id="43" dur="2000" fill="hold"/>
                                        <p:tgtEl>
                                          <p:spTgt spid="12294"/>
                                        </p:tgtEl>
                                        <p:attrNameLst>
                                          <p:attrName>ppt_w</p:attrName>
                                        </p:attrNameLst>
                                      </p:cBhvr>
                                      <p:tavLst>
                                        <p:tav tm="0">
                                          <p:val>
                                            <p:fltVal val="0"/>
                                          </p:val>
                                        </p:tav>
                                        <p:tav tm="100000">
                                          <p:val>
                                            <p:strVal val="#ppt_w"/>
                                          </p:val>
                                        </p:tav>
                                      </p:tavLst>
                                    </p:anim>
                                    <p:anim calcmode="lin" valueType="num">
                                      <p:cBhvr>
                                        <p:cTn id="44" dur="2000" fill="hold"/>
                                        <p:tgtEl>
                                          <p:spTgt spid="12294"/>
                                        </p:tgtEl>
                                        <p:attrNameLst>
                                          <p:attrName>ppt_h</p:attrName>
                                        </p:attrNameLst>
                                      </p:cBhvr>
                                      <p:tavLst>
                                        <p:tav tm="0">
                                          <p:val>
                                            <p:fltVal val="0"/>
                                          </p:val>
                                        </p:tav>
                                        <p:tav tm="100000">
                                          <p:val>
                                            <p:strVal val="#ppt_h"/>
                                          </p:val>
                                        </p:tav>
                                      </p:tavLst>
                                    </p:anim>
                                    <p:animEffect transition="in" filter="fade">
                                      <p:cBhvr>
                                        <p:cTn id="45" dur="2000"/>
                                        <p:tgtEl>
                                          <p:spTgt spid="122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62" name="Picture 10" descr="Image:Coal anthracite.jpg">
            <a:hlinkClick r:id="rId3"/>
          </p:cNvPr>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3581400" y="2209800"/>
            <a:ext cx="17526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0" name="Rectangle 2"/>
          <p:cNvSpPr>
            <a:spLocks noGrp="1" noChangeArrowheads="1"/>
          </p:cNvSpPr>
          <p:nvPr>
            <p:ph type="title"/>
          </p:nvPr>
        </p:nvSpPr>
        <p:spPr>
          <a:xfrm>
            <a:off x="0" y="0"/>
            <a:ext cx="8229600" cy="1143000"/>
          </a:xfrm>
        </p:spPr>
        <p:txBody>
          <a:bodyPr anchor="t"/>
          <a:lstStyle/>
          <a:p>
            <a:pPr eaLnBrk="1" hangingPunct="1"/>
            <a:r>
              <a:rPr lang="en-US">
                <a:latin typeface="Arial" charset="0"/>
              </a:rPr>
              <a:t>Nonrenewable Energy Sources</a:t>
            </a:r>
          </a:p>
        </p:txBody>
      </p:sp>
      <p:sp>
        <p:nvSpPr>
          <p:cNvPr id="27651" name="Rectangle 3"/>
          <p:cNvSpPr>
            <a:spLocks noGrp="1" noChangeArrowheads="1"/>
          </p:cNvSpPr>
          <p:nvPr>
            <p:ph idx="1"/>
          </p:nvPr>
        </p:nvSpPr>
        <p:spPr>
          <a:xfrm>
            <a:off x="457200" y="990600"/>
            <a:ext cx="8229600" cy="685800"/>
          </a:xfrm>
        </p:spPr>
        <p:txBody>
          <a:bodyPr/>
          <a:lstStyle/>
          <a:p>
            <a:pPr eaLnBrk="1" hangingPunct="1">
              <a:buFontTx/>
              <a:buNone/>
            </a:pPr>
            <a:r>
              <a:rPr lang="en-US">
                <a:latin typeface="Arial" charset="0"/>
              </a:rPr>
              <a:t>Sources that cannot be replaced once used</a:t>
            </a:r>
          </a:p>
          <a:p>
            <a:pPr eaLnBrk="1" hangingPunct="1">
              <a:buFontTx/>
              <a:buNone/>
            </a:pPr>
            <a:endParaRPr lang="en-US">
              <a:latin typeface="Arial" charset="0"/>
            </a:endParaRPr>
          </a:p>
        </p:txBody>
      </p:sp>
      <p:sp>
        <p:nvSpPr>
          <p:cNvPr id="23558" name="Rectangle 6"/>
          <p:cNvSpPr>
            <a:spLocks noChangeArrowheads="1"/>
          </p:cNvSpPr>
          <p:nvPr/>
        </p:nvSpPr>
        <p:spPr bwMode="auto">
          <a:xfrm>
            <a:off x="533400" y="2057400"/>
            <a:ext cx="2895600" cy="2179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20000"/>
              </a:spcBef>
            </a:pPr>
            <a:r>
              <a:rPr lang="en-US" sz="3600"/>
              <a:t>Fossil Fuels</a:t>
            </a:r>
          </a:p>
          <a:p>
            <a:pPr>
              <a:spcBef>
                <a:spcPct val="20000"/>
              </a:spcBef>
              <a:buFontTx/>
              <a:buChar char="•"/>
            </a:pPr>
            <a:r>
              <a:rPr lang="en-US" sz="2800"/>
              <a:t>Coal</a:t>
            </a:r>
          </a:p>
          <a:p>
            <a:pPr>
              <a:spcBef>
                <a:spcPct val="20000"/>
              </a:spcBef>
              <a:buFontTx/>
              <a:buChar char="•"/>
            </a:pPr>
            <a:r>
              <a:rPr lang="en-US" sz="2800"/>
              <a:t>Oil</a:t>
            </a:r>
          </a:p>
          <a:p>
            <a:pPr>
              <a:spcBef>
                <a:spcPct val="20000"/>
              </a:spcBef>
              <a:buFontTx/>
              <a:buChar char="•"/>
            </a:pPr>
            <a:r>
              <a:rPr lang="en-US" sz="2800"/>
              <a:t>Natural Gas</a:t>
            </a:r>
          </a:p>
        </p:txBody>
      </p:sp>
      <p:pic>
        <p:nvPicPr>
          <p:cNvPr id="23565" name="Picture 13"/>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4953000" y="2667000"/>
            <a:ext cx="3978275" cy="265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8" name="Picture 16" descr="Image:Gas flame.jpg">
            <a:hlinkClick r:id="rId6"/>
          </p:cNvPr>
          <p:cNvPicPr>
            <a:picLocks noChangeAspect="1" noChangeArrowheads="1"/>
          </p:cNvPicPr>
          <p:nvPr/>
        </p:nvPicPr>
        <p:blipFill>
          <a:blip r:embed="rId7" cstate="email">
            <a:extLst>
              <a:ext uri="{28A0092B-C50C-407E-A947-70E740481C1C}">
                <a14:useLocalDpi xmlns:a14="http://schemas.microsoft.com/office/drawing/2010/main" val="0"/>
              </a:ext>
            </a:extLst>
          </a:blip>
          <a:srcRect/>
          <a:stretch>
            <a:fillRect/>
          </a:stretch>
        </p:blipFill>
        <p:spPr bwMode="auto">
          <a:xfrm>
            <a:off x="3810000" y="4267200"/>
            <a:ext cx="2514600" cy="2252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69" name="Rectangle 17"/>
          <p:cNvSpPr>
            <a:spLocks noChangeArrowheads="1"/>
          </p:cNvSpPr>
          <p:nvPr/>
        </p:nvSpPr>
        <p:spPr bwMode="auto">
          <a:xfrm>
            <a:off x="381000" y="4648200"/>
            <a:ext cx="3352800"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800">
                <a:solidFill>
                  <a:srgbClr val="00386B"/>
                </a:solidFill>
              </a:rPr>
              <a:t>Alternative Energy: </a:t>
            </a:r>
            <a:r>
              <a:rPr lang="en-US" sz="2800"/>
              <a:t>Any fuel that is not identified as a fossil fuel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355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9" presetClass="entr" presetSubtype="0" fill="hold" nodeType="clickEffect">
                                  <p:stCondLst>
                                    <p:cond delay="0"/>
                                  </p:stCondLst>
                                  <p:childTnLst>
                                    <p:set>
                                      <p:cBhvr>
                                        <p:cTn id="10" dur="1" fill="hold">
                                          <p:stCondLst>
                                            <p:cond delay="0"/>
                                          </p:stCondLst>
                                        </p:cTn>
                                        <p:tgtEl>
                                          <p:spTgt spid="23558">
                                            <p:txEl>
                                              <p:pRg st="1" end="1"/>
                                            </p:txEl>
                                          </p:spTgt>
                                        </p:tgtEl>
                                        <p:attrNameLst>
                                          <p:attrName>style.visibility</p:attrName>
                                        </p:attrNameLst>
                                      </p:cBhvr>
                                      <p:to>
                                        <p:strVal val="visible"/>
                                      </p:to>
                                    </p:set>
                                    <p:anim calcmode="lin" valueType="num">
                                      <p:cBhvr>
                                        <p:cTn id="11" dur="1000" fill="hold"/>
                                        <p:tgtEl>
                                          <p:spTgt spid="23558">
                                            <p:txEl>
                                              <p:pRg st="1" end="1"/>
                                            </p:txEl>
                                          </p:spTgt>
                                        </p:tgtEl>
                                        <p:attrNameLst>
                                          <p:attrName>ppt_x</p:attrName>
                                        </p:attrNameLst>
                                      </p:cBhvr>
                                      <p:tavLst>
                                        <p:tav tm="0">
                                          <p:val>
                                            <p:strVal val="#ppt_x-.2"/>
                                          </p:val>
                                        </p:tav>
                                        <p:tav tm="100000">
                                          <p:val>
                                            <p:strVal val="#ppt_x"/>
                                          </p:val>
                                        </p:tav>
                                      </p:tavLst>
                                    </p:anim>
                                    <p:anim calcmode="lin" valueType="num">
                                      <p:cBhvr>
                                        <p:cTn id="12" dur="1000" fill="hold"/>
                                        <p:tgtEl>
                                          <p:spTgt spid="23558">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3" dur="1000"/>
                                        <p:tgtEl>
                                          <p:spTgt spid="23558">
                                            <p:txEl>
                                              <p:pRg st="1" end="1"/>
                                            </p:txEl>
                                          </p:spTgt>
                                        </p:tgtEl>
                                      </p:cBhvr>
                                    </p:animEffect>
                                  </p:childTnLst>
                                </p:cTn>
                              </p:par>
                              <p:par>
                                <p:cTn id="14" presetID="1" presetClass="entr" presetSubtype="0" fill="hold" nodeType="withEffect">
                                  <p:stCondLst>
                                    <p:cond delay="0"/>
                                  </p:stCondLst>
                                  <p:childTnLst>
                                    <p:set>
                                      <p:cBhvr>
                                        <p:cTn id="15" dur="1" fill="hold">
                                          <p:stCondLst>
                                            <p:cond delay="0"/>
                                          </p:stCondLst>
                                        </p:cTn>
                                        <p:tgtEl>
                                          <p:spTgt spid="23562"/>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29" presetClass="entr" presetSubtype="0" fill="hold" nodeType="clickEffect">
                                  <p:stCondLst>
                                    <p:cond delay="0"/>
                                  </p:stCondLst>
                                  <p:childTnLst>
                                    <p:set>
                                      <p:cBhvr>
                                        <p:cTn id="19" dur="1" fill="hold">
                                          <p:stCondLst>
                                            <p:cond delay="0"/>
                                          </p:stCondLst>
                                        </p:cTn>
                                        <p:tgtEl>
                                          <p:spTgt spid="23558">
                                            <p:txEl>
                                              <p:pRg st="2" end="2"/>
                                            </p:txEl>
                                          </p:spTgt>
                                        </p:tgtEl>
                                        <p:attrNameLst>
                                          <p:attrName>style.visibility</p:attrName>
                                        </p:attrNameLst>
                                      </p:cBhvr>
                                      <p:to>
                                        <p:strVal val="visible"/>
                                      </p:to>
                                    </p:set>
                                    <p:anim calcmode="lin" valueType="num">
                                      <p:cBhvr>
                                        <p:cTn id="20" dur="1000" fill="hold"/>
                                        <p:tgtEl>
                                          <p:spTgt spid="23558">
                                            <p:txEl>
                                              <p:pRg st="2" end="2"/>
                                            </p:txEl>
                                          </p:spTgt>
                                        </p:tgtEl>
                                        <p:attrNameLst>
                                          <p:attrName>ppt_x</p:attrName>
                                        </p:attrNameLst>
                                      </p:cBhvr>
                                      <p:tavLst>
                                        <p:tav tm="0">
                                          <p:val>
                                            <p:strVal val="#ppt_x-.2"/>
                                          </p:val>
                                        </p:tav>
                                        <p:tav tm="100000">
                                          <p:val>
                                            <p:strVal val="#ppt_x"/>
                                          </p:val>
                                        </p:tav>
                                      </p:tavLst>
                                    </p:anim>
                                    <p:anim calcmode="lin" valueType="num">
                                      <p:cBhvr>
                                        <p:cTn id="21" dur="1000" fill="hold"/>
                                        <p:tgtEl>
                                          <p:spTgt spid="23558">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2" dur="1000"/>
                                        <p:tgtEl>
                                          <p:spTgt spid="23558">
                                            <p:txEl>
                                              <p:pRg st="2" end="2"/>
                                            </p:txEl>
                                          </p:spTgt>
                                        </p:tgtEl>
                                      </p:cBhvr>
                                    </p:animEffect>
                                  </p:childTnLst>
                                </p:cTn>
                              </p:par>
                              <p:par>
                                <p:cTn id="23" presetID="1" presetClass="entr" presetSubtype="0" fill="hold" nodeType="withEffect">
                                  <p:stCondLst>
                                    <p:cond delay="0"/>
                                  </p:stCondLst>
                                  <p:childTnLst>
                                    <p:set>
                                      <p:cBhvr>
                                        <p:cTn id="24" dur="1" fill="hold">
                                          <p:stCondLst>
                                            <p:cond delay="0"/>
                                          </p:stCondLst>
                                        </p:cTn>
                                        <p:tgtEl>
                                          <p:spTgt spid="23565"/>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29" presetClass="entr" presetSubtype="0" fill="hold" nodeType="clickEffect">
                                  <p:stCondLst>
                                    <p:cond delay="0"/>
                                  </p:stCondLst>
                                  <p:childTnLst>
                                    <p:set>
                                      <p:cBhvr>
                                        <p:cTn id="28" dur="1" fill="hold">
                                          <p:stCondLst>
                                            <p:cond delay="0"/>
                                          </p:stCondLst>
                                        </p:cTn>
                                        <p:tgtEl>
                                          <p:spTgt spid="23558">
                                            <p:txEl>
                                              <p:pRg st="3" end="3"/>
                                            </p:txEl>
                                          </p:spTgt>
                                        </p:tgtEl>
                                        <p:attrNameLst>
                                          <p:attrName>style.visibility</p:attrName>
                                        </p:attrNameLst>
                                      </p:cBhvr>
                                      <p:to>
                                        <p:strVal val="visible"/>
                                      </p:to>
                                    </p:set>
                                    <p:anim calcmode="lin" valueType="num">
                                      <p:cBhvr>
                                        <p:cTn id="29" dur="1000" fill="hold"/>
                                        <p:tgtEl>
                                          <p:spTgt spid="23558">
                                            <p:txEl>
                                              <p:pRg st="3" end="3"/>
                                            </p:txEl>
                                          </p:spTgt>
                                        </p:tgtEl>
                                        <p:attrNameLst>
                                          <p:attrName>ppt_x</p:attrName>
                                        </p:attrNameLst>
                                      </p:cBhvr>
                                      <p:tavLst>
                                        <p:tav tm="0">
                                          <p:val>
                                            <p:strVal val="#ppt_x-.2"/>
                                          </p:val>
                                        </p:tav>
                                        <p:tav tm="100000">
                                          <p:val>
                                            <p:strVal val="#ppt_x"/>
                                          </p:val>
                                        </p:tav>
                                      </p:tavLst>
                                    </p:anim>
                                    <p:anim calcmode="lin" valueType="num">
                                      <p:cBhvr>
                                        <p:cTn id="30" dur="1000" fill="hold"/>
                                        <p:tgtEl>
                                          <p:spTgt spid="23558">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1" dur="1000"/>
                                        <p:tgtEl>
                                          <p:spTgt spid="23558">
                                            <p:txEl>
                                              <p:pRg st="3" end="3"/>
                                            </p:txEl>
                                          </p:spTgt>
                                        </p:tgtEl>
                                      </p:cBhvr>
                                    </p:animEffect>
                                  </p:childTnLst>
                                </p:cTn>
                              </p:par>
                              <p:par>
                                <p:cTn id="32" presetID="1" presetClass="entr" presetSubtype="0" fill="hold" nodeType="withEffect">
                                  <p:stCondLst>
                                    <p:cond delay="0"/>
                                  </p:stCondLst>
                                  <p:childTnLst>
                                    <p:set>
                                      <p:cBhvr>
                                        <p:cTn id="33" dur="1" fill="hold">
                                          <p:stCondLst>
                                            <p:cond delay="0"/>
                                          </p:stCondLst>
                                        </p:cTn>
                                        <p:tgtEl>
                                          <p:spTgt spid="23568"/>
                                        </p:tgtEl>
                                        <p:attrNameLst>
                                          <p:attrName>style.visibility</p:attrName>
                                        </p:attrNameLst>
                                      </p:cBhvr>
                                      <p:to>
                                        <p:strVal val="visible"/>
                                      </p:to>
                                    </p:set>
                                  </p:childTnLst>
                                </p:cTn>
                              </p:par>
                            </p:childTnLst>
                          </p:cTn>
                        </p:par>
                      </p:childTnLst>
                    </p:cTn>
                  </p:par>
                  <p:par>
                    <p:cTn id="34" fill="hold" nodeType="clickPar">
                      <p:stCondLst>
                        <p:cond delay="indefinite"/>
                      </p:stCondLst>
                      <p:childTnLst>
                        <p:par>
                          <p:cTn id="35" fill="hold" nodeType="withGroup">
                            <p:stCondLst>
                              <p:cond delay="0"/>
                            </p:stCondLst>
                            <p:childTnLst>
                              <p:par>
                                <p:cTn id="36" presetID="29" presetClass="entr" presetSubtype="0" fill="hold" grpId="0" nodeType="clickEffect">
                                  <p:stCondLst>
                                    <p:cond delay="0"/>
                                  </p:stCondLst>
                                  <p:childTnLst>
                                    <p:set>
                                      <p:cBhvr>
                                        <p:cTn id="37" dur="1" fill="hold">
                                          <p:stCondLst>
                                            <p:cond delay="0"/>
                                          </p:stCondLst>
                                        </p:cTn>
                                        <p:tgtEl>
                                          <p:spTgt spid="23569"/>
                                        </p:tgtEl>
                                        <p:attrNameLst>
                                          <p:attrName>style.visibility</p:attrName>
                                        </p:attrNameLst>
                                      </p:cBhvr>
                                      <p:to>
                                        <p:strVal val="visible"/>
                                      </p:to>
                                    </p:set>
                                    <p:anim calcmode="lin" valueType="num">
                                      <p:cBhvr>
                                        <p:cTn id="38" dur="1000" fill="hold"/>
                                        <p:tgtEl>
                                          <p:spTgt spid="23569"/>
                                        </p:tgtEl>
                                        <p:attrNameLst>
                                          <p:attrName>ppt_x</p:attrName>
                                        </p:attrNameLst>
                                      </p:cBhvr>
                                      <p:tavLst>
                                        <p:tav tm="0">
                                          <p:val>
                                            <p:strVal val="#ppt_x-.2"/>
                                          </p:val>
                                        </p:tav>
                                        <p:tav tm="100000">
                                          <p:val>
                                            <p:strVal val="#ppt_x"/>
                                          </p:val>
                                        </p:tav>
                                      </p:tavLst>
                                    </p:anim>
                                    <p:anim calcmode="lin" valueType="num">
                                      <p:cBhvr>
                                        <p:cTn id="39" dur="1000" fill="hold"/>
                                        <p:tgtEl>
                                          <p:spTgt spid="23569"/>
                                        </p:tgtEl>
                                        <p:attrNameLst>
                                          <p:attrName>ppt_y</p:attrName>
                                        </p:attrNameLst>
                                      </p:cBhvr>
                                      <p:tavLst>
                                        <p:tav tm="0">
                                          <p:val>
                                            <p:strVal val="#ppt_y"/>
                                          </p:val>
                                        </p:tav>
                                        <p:tav tm="100000">
                                          <p:val>
                                            <p:strVal val="#ppt_y"/>
                                          </p:val>
                                        </p:tav>
                                      </p:tavLst>
                                    </p:anim>
                                    <p:animEffect transition="in" filter="wipe(right)" prLst="gradientSize: 0.1">
                                      <p:cBhvr>
                                        <p:cTn id="40" dur="1000"/>
                                        <p:tgtEl>
                                          <p:spTgt spid="235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6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a:xfrm>
            <a:off x="0" y="0"/>
            <a:ext cx="8229600" cy="762000"/>
          </a:xfrm>
        </p:spPr>
        <p:txBody>
          <a:bodyPr anchor="t"/>
          <a:lstStyle/>
          <a:p>
            <a:pPr eaLnBrk="1" hangingPunct="1"/>
            <a:r>
              <a:rPr lang="en-US">
                <a:latin typeface="Arial" charset="0"/>
              </a:rPr>
              <a:t>Nonrenewable Energy Sources</a:t>
            </a:r>
          </a:p>
        </p:txBody>
      </p:sp>
      <p:sp>
        <p:nvSpPr>
          <p:cNvPr id="29698" name="Rectangle 3"/>
          <p:cNvSpPr>
            <a:spLocks noGrp="1" noChangeArrowheads="1"/>
          </p:cNvSpPr>
          <p:nvPr>
            <p:ph idx="1"/>
          </p:nvPr>
        </p:nvSpPr>
        <p:spPr>
          <a:xfrm>
            <a:off x="457200" y="990600"/>
            <a:ext cx="8229600" cy="685800"/>
          </a:xfrm>
        </p:spPr>
        <p:txBody>
          <a:bodyPr/>
          <a:lstStyle/>
          <a:p>
            <a:pPr eaLnBrk="1" hangingPunct="1">
              <a:buFontTx/>
              <a:buNone/>
            </a:pPr>
            <a:r>
              <a:rPr lang="en-US">
                <a:latin typeface="Arial" charset="0"/>
              </a:rPr>
              <a:t>Sources that cannot be replaced once used</a:t>
            </a:r>
          </a:p>
          <a:p>
            <a:pPr eaLnBrk="1" hangingPunct="1"/>
            <a:endParaRPr lang="en-US">
              <a:latin typeface="Arial" charset="0"/>
            </a:endParaRPr>
          </a:p>
          <a:p>
            <a:pPr eaLnBrk="1" hangingPunct="1">
              <a:buFontTx/>
              <a:buNone/>
            </a:pPr>
            <a:endParaRPr lang="en-US">
              <a:latin typeface="Arial" charset="0"/>
            </a:endParaRPr>
          </a:p>
        </p:txBody>
      </p:sp>
      <p:sp>
        <p:nvSpPr>
          <p:cNvPr id="25604" name="Rectangle 4"/>
          <p:cNvSpPr>
            <a:spLocks noChangeArrowheads="1"/>
          </p:cNvSpPr>
          <p:nvPr/>
        </p:nvSpPr>
        <p:spPr bwMode="auto">
          <a:xfrm>
            <a:off x="228600" y="2438400"/>
            <a:ext cx="3276600" cy="294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20000"/>
              </a:spcBef>
            </a:pPr>
            <a:r>
              <a:rPr lang="en-US" sz="3600"/>
              <a:t>Uranium</a:t>
            </a:r>
          </a:p>
          <a:p>
            <a:pPr>
              <a:spcBef>
                <a:spcPct val="20000"/>
              </a:spcBef>
              <a:buFontTx/>
              <a:buChar char="•"/>
            </a:pPr>
            <a:r>
              <a:rPr lang="en-US" sz="2800"/>
              <a:t>Nuclear energy (fission)</a:t>
            </a:r>
          </a:p>
          <a:p>
            <a:pPr>
              <a:spcBef>
                <a:spcPct val="20000"/>
              </a:spcBef>
              <a:buFontTx/>
              <a:buChar char="•"/>
            </a:pPr>
            <a:r>
              <a:rPr lang="en-US" sz="2800"/>
              <a:t>20% of the world</a:t>
            </a:r>
            <a:r>
              <a:rPr lang="ja-JP" altLang="en-US" sz="2800"/>
              <a:t>’</a:t>
            </a:r>
            <a:r>
              <a:rPr lang="en-US" altLang="ja-JP" sz="2800"/>
              <a:t>s electricity comes from nuclear power</a:t>
            </a:r>
            <a:endParaRPr lang="en-US" sz="2800"/>
          </a:p>
        </p:txBody>
      </p:sp>
      <p:pic>
        <p:nvPicPr>
          <p:cNvPr id="29700" name="Picture 9" descr="Image:Tmi-2 schematic.svg">
            <a:hlinkClick r:id="rId3"/>
          </p:cNvPr>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3505200" y="2209800"/>
            <a:ext cx="5638800" cy="378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25604">
                                            <p:txEl>
                                              <p:pRg st="1" end="1"/>
                                            </p:txEl>
                                          </p:spTgt>
                                        </p:tgtEl>
                                        <p:attrNameLst>
                                          <p:attrName>style.visibility</p:attrName>
                                        </p:attrNameLst>
                                      </p:cBhvr>
                                      <p:to>
                                        <p:strVal val="visible"/>
                                      </p:to>
                                    </p:set>
                                    <p:anim calcmode="lin" valueType="num">
                                      <p:cBhvr>
                                        <p:cTn id="7" dur="1000" fill="hold"/>
                                        <p:tgtEl>
                                          <p:spTgt spid="25604">
                                            <p:txEl>
                                              <p:pRg st="1" end="1"/>
                                            </p:txEl>
                                          </p:spTgt>
                                        </p:tgtEl>
                                        <p:attrNameLst>
                                          <p:attrName>ppt_x</p:attrName>
                                        </p:attrNameLst>
                                      </p:cBhvr>
                                      <p:tavLst>
                                        <p:tav tm="0">
                                          <p:val>
                                            <p:strVal val="#ppt_x-.2"/>
                                          </p:val>
                                        </p:tav>
                                        <p:tav tm="100000">
                                          <p:val>
                                            <p:strVal val="#ppt_x"/>
                                          </p:val>
                                        </p:tav>
                                      </p:tavLst>
                                    </p:anim>
                                    <p:anim calcmode="lin" valueType="num">
                                      <p:cBhvr>
                                        <p:cTn id="8" dur="1000" fill="hold"/>
                                        <p:tgtEl>
                                          <p:spTgt spid="25604">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25604">
                                            <p:txEl>
                                              <p:pRg st="1" end="1"/>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9" presetClass="entr" presetSubtype="0" fill="hold" nodeType="clickEffect">
                                  <p:stCondLst>
                                    <p:cond delay="0"/>
                                  </p:stCondLst>
                                  <p:childTnLst>
                                    <p:set>
                                      <p:cBhvr>
                                        <p:cTn id="13" dur="1" fill="hold">
                                          <p:stCondLst>
                                            <p:cond delay="0"/>
                                          </p:stCondLst>
                                        </p:cTn>
                                        <p:tgtEl>
                                          <p:spTgt spid="25604">
                                            <p:txEl>
                                              <p:pRg st="2" end="2"/>
                                            </p:txEl>
                                          </p:spTgt>
                                        </p:tgtEl>
                                        <p:attrNameLst>
                                          <p:attrName>style.visibility</p:attrName>
                                        </p:attrNameLst>
                                      </p:cBhvr>
                                      <p:to>
                                        <p:strVal val="visible"/>
                                      </p:to>
                                    </p:set>
                                    <p:anim calcmode="lin" valueType="num">
                                      <p:cBhvr>
                                        <p:cTn id="14" dur="1000" fill="hold"/>
                                        <p:tgtEl>
                                          <p:spTgt spid="25604">
                                            <p:txEl>
                                              <p:pRg st="2" end="2"/>
                                            </p:txEl>
                                          </p:spTgt>
                                        </p:tgtEl>
                                        <p:attrNameLst>
                                          <p:attrName>ppt_x</p:attrName>
                                        </p:attrNameLst>
                                      </p:cBhvr>
                                      <p:tavLst>
                                        <p:tav tm="0">
                                          <p:val>
                                            <p:strVal val="#ppt_x-.2"/>
                                          </p:val>
                                        </p:tav>
                                        <p:tav tm="100000">
                                          <p:val>
                                            <p:strVal val="#ppt_x"/>
                                          </p:val>
                                        </p:tav>
                                      </p:tavLst>
                                    </p:anim>
                                    <p:anim calcmode="lin" valueType="num">
                                      <p:cBhvr>
                                        <p:cTn id="15" dur="1000" fill="hold"/>
                                        <p:tgtEl>
                                          <p:spTgt spid="25604">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2560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a:xfrm>
            <a:off x="0" y="0"/>
            <a:ext cx="8229600" cy="762000"/>
          </a:xfrm>
        </p:spPr>
        <p:txBody>
          <a:bodyPr anchor="t"/>
          <a:lstStyle/>
          <a:p>
            <a:pPr eaLnBrk="1" hangingPunct="1"/>
            <a:r>
              <a:rPr lang="en-US">
                <a:latin typeface="Arial" charset="0"/>
              </a:rPr>
              <a:t>Renewable Energy Sources</a:t>
            </a:r>
          </a:p>
        </p:txBody>
      </p:sp>
      <p:sp>
        <p:nvSpPr>
          <p:cNvPr id="20483" name="Rectangle 3"/>
          <p:cNvSpPr>
            <a:spLocks noGrp="1" noChangeArrowheads="1"/>
          </p:cNvSpPr>
          <p:nvPr>
            <p:ph idx="1"/>
          </p:nvPr>
        </p:nvSpPr>
        <p:spPr>
          <a:xfrm>
            <a:off x="457200" y="990600"/>
            <a:ext cx="8229600" cy="4525963"/>
          </a:xfrm>
        </p:spPr>
        <p:txBody>
          <a:bodyPr/>
          <a:lstStyle/>
          <a:p>
            <a:pPr eaLnBrk="1" hangingPunct="1">
              <a:buFontTx/>
              <a:buNone/>
            </a:pPr>
            <a:r>
              <a:rPr lang="en-US">
                <a:latin typeface="Arial" charset="0"/>
              </a:rPr>
              <a:t>Sources that can be replaced once used</a:t>
            </a:r>
          </a:p>
          <a:p>
            <a:pPr eaLnBrk="1" hangingPunct="1"/>
            <a:r>
              <a:rPr lang="en-US">
                <a:latin typeface="Arial" charset="0"/>
              </a:rPr>
              <a:t>Animals</a:t>
            </a:r>
          </a:p>
          <a:p>
            <a:pPr eaLnBrk="1" hangingPunct="1"/>
            <a:r>
              <a:rPr lang="en-US">
                <a:latin typeface="Arial" charset="0"/>
              </a:rPr>
              <a:t>Food</a:t>
            </a:r>
          </a:p>
          <a:p>
            <a:pPr eaLnBrk="1" hangingPunct="1"/>
            <a:r>
              <a:rPr lang="en-US">
                <a:latin typeface="Arial" charset="0"/>
              </a:rPr>
              <a:t>Biomass</a:t>
            </a:r>
          </a:p>
          <a:p>
            <a:pPr lvl="1" eaLnBrk="1" hangingPunct="1"/>
            <a:r>
              <a:rPr lang="en-US">
                <a:latin typeface="Arial" charset="0"/>
              </a:rPr>
              <a:t>Biofuel</a:t>
            </a:r>
          </a:p>
          <a:p>
            <a:pPr lvl="2" eaLnBrk="1" hangingPunct="1"/>
            <a:r>
              <a:rPr lang="en-US">
                <a:latin typeface="Arial" charset="0"/>
              </a:rPr>
              <a:t>Ethanol</a:t>
            </a:r>
          </a:p>
          <a:p>
            <a:pPr lvl="2" eaLnBrk="1" hangingPunct="1"/>
            <a:r>
              <a:rPr lang="en-US">
                <a:latin typeface="Arial" charset="0"/>
              </a:rPr>
              <a:t>Methanol</a:t>
            </a:r>
          </a:p>
          <a:p>
            <a:pPr eaLnBrk="1" hangingPunct="1"/>
            <a:endParaRPr lang="en-US">
              <a:latin typeface="Arial" charset="0"/>
            </a:endParaRPr>
          </a:p>
        </p:txBody>
      </p:sp>
      <p:pic>
        <p:nvPicPr>
          <p:cNvPr id="20485" name="Picture 5" descr="Image:Emily Apostle Island Sled Dog Race.jpg">
            <a:hlinkClick r:id="rId3"/>
          </p:cNvPr>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3429000" y="1847850"/>
            <a:ext cx="3429000" cy="257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7" name="Picture 7" descr="Image:ARS - Foods high in zinc.jpg">
            <a:hlinkClick r:id="rId5"/>
          </p:cNvPr>
          <p:cNvPicPr>
            <a:picLocks noChangeAspect="1" noChangeArrowheads="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6629400" y="2057400"/>
            <a:ext cx="1911350" cy="247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11"/>
          <p:cNvGrpSpPr>
            <a:grpSpLocks/>
          </p:cNvGrpSpPr>
          <p:nvPr/>
        </p:nvGrpSpPr>
        <p:grpSpPr bwMode="auto">
          <a:xfrm>
            <a:off x="3276600" y="3505200"/>
            <a:ext cx="5486400" cy="3313113"/>
            <a:chOff x="2064" y="2544"/>
            <a:chExt cx="2640" cy="1623"/>
          </a:xfrm>
        </p:grpSpPr>
        <p:pic>
          <p:nvPicPr>
            <p:cNvPr id="31750" name="Picture 9" descr="The biofuels life-cycle: At each stage of the life-cycle, energy is spent to harvest, transport, refine, distribute, and use the biofuels."/>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64" y="2544"/>
              <a:ext cx="2640" cy="1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51" name="Text Box 10"/>
            <p:cNvSpPr txBox="1">
              <a:spLocks noChangeArrowheads="1"/>
            </p:cNvSpPr>
            <p:nvPr/>
          </p:nvSpPr>
          <p:spPr bwMode="auto">
            <a:xfrm>
              <a:off x="2352" y="4032"/>
              <a:ext cx="2352"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1200"/>
                <a:t>U.S. Department of Energy</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20483">
                                            <p:txEl>
                                              <p:pRg st="1" end="1"/>
                                            </p:txEl>
                                          </p:spTgt>
                                        </p:tgtEl>
                                        <p:attrNameLst>
                                          <p:attrName>style.visibility</p:attrName>
                                        </p:attrNameLst>
                                      </p:cBhvr>
                                      <p:to>
                                        <p:strVal val="visible"/>
                                      </p:to>
                                    </p:set>
                                    <p:anim calcmode="lin" valueType="num">
                                      <p:cBhvr>
                                        <p:cTn id="7" dur="1000" fill="hold"/>
                                        <p:tgtEl>
                                          <p:spTgt spid="20483">
                                            <p:txEl>
                                              <p:pRg st="1" end="1"/>
                                            </p:txEl>
                                          </p:spTgt>
                                        </p:tgtEl>
                                        <p:attrNameLst>
                                          <p:attrName>ppt_x</p:attrName>
                                        </p:attrNameLst>
                                      </p:cBhvr>
                                      <p:tavLst>
                                        <p:tav tm="0">
                                          <p:val>
                                            <p:strVal val="#ppt_x-.2"/>
                                          </p:val>
                                        </p:tav>
                                        <p:tav tm="100000">
                                          <p:val>
                                            <p:strVal val="#ppt_x"/>
                                          </p:val>
                                        </p:tav>
                                      </p:tavLst>
                                    </p:anim>
                                    <p:anim calcmode="lin" valueType="num">
                                      <p:cBhvr>
                                        <p:cTn id="8" dur="1000" fill="hold"/>
                                        <p:tgtEl>
                                          <p:spTgt spid="2048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20483">
                                            <p:txEl>
                                              <p:pRg st="1" end="1"/>
                                            </p:txEl>
                                          </p:spTgt>
                                        </p:tgtEl>
                                      </p:cBhvr>
                                    </p:animEffect>
                                  </p:childTnLst>
                                </p:cTn>
                              </p:par>
                            </p:childTnLst>
                          </p:cTn>
                        </p:par>
                        <p:par>
                          <p:cTn id="10" fill="hold" nodeType="afterGroup">
                            <p:stCondLst>
                              <p:cond delay="1000"/>
                            </p:stCondLst>
                            <p:childTnLst>
                              <p:par>
                                <p:cTn id="11" presetID="1" presetClass="entr" presetSubtype="0" fill="hold" nodeType="afterEffect">
                                  <p:stCondLst>
                                    <p:cond delay="0"/>
                                  </p:stCondLst>
                                  <p:childTnLst>
                                    <p:set>
                                      <p:cBhvr>
                                        <p:cTn id="12" dur="1" fill="hold">
                                          <p:stCondLst>
                                            <p:cond delay="0"/>
                                          </p:stCondLst>
                                        </p:cTn>
                                        <p:tgtEl>
                                          <p:spTgt spid="20485"/>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29" presetClass="entr" presetSubtype="0" fill="hold" nodeType="clickEffect">
                                  <p:stCondLst>
                                    <p:cond delay="0"/>
                                  </p:stCondLst>
                                  <p:childTnLst>
                                    <p:set>
                                      <p:cBhvr>
                                        <p:cTn id="16" dur="1" fill="hold">
                                          <p:stCondLst>
                                            <p:cond delay="0"/>
                                          </p:stCondLst>
                                        </p:cTn>
                                        <p:tgtEl>
                                          <p:spTgt spid="20483">
                                            <p:txEl>
                                              <p:pRg st="2" end="2"/>
                                            </p:txEl>
                                          </p:spTgt>
                                        </p:tgtEl>
                                        <p:attrNameLst>
                                          <p:attrName>style.visibility</p:attrName>
                                        </p:attrNameLst>
                                      </p:cBhvr>
                                      <p:to>
                                        <p:strVal val="visible"/>
                                      </p:to>
                                    </p:set>
                                    <p:anim calcmode="lin" valueType="num">
                                      <p:cBhvr>
                                        <p:cTn id="17" dur="1000" fill="hold"/>
                                        <p:tgtEl>
                                          <p:spTgt spid="20483">
                                            <p:txEl>
                                              <p:pRg st="2" end="2"/>
                                            </p:txEl>
                                          </p:spTgt>
                                        </p:tgtEl>
                                        <p:attrNameLst>
                                          <p:attrName>ppt_x</p:attrName>
                                        </p:attrNameLst>
                                      </p:cBhvr>
                                      <p:tavLst>
                                        <p:tav tm="0">
                                          <p:val>
                                            <p:strVal val="#ppt_x-.2"/>
                                          </p:val>
                                        </p:tav>
                                        <p:tav tm="100000">
                                          <p:val>
                                            <p:strVal val="#ppt_x"/>
                                          </p:val>
                                        </p:tav>
                                      </p:tavLst>
                                    </p:anim>
                                    <p:anim calcmode="lin" valueType="num">
                                      <p:cBhvr>
                                        <p:cTn id="18" dur="1000" fill="hold"/>
                                        <p:tgtEl>
                                          <p:spTgt spid="2048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9" dur="1000"/>
                                        <p:tgtEl>
                                          <p:spTgt spid="20483">
                                            <p:txEl>
                                              <p:pRg st="2" end="2"/>
                                            </p:txEl>
                                          </p:spTgt>
                                        </p:tgtEl>
                                      </p:cBhvr>
                                    </p:animEffect>
                                  </p:childTnLst>
                                </p:cTn>
                              </p:par>
                            </p:childTnLst>
                          </p:cTn>
                        </p:par>
                        <p:par>
                          <p:cTn id="20" fill="hold" nodeType="afterGroup">
                            <p:stCondLst>
                              <p:cond delay="1000"/>
                            </p:stCondLst>
                            <p:childTnLst>
                              <p:par>
                                <p:cTn id="21" presetID="1" presetClass="entr" presetSubtype="0" fill="hold" nodeType="afterEffect">
                                  <p:stCondLst>
                                    <p:cond delay="0"/>
                                  </p:stCondLst>
                                  <p:childTnLst>
                                    <p:set>
                                      <p:cBhvr>
                                        <p:cTn id="22" dur="1" fill="hold">
                                          <p:stCondLst>
                                            <p:cond delay="0"/>
                                          </p:stCondLst>
                                        </p:cTn>
                                        <p:tgtEl>
                                          <p:spTgt spid="20487"/>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29" presetClass="entr" presetSubtype="0" fill="hold" nodeType="clickEffect">
                                  <p:stCondLst>
                                    <p:cond delay="0"/>
                                  </p:stCondLst>
                                  <p:childTnLst>
                                    <p:set>
                                      <p:cBhvr>
                                        <p:cTn id="26" dur="1" fill="hold">
                                          <p:stCondLst>
                                            <p:cond delay="0"/>
                                          </p:stCondLst>
                                        </p:cTn>
                                        <p:tgtEl>
                                          <p:spTgt spid="20483">
                                            <p:txEl>
                                              <p:pRg st="3" end="3"/>
                                            </p:txEl>
                                          </p:spTgt>
                                        </p:tgtEl>
                                        <p:attrNameLst>
                                          <p:attrName>style.visibility</p:attrName>
                                        </p:attrNameLst>
                                      </p:cBhvr>
                                      <p:to>
                                        <p:strVal val="visible"/>
                                      </p:to>
                                    </p:set>
                                    <p:anim calcmode="lin" valueType="num">
                                      <p:cBhvr>
                                        <p:cTn id="27" dur="1000" fill="hold"/>
                                        <p:tgtEl>
                                          <p:spTgt spid="20483">
                                            <p:txEl>
                                              <p:pRg st="3" end="3"/>
                                            </p:txEl>
                                          </p:spTgt>
                                        </p:tgtEl>
                                        <p:attrNameLst>
                                          <p:attrName>ppt_x</p:attrName>
                                        </p:attrNameLst>
                                      </p:cBhvr>
                                      <p:tavLst>
                                        <p:tav tm="0">
                                          <p:val>
                                            <p:strVal val="#ppt_x-.2"/>
                                          </p:val>
                                        </p:tav>
                                        <p:tav tm="100000">
                                          <p:val>
                                            <p:strVal val="#ppt_x"/>
                                          </p:val>
                                        </p:tav>
                                      </p:tavLst>
                                    </p:anim>
                                    <p:anim calcmode="lin" valueType="num">
                                      <p:cBhvr>
                                        <p:cTn id="28" dur="1000" fill="hold"/>
                                        <p:tgtEl>
                                          <p:spTgt spid="2048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9" dur="1000"/>
                                        <p:tgtEl>
                                          <p:spTgt spid="20483">
                                            <p:txEl>
                                              <p:pRg st="3" end="3"/>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9" presetClass="entr" presetSubtype="0" fill="hold" nodeType="clickEffect">
                                  <p:stCondLst>
                                    <p:cond delay="0"/>
                                  </p:stCondLst>
                                  <p:childTnLst>
                                    <p:set>
                                      <p:cBhvr>
                                        <p:cTn id="33" dur="1" fill="hold">
                                          <p:stCondLst>
                                            <p:cond delay="0"/>
                                          </p:stCondLst>
                                        </p:cTn>
                                        <p:tgtEl>
                                          <p:spTgt spid="20483">
                                            <p:txEl>
                                              <p:pRg st="4" end="4"/>
                                            </p:txEl>
                                          </p:spTgt>
                                        </p:tgtEl>
                                        <p:attrNameLst>
                                          <p:attrName>style.visibility</p:attrName>
                                        </p:attrNameLst>
                                      </p:cBhvr>
                                      <p:to>
                                        <p:strVal val="visible"/>
                                      </p:to>
                                    </p:set>
                                    <p:anim calcmode="lin" valueType="num">
                                      <p:cBhvr>
                                        <p:cTn id="34" dur="1000" fill="hold"/>
                                        <p:tgtEl>
                                          <p:spTgt spid="20483">
                                            <p:txEl>
                                              <p:pRg st="4" end="4"/>
                                            </p:txEl>
                                          </p:spTgt>
                                        </p:tgtEl>
                                        <p:attrNameLst>
                                          <p:attrName>ppt_x</p:attrName>
                                        </p:attrNameLst>
                                      </p:cBhvr>
                                      <p:tavLst>
                                        <p:tav tm="0">
                                          <p:val>
                                            <p:strVal val="#ppt_x-.2"/>
                                          </p:val>
                                        </p:tav>
                                        <p:tav tm="100000">
                                          <p:val>
                                            <p:strVal val="#ppt_x"/>
                                          </p:val>
                                        </p:tav>
                                      </p:tavLst>
                                    </p:anim>
                                    <p:anim calcmode="lin" valueType="num">
                                      <p:cBhvr>
                                        <p:cTn id="35" dur="1000" fill="hold"/>
                                        <p:tgtEl>
                                          <p:spTgt spid="2048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6" dur="1000"/>
                                        <p:tgtEl>
                                          <p:spTgt spid="20483">
                                            <p:txEl>
                                              <p:pRg st="4" end="4"/>
                                            </p:txEl>
                                          </p:spTgt>
                                        </p:tgtEl>
                                      </p:cBhvr>
                                    </p:animEffect>
                                  </p:childTnLst>
                                </p:cTn>
                              </p:par>
                              <p:par>
                                <p:cTn id="37" presetID="29" presetClass="entr" presetSubtype="0" fill="hold" nodeType="withEffect">
                                  <p:stCondLst>
                                    <p:cond delay="0"/>
                                  </p:stCondLst>
                                  <p:childTnLst>
                                    <p:set>
                                      <p:cBhvr>
                                        <p:cTn id="38" dur="1" fill="hold">
                                          <p:stCondLst>
                                            <p:cond delay="0"/>
                                          </p:stCondLst>
                                        </p:cTn>
                                        <p:tgtEl>
                                          <p:spTgt spid="20483">
                                            <p:txEl>
                                              <p:pRg st="5" end="5"/>
                                            </p:txEl>
                                          </p:spTgt>
                                        </p:tgtEl>
                                        <p:attrNameLst>
                                          <p:attrName>style.visibility</p:attrName>
                                        </p:attrNameLst>
                                      </p:cBhvr>
                                      <p:to>
                                        <p:strVal val="visible"/>
                                      </p:to>
                                    </p:set>
                                    <p:anim calcmode="lin" valueType="num">
                                      <p:cBhvr>
                                        <p:cTn id="39" dur="1000" fill="hold"/>
                                        <p:tgtEl>
                                          <p:spTgt spid="20483">
                                            <p:txEl>
                                              <p:pRg st="5" end="5"/>
                                            </p:txEl>
                                          </p:spTgt>
                                        </p:tgtEl>
                                        <p:attrNameLst>
                                          <p:attrName>ppt_x</p:attrName>
                                        </p:attrNameLst>
                                      </p:cBhvr>
                                      <p:tavLst>
                                        <p:tav tm="0">
                                          <p:val>
                                            <p:strVal val="#ppt_x-.2"/>
                                          </p:val>
                                        </p:tav>
                                        <p:tav tm="100000">
                                          <p:val>
                                            <p:strVal val="#ppt_x"/>
                                          </p:val>
                                        </p:tav>
                                      </p:tavLst>
                                    </p:anim>
                                    <p:anim calcmode="lin" valueType="num">
                                      <p:cBhvr>
                                        <p:cTn id="40" dur="1000" fill="hold"/>
                                        <p:tgtEl>
                                          <p:spTgt spid="20483">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41" dur="1000"/>
                                        <p:tgtEl>
                                          <p:spTgt spid="20483">
                                            <p:txEl>
                                              <p:pRg st="5" end="5"/>
                                            </p:txEl>
                                          </p:spTgt>
                                        </p:tgtEl>
                                      </p:cBhvr>
                                    </p:animEffect>
                                  </p:childTnLst>
                                </p:cTn>
                              </p:par>
                              <p:par>
                                <p:cTn id="42" presetID="29" presetClass="entr" presetSubtype="0" fill="hold" nodeType="withEffect">
                                  <p:stCondLst>
                                    <p:cond delay="0"/>
                                  </p:stCondLst>
                                  <p:childTnLst>
                                    <p:set>
                                      <p:cBhvr>
                                        <p:cTn id="43" dur="1" fill="hold">
                                          <p:stCondLst>
                                            <p:cond delay="0"/>
                                          </p:stCondLst>
                                        </p:cTn>
                                        <p:tgtEl>
                                          <p:spTgt spid="20483">
                                            <p:txEl>
                                              <p:pRg st="6" end="6"/>
                                            </p:txEl>
                                          </p:spTgt>
                                        </p:tgtEl>
                                        <p:attrNameLst>
                                          <p:attrName>style.visibility</p:attrName>
                                        </p:attrNameLst>
                                      </p:cBhvr>
                                      <p:to>
                                        <p:strVal val="visible"/>
                                      </p:to>
                                    </p:set>
                                    <p:anim calcmode="lin" valueType="num">
                                      <p:cBhvr>
                                        <p:cTn id="44" dur="1000" fill="hold"/>
                                        <p:tgtEl>
                                          <p:spTgt spid="20483">
                                            <p:txEl>
                                              <p:pRg st="6" end="6"/>
                                            </p:txEl>
                                          </p:spTgt>
                                        </p:tgtEl>
                                        <p:attrNameLst>
                                          <p:attrName>ppt_x</p:attrName>
                                        </p:attrNameLst>
                                      </p:cBhvr>
                                      <p:tavLst>
                                        <p:tav tm="0">
                                          <p:val>
                                            <p:strVal val="#ppt_x-.2"/>
                                          </p:val>
                                        </p:tav>
                                        <p:tav tm="100000">
                                          <p:val>
                                            <p:strVal val="#ppt_x"/>
                                          </p:val>
                                        </p:tav>
                                      </p:tavLst>
                                    </p:anim>
                                    <p:anim calcmode="lin" valueType="num">
                                      <p:cBhvr>
                                        <p:cTn id="45" dur="1000" fill="hold"/>
                                        <p:tgtEl>
                                          <p:spTgt spid="20483">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46" dur="1000"/>
                                        <p:tgtEl>
                                          <p:spTgt spid="20483">
                                            <p:txEl>
                                              <p:pRg st="6" end="6"/>
                                            </p:txEl>
                                          </p:spTgt>
                                        </p:tgtEl>
                                      </p:cBhvr>
                                    </p:animEffect>
                                  </p:childTnLst>
                                </p:cTn>
                              </p:par>
                            </p:childTnLst>
                          </p:cTn>
                        </p:par>
                        <p:par>
                          <p:cTn id="47" fill="hold" nodeType="afterGroup">
                            <p:stCondLst>
                              <p:cond delay="1000"/>
                            </p:stCondLst>
                            <p:childTnLst>
                              <p:par>
                                <p:cTn id="48" presetID="1" presetClass="entr" presetSubtype="0" fill="hold" nodeType="afterEffect">
                                  <p:stCondLst>
                                    <p:cond delay="0"/>
                                  </p:stCondLst>
                                  <p:childTnLst>
                                    <p:set>
                                      <p:cBhvr>
                                        <p:cTn id="49"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a:xfrm>
            <a:off x="0" y="0"/>
            <a:ext cx="8229600" cy="914400"/>
          </a:xfrm>
        </p:spPr>
        <p:txBody>
          <a:bodyPr anchor="t"/>
          <a:lstStyle/>
          <a:p>
            <a:pPr eaLnBrk="1" hangingPunct="1"/>
            <a:r>
              <a:rPr lang="en-US">
                <a:latin typeface="Arial" charset="0"/>
              </a:rPr>
              <a:t>Inexhaustible Energy Sources</a:t>
            </a:r>
          </a:p>
        </p:txBody>
      </p:sp>
      <p:sp>
        <p:nvSpPr>
          <p:cNvPr id="13315" name="Rectangle 3"/>
          <p:cNvSpPr>
            <a:spLocks noGrp="1" noChangeArrowheads="1"/>
          </p:cNvSpPr>
          <p:nvPr>
            <p:ph idx="1"/>
          </p:nvPr>
        </p:nvSpPr>
        <p:spPr>
          <a:xfrm>
            <a:off x="457200" y="1447800"/>
            <a:ext cx="3048000" cy="2057400"/>
          </a:xfrm>
        </p:spPr>
        <p:txBody>
          <a:bodyPr/>
          <a:lstStyle/>
          <a:p>
            <a:pPr eaLnBrk="1" hangingPunct="1">
              <a:buFontTx/>
              <a:buNone/>
            </a:pPr>
            <a:r>
              <a:rPr lang="en-US">
                <a:latin typeface="Arial" charset="0"/>
              </a:rPr>
              <a:t>Hydroelectric</a:t>
            </a:r>
          </a:p>
          <a:p>
            <a:pPr eaLnBrk="1" hangingPunct="1">
              <a:buFontTx/>
              <a:buNone/>
            </a:pPr>
            <a:endParaRPr lang="en-US">
              <a:latin typeface="Arial" charset="0"/>
            </a:endParaRPr>
          </a:p>
          <a:p>
            <a:pPr eaLnBrk="1" hangingPunct="1">
              <a:buFontTx/>
              <a:buNone/>
            </a:pPr>
            <a:r>
              <a:rPr lang="en-US">
                <a:latin typeface="Arial" charset="0"/>
              </a:rPr>
              <a:t>Tidal</a:t>
            </a:r>
          </a:p>
          <a:p>
            <a:pPr eaLnBrk="1" hangingPunct="1">
              <a:buFontTx/>
              <a:buNone/>
            </a:pPr>
            <a:endParaRPr lang="en-US">
              <a:latin typeface="Arial" charset="0"/>
            </a:endParaRPr>
          </a:p>
        </p:txBody>
      </p:sp>
      <p:pic>
        <p:nvPicPr>
          <p:cNvPr id="33795"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2590800"/>
            <a:ext cx="6419850" cy="293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7" name="Picture 5" descr="Image:Hydroelectric dam.pn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24125" y="2341563"/>
            <a:ext cx="5857875"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13317"/>
                                        </p:tgtEl>
                                        <p:attrNameLst>
                                          <p:attrName>style.visibility</p:attrName>
                                        </p:attrNameLst>
                                      </p:cBhvr>
                                      <p:to>
                                        <p:strVal val="visible"/>
                                      </p:to>
                                    </p:set>
                                    <p:anim calcmode="lin" valueType="num">
                                      <p:cBhvr>
                                        <p:cTn id="7" dur="1000" fill="hold"/>
                                        <p:tgtEl>
                                          <p:spTgt spid="13317"/>
                                        </p:tgtEl>
                                        <p:attrNameLst>
                                          <p:attrName>ppt_w</p:attrName>
                                        </p:attrNameLst>
                                      </p:cBhvr>
                                      <p:tavLst>
                                        <p:tav tm="0">
                                          <p:val>
                                            <p:strVal val="#ppt_w*0.70"/>
                                          </p:val>
                                        </p:tav>
                                        <p:tav tm="100000">
                                          <p:val>
                                            <p:strVal val="#ppt_w"/>
                                          </p:val>
                                        </p:tav>
                                      </p:tavLst>
                                    </p:anim>
                                    <p:anim calcmode="lin" valueType="num">
                                      <p:cBhvr>
                                        <p:cTn id="8" dur="1000" fill="hold"/>
                                        <p:tgtEl>
                                          <p:spTgt spid="13317"/>
                                        </p:tgtEl>
                                        <p:attrNameLst>
                                          <p:attrName>ppt_h</p:attrName>
                                        </p:attrNameLst>
                                      </p:cBhvr>
                                      <p:tavLst>
                                        <p:tav tm="0">
                                          <p:val>
                                            <p:strVal val="#ppt_h"/>
                                          </p:val>
                                        </p:tav>
                                        <p:tav tm="100000">
                                          <p:val>
                                            <p:strVal val="#ppt_h"/>
                                          </p:val>
                                        </p:tav>
                                      </p:tavLst>
                                    </p:anim>
                                    <p:animEffect transition="in" filter="fade">
                                      <p:cBhvr>
                                        <p:cTn id="9" dur="1000"/>
                                        <p:tgtEl>
                                          <p:spTgt spid="13317"/>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nodeType="clickEffect">
                                  <p:stCondLst>
                                    <p:cond delay="0"/>
                                  </p:stCondLst>
                                  <p:childTnLst>
                                    <p:set>
                                      <p:cBhvr>
                                        <p:cTn id="13" dur="1" fill="hold">
                                          <p:stCondLst>
                                            <p:cond delay="0"/>
                                          </p:stCondLst>
                                        </p:cTn>
                                        <p:tgtEl>
                                          <p:spTgt spid="13315">
                                            <p:txEl>
                                              <p:pRg st="2" end="2"/>
                                            </p:txEl>
                                          </p:spTgt>
                                        </p:tgtEl>
                                        <p:attrNameLst>
                                          <p:attrName>style.visibility</p:attrName>
                                        </p:attrNameLst>
                                      </p:cBhvr>
                                      <p:to>
                                        <p:strVal val="visible"/>
                                      </p:to>
                                    </p:set>
                                    <p:anim calcmode="lin" valueType="num">
                                      <p:cBhvr>
                                        <p:cTn id="14" dur="1000" fill="hold"/>
                                        <p:tgtEl>
                                          <p:spTgt spid="13315">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13315">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133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a:xfrm>
            <a:off x="0" y="0"/>
            <a:ext cx="8229600" cy="914400"/>
          </a:xfrm>
        </p:spPr>
        <p:txBody>
          <a:bodyPr anchor="t"/>
          <a:lstStyle/>
          <a:p>
            <a:pPr eaLnBrk="1" hangingPunct="1"/>
            <a:r>
              <a:rPr lang="en-US">
                <a:latin typeface="Arial" charset="0"/>
              </a:rPr>
              <a:t>Inexhaustible Energy Sources</a:t>
            </a:r>
          </a:p>
        </p:txBody>
      </p:sp>
      <p:sp>
        <p:nvSpPr>
          <p:cNvPr id="35842" name="Rectangle 3"/>
          <p:cNvSpPr>
            <a:spLocks noGrp="1" noChangeArrowheads="1"/>
          </p:cNvSpPr>
          <p:nvPr>
            <p:ph idx="1"/>
          </p:nvPr>
        </p:nvSpPr>
        <p:spPr>
          <a:xfrm>
            <a:off x="457200" y="1295400"/>
            <a:ext cx="2438400" cy="762000"/>
          </a:xfrm>
        </p:spPr>
        <p:txBody>
          <a:bodyPr/>
          <a:lstStyle/>
          <a:p>
            <a:pPr eaLnBrk="1" hangingPunct="1">
              <a:buFontTx/>
              <a:buNone/>
            </a:pPr>
            <a:r>
              <a:rPr lang="en-US">
                <a:latin typeface="Arial" charset="0"/>
              </a:rPr>
              <a:t>Geothermal</a:t>
            </a:r>
          </a:p>
        </p:txBody>
      </p:sp>
      <p:pic>
        <p:nvPicPr>
          <p:cNvPr id="3584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2438400"/>
            <a:ext cx="6562725" cy="232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4" name="Rectangle 6"/>
          <p:cNvSpPr>
            <a:spLocks noChangeArrowheads="1"/>
          </p:cNvSpPr>
          <p:nvPr/>
        </p:nvSpPr>
        <p:spPr bwMode="auto">
          <a:xfrm>
            <a:off x="3108325" y="4724400"/>
            <a:ext cx="2927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50000"/>
              </a:spcBef>
            </a:pPr>
            <a:r>
              <a:rPr lang="en-US"/>
              <a:t>U.S. Department of Energy</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0" y="0"/>
            <a:ext cx="8229600" cy="914400"/>
          </a:xfrm>
        </p:spPr>
        <p:txBody>
          <a:bodyPr anchor="t"/>
          <a:lstStyle/>
          <a:p>
            <a:pPr eaLnBrk="1" hangingPunct="1"/>
            <a:r>
              <a:rPr lang="en-US">
                <a:latin typeface="Arial" charset="0"/>
              </a:rPr>
              <a:t>Inexhaustible Energy Sources</a:t>
            </a:r>
          </a:p>
        </p:txBody>
      </p:sp>
      <p:sp>
        <p:nvSpPr>
          <p:cNvPr id="37891" name="Rectangle 3"/>
          <p:cNvSpPr>
            <a:spLocks noGrp="1" noChangeArrowheads="1"/>
          </p:cNvSpPr>
          <p:nvPr>
            <p:ph idx="1"/>
          </p:nvPr>
        </p:nvSpPr>
        <p:spPr>
          <a:xfrm>
            <a:off x="457200" y="1295400"/>
            <a:ext cx="8229600" cy="4525963"/>
          </a:xfrm>
        </p:spPr>
        <p:txBody>
          <a:bodyPr/>
          <a:lstStyle/>
          <a:p>
            <a:pPr eaLnBrk="1" hangingPunct="1">
              <a:buFontTx/>
              <a:buNone/>
            </a:pPr>
            <a:r>
              <a:rPr lang="en-US">
                <a:latin typeface="Arial" charset="0"/>
              </a:rPr>
              <a:t>Wind</a:t>
            </a:r>
          </a:p>
          <a:p>
            <a:pPr eaLnBrk="1" hangingPunct="1"/>
            <a:endParaRPr lang="en-US">
              <a:latin typeface="Arial" charset="0"/>
            </a:endParaRPr>
          </a:p>
        </p:txBody>
      </p:sp>
      <p:pic>
        <p:nvPicPr>
          <p:cNvPr id="37892" name="Picture 9" descr="Photo of a string of large, three-bladed wind turbines next to an old barn on a far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2438400"/>
            <a:ext cx="3462338" cy="277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3" name="Rectangle 11"/>
          <p:cNvSpPr>
            <a:spLocks noChangeArrowheads="1"/>
          </p:cNvSpPr>
          <p:nvPr/>
        </p:nvSpPr>
        <p:spPr bwMode="auto">
          <a:xfrm>
            <a:off x="3124200" y="5943600"/>
            <a:ext cx="2927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50000"/>
              </a:spcBef>
            </a:pPr>
            <a:r>
              <a:rPr lang="en-US"/>
              <a:t>U.S. Department of Energy</a:t>
            </a:r>
          </a:p>
        </p:txBody>
      </p:sp>
      <p:pic>
        <p:nvPicPr>
          <p:cNvPr id="37889" name="ShockwaveFlash1"/>
          <p:cNvPicPr preferRelativeResize="0">
            <a:picLocks noChangeArrowheads="1" noChangeShapeType="1"/>
          </p:cNvPicPr>
          <p:nvPr/>
        </p:nvPicPr>
        <p:blipFill>
          <a:blip r:embed="rId4">
            <a:extLst>
              <a:ext uri="{28A0092B-C50C-407E-A947-70E740481C1C}">
                <a14:useLocalDpi xmlns:a14="http://schemas.microsoft.com/office/drawing/2010/main" val="0"/>
              </a:ext>
            </a:extLst>
          </a:blip>
          <a:srcRect/>
          <a:stretch>
            <a:fillRect/>
          </a:stretch>
        </p:blipFill>
        <p:spPr bwMode="auto">
          <a:xfrm>
            <a:off x="4343400" y="2209800"/>
            <a:ext cx="4572000" cy="35052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a:xfrm>
            <a:off x="0" y="0"/>
            <a:ext cx="8229600" cy="838200"/>
          </a:xfrm>
        </p:spPr>
        <p:txBody>
          <a:bodyPr anchor="t"/>
          <a:lstStyle/>
          <a:p>
            <a:pPr eaLnBrk="1" hangingPunct="1"/>
            <a:r>
              <a:rPr lang="en-US">
                <a:latin typeface="Arial" charset="0"/>
              </a:rPr>
              <a:t>Inexhaustible Energy Sources</a:t>
            </a:r>
          </a:p>
        </p:txBody>
      </p:sp>
      <p:sp>
        <p:nvSpPr>
          <p:cNvPr id="39938" name="Rectangle 3"/>
          <p:cNvSpPr>
            <a:spLocks noGrp="1" noChangeArrowheads="1"/>
          </p:cNvSpPr>
          <p:nvPr>
            <p:ph idx="1"/>
          </p:nvPr>
        </p:nvSpPr>
        <p:spPr/>
        <p:txBody>
          <a:bodyPr/>
          <a:lstStyle/>
          <a:p>
            <a:pPr eaLnBrk="1" hangingPunct="1">
              <a:buFontTx/>
              <a:buNone/>
            </a:pPr>
            <a:r>
              <a:rPr lang="en-US">
                <a:latin typeface="Arial" charset="0"/>
              </a:rPr>
              <a:t>Solar</a:t>
            </a:r>
          </a:p>
          <a:p>
            <a:pPr eaLnBrk="1" hangingPunct="1"/>
            <a:endParaRPr lang="en-US">
              <a:latin typeface="Arial" charset="0"/>
            </a:endParaRPr>
          </a:p>
        </p:txBody>
      </p:sp>
      <p:sp>
        <p:nvSpPr>
          <p:cNvPr id="33798" name="Rectangle 6"/>
          <p:cNvSpPr>
            <a:spLocks noChangeArrowheads="1"/>
          </p:cNvSpPr>
          <p:nvPr/>
        </p:nvSpPr>
        <p:spPr bwMode="auto">
          <a:xfrm>
            <a:off x="2362200" y="3505200"/>
            <a:ext cx="23129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50000"/>
              </a:spcBef>
            </a:pPr>
            <a:r>
              <a:rPr lang="en-US" sz="1400"/>
              <a:t>U.S. Department of Energy</a:t>
            </a:r>
          </a:p>
        </p:txBody>
      </p:sp>
      <p:pic>
        <p:nvPicPr>
          <p:cNvPr id="33800" name="Picture 8" descr="Photo a a solar dish-engine syste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1752600"/>
            <a:ext cx="1533525" cy="166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804" name="Picture 12" descr="Photo of roof shingles that are coated with PV cell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29000" y="1143000"/>
            <a:ext cx="1905000"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808" name="Picture 16" descr="Image:ISS on 20 August 2001.jpg">
            <a:hlinkClick r:id="rId5"/>
          </p:cNvPr>
          <p:cNvPicPr>
            <a:picLocks noChangeAspect="1" noChangeArrowheads="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5524500" y="1524000"/>
            <a:ext cx="3619500" cy="361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21"/>
          <p:cNvGrpSpPr>
            <a:grpSpLocks/>
          </p:cNvGrpSpPr>
          <p:nvPr/>
        </p:nvGrpSpPr>
        <p:grpSpPr bwMode="auto">
          <a:xfrm>
            <a:off x="0" y="3886200"/>
            <a:ext cx="3886200" cy="2971800"/>
            <a:chOff x="0" y="2448"/>
            <a:chExt cx="2448" cy="1872"/>
          </a:xfrm>
        </p:grpSpPr>
        <p:pic>
          <p:nvPicPr>
            <p:cNvPr id="39944" name="Picture 19" descr="Image:Luz.jpg">
              <a:hlinkClick r:id="rId7"/>
            </p:cNvPr>
            <p:cNvPicPr>
              <a:picLocks noChangeAspect="1" noChangeArrowheads="1"/>
            </p:cNvPicPr>
            <p:nvPr/>
          </p:nvPicPr>
          <p:blipFill>
            <a:blip r:embed="rId8" cstate="email">
              <a:extLst>
                <a:ext uri="{28A0092B-C50C-407E-A947-70E740481C1C}">
                  <a14:useLocalDpi xmlns:a14="http://schemas.microsoft.com/office/drawing/2010/main" val="0"/>
                </a:ext>
              </a:extLst>
            </a:blip>
            <a:srcRect/>
            <a:stretch>
              <a:fillRect/>
            </a:stretch>
          </p:blipFill>
          <p:spPr bwMode="auto">
            <a:xfrm>
              <a:off x="0" y="2458"/>
              <a:ext cx="2448" cy="1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45" name="Text Box 20"/>
            <p:cNvSpPr txBox="1">
              <a:spLocks noChangeArrowheads="1"/>
            </p:cNvSpPr>
            <p:nvPr/>
          </p:nvSpPr>
          <p:spPr bwMode="auto">
            <a:xfrm>
              <a:off x="0" y="2448"/>
              <a:ext cx="52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1800"/>
                <a:t>PS10</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33800"/>
                                        </p:tgtEl>
                                        <p:attrNameLst>
                                          <p:attrName>style.visibility</p:attrName>
                                        </p:attrNameLst>
                                      </p:cBhvr>
                                      <p:to>
                                        <p:strVal val="visible"/>
                                      </p:to>
                                    </p:set>
                                    <p:anim calcmode="lin" valueType="num">
                                      <p:cBhvr>
                                        <p:cTn id="7" dur="1000" fill="hold"/>
                                        <p:tgtEl>
                                          <p:spTgt spid="33800"/>
                                        </p:tgtEl>
                                        <p:attrNameLst>
                                          <p:attrName>ppt_w</p:attrName>
                                        </p:attrNameLst>
                                      </p:cBhvr>
                                      <p:tavLst>
                                        <p:tav tm="0">
                                          <p:val>
                                            <p:strVal val="#ppt_w*0.70"/>
                                          </p:val>
                                        </p:tav>
                                        <p:tav tm="100000">
                                          <p:val>
                                            <p:strVal val="#ppt_w"/>
                                          </p:val>
                                        </p:tav>
                                      </p:tavLst>
                                    </p:anim>
                                    <p:anim calcmode="lin" valueType="num">
                                      <p:cBhvr>
                                        <p:cTn id="8" dur="1000" fill="hold"/>
                                        <p:tgtEl>
                                          <p:spTgt spid="33800"/>
                                        </p:tgtEl>
                                        <p:attrNameLst>
                                          <p:attrName>ppt_h</p:attrName>
                                        </p:attrNameLst>
                                      </p:cBhvr>
                                      <p:tavLst>
                                        <p:tav tm="0">
                                          <p:val>
                                            <p:strVal val="#ppt_h"/>
                                          </p:val>
                                        </p:tav>
                                        <p:tav tm="100000">
                                          <p:val>
                                            <p:strVal val="#ppt_h"/>
                                          </p:val>
                                        </p:tav>
                                      </p:tavLst>
                                    </p:anim>
                                    <p:animEffect transition="in" filter="fade">
                                      <p:cBhvr>
                                        <p:cTn id="9" dur="1000"/>
                                        <p:tgtEl>
                                          <p:spTgt spid="33800"/>
                                        </p:tgtEl>
                                      </p:cBhvr>
                                    </p:animEffect>
                                  </p:childTnLst>
                                </p:cTn>
                              </p:par>
                              <p:par>
                                <p:cTn id="10" presetID="55" presetClass="entr" presetSubtype="0" fill="hold" nodeType="withEffect">
                                  <p:stCondLst>
                                    <p:cond delay="0"/>
                                  </p:stCondLst>
                                  <p:childTnLst>
                                    <p:set>
                                      <p:cBhvr>
                                        <p:cTn id="11" dur="1" fill="hold">
                                          <p:stCondLst>
                                            <p:cond delay="0"/>
                                          </p:stCondLst>
                                        </p:cTn>
                                        <p:tgtEl>
                                          <p:spTgt spid="33804"/>
                                        </p:tgtEl>
                                        <p:attrNameLst>
                                          <p:attrName>style.visibility</p:attrName>
                                        </p:attrNameLst>
                                      </p:cBhvr>
                                      <p:to>
                                        <p:strVal val="visible"/>
                                      </p:to>
                                    </p:set>
                                    <p:anim calcmode="lin" valueType="num">
                                      <p:cBhvr>
                                        <p:cTn id="12" dur="1000" fill="hold"/>
                                        <p:tgtEl>
                                          <p:spTgt spid="33804"/>
                                        </p:tgtEl>
                                        <p:attrNameLst>
                                          <p:attrName>ppt_w</p:attrName>
                                        </p:attrNameLst>
                                      </p:cBhvr>
                                      <p:tavLst>
                                        <p:tav tm="0">
                                          <p:val>
                                            <p:strVal val="#ppt_w*0.70"/>
                                          </p:val>
                                        </p:tav>
                                        <p:tav tm="100000">
                                          <p:val>
                                            <p:strVal val="#ppt_w"/>
                                          </p:val>
                                        </p:tav>
                                      </p:tavLst>
                                    </p:anim>
                                    <p:anim calcmode="lin" valueType="num">
                                      <p:cBhvr>
                                        <p:cTn id="13" dur="1000" fill="hold"/>
                                        <p:tgtEl>
                                          <p:spTgt spid="33804"/>
                                        </p:tgtEl>
                                        <p:attrNameLst>
                                          <p:attrName>ppt_h</p:attrName>
                                        </p:attrNameLst>
                                      </p:cBhvr>
                                      <p:tavLst>
                                        <p:tav tm="0">
                                          <p:val>
                                            <p:strVal val="#ppt_h"/>
                                          </p:val>
                                        </p:tav>
                                        <p:tav tm="100000">
                                          <p:val>
                                            <p:strVal val="#ppt_h"/>
                                          </p:val>
                                        </p:tav>
                                      </p:tavLst>
                                    </p:anim>
                                    <p:animEffect transition="in" filter="fade">
                                      <p:cBhvr>
                                        <p:cTn id="14" dur="1000"/>
                                        <p:tgtEl>
                                          <p:spTgt spid="33804"/>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33798"/>
                                        </p:tgtEl>
                                        <p:attrNameLst>
                                          <p:attrName>style.visibility</p:attrName>
                                        </p:attrNameLst>
                                      </p:cBhvr>
                                      <p:to>
                                        <p:strVal val="visible"/>
                                      </p:to>
                                    </p:set>
                                    <p:anim calcmode="lin" valueType="num">
                                      <p:cBhvr>
                                        <p:cTn id="17" dur="1000" fill="hold"/>
                                        <p:tgtEl>
                                          <p:spTgt spid="33798"/>
                                        </p:tgtEl>
                                        <p:attrNameLst>
                                          <p:attrName>ppt_w</p:attrName>
                                        </p:attrNameLst>
                                      </p:cBhvr>
                                      <p:tavLst>
                                        <p:tav tm="0">
                                          <p:val>
                                            <p:strVal val="#ppt_w*0.70"/>
                                          </p:val>
                                        </p:tav>
                                        <p:tav tm="100000">
                                          <p:val>
                                            <p:strVal val="#ppt_w"/>
                                          </p:val>
                                        </p:tav>
                                      </p:tavLst>
                                    </p:anim>
                                    <p:anim calcmode="lin" valueType="num">
                                      <p:cBhvr>
                                        <p:cTn id="18" dur="1000" fill="hold"/>
                                        <p:tgtEl>
                                          <p:spTgt spid="33798"/>
                                        </p:tgtEl>
                                        <p:attrNameLst>
                                          <p:attrName>ppt_h</p:attrName>
                                        </p:attrNameLst>
                                      </p:cBhvr>
                                      <p:tavLst>
                                        <p:tav tm="0">
                                          <p:val>
                                            <p:strVal val="#ppt_h"/>
                                          </p:val>
                                        </p:tav>
                                        <p:tav tm="100000">
                                          <p:val>
                                            <p:strVal val="#ppt_h"/>
                                          </p:val>
                                        </p:tav>
                                      </p:tavLst>
                                    </p:anim>
                                    <p:animEffect transition="in" filter="fade">
                                      <p:cBhvr>
                                        <p:cTn id="19" dur="1000"/>
                                        <p:tgtEl>
                                          <p:spTgt spid="33798"/>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55" presetClass="entr" presetSubtype="0" fill="hold" nodeType="clickEffect">
                                  <p:stCondLst>
                                    <p:cond delay="0"/>
                                  </p:stCondLst>
                                  <p:childTnLst>
                                    <p:set>
                                      <p:cBhvr>
                                        <p:cTn id="23" dur="1" fill="hold">
                                          <p:stCondLst>
                                            <p:cond delay="0"/>
                                          </p:stCondLst>
                                        </p:cTn>
                                        <p:tgtEl>
                                          <p:spTgt spid="33808"/>
                                        </p:tgtEl>
                                        <p:attrNameLst>
                                          <p:attrName>style.visibility</p:attrName>
                                        </p:attrNameLst>
                                      </p:cBhvr>
                                      <p:to>
                                        <p:strVal val="visible"/>
                                      </p:to>
                                    </p:set>
                                    <p:anim calcmode="lin" valueType="num">
                                      <p:cBhvr>
                                        <p:cTn id="24" dur="1000" fill="hold"/>
                                        <p:tgtEl>
                                          <p:spTgt spid="33808"/>
                                        </p:tgtEl>
                                        <p:attrNameLst>
                                          <p:attrName>ppt_w</p:attrName>
                                        </p:attrNameLst>
                                      </p:cBhvr>
                                      <p:tavLst>
                                        <p:tav tm="0">
                                          <p:val>
                                            <p:strVal val="#ppt_w*0.70"/>
                                          </p:val>
                                        </p:tav>
                                        <p:tav tm="100000">
                                          <p:val>
                                            <p:strVal val="#ppt_w"/>
                                          </p:val>
                                        </p:tav>
                                      </p:tavLst>
                                    </p:anim>
                                    <p:anim calcmode="lin" valueType="num">
                                      <p:cBhvr>
                                        <p:cTn id="25" dur="1000" fill="hold"/>
                                        <p:tgtEl>
                                          <p:spTgt spid="33808"/>
                                        </p:tgtEl>
                                        <p:attrNameLst>
                                          <p:attrName>ppt_h</p:attrName>
                                        </p:attrNameLst>
                                      </p:cBhvr>
                                      <p:tavLst>
                                        <p:tav tm="0">
                                          <p:val>
                                            <p:strVal val="#ppt_h"/>
                                          </p:val>
                                        </p:tav>
                                        <p:tav tm="100000">
                                          <p:val>
                                            <p:strVal val="#ppt_h"/>
                                          </p:val>
                                        </p:tav>
                                      </p:tavLst>
                                    </p:anim>
                                    <p:animEffect transition="in" filter="fade">
                                      <p:cBhvr>
                                        <p:cTn id="26" dur="1000"/>
                                        <p:tgtEl>
                                          <p:spTgt spid="33808"/>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55" presetClass="entr" presetSubtype="0" fill="hold" nodeType="click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p:cTn id="31" dur="1000" fill="hold"/>
                                        <p:tgtEl>
                                          <p:spTgt spid="2"/>
                                        </p:tgtEl>
                                        <p:attrNameLst>
                                          <p:attrName>ppt_w</p:attrName>
                                        </p:attrNameLst>
                                      </p:cBhvr>
                                      <p:tavLst>
                                        <p:tav tm="0">
                                          <p:val>
                                            <p:strVal val="#ppt_w*0.70"/>
                                          </p:val>
                                        </p:tav>
                                        <p:tav tm="100000">
                                          <p:val>
                                            <p:strVal val="#ppt_w"/>
                                          </p:val>
                                        </p:tav>
                                      </p:tavLst>
                                    </p:anim>
                                    <p:anim calcmode="lin" valueType="num">
                                      <p:cBhvr>
                                        <p:cTn id="32" dur="1000" fill="hold"/>
                                        <p:tgtEl>
                                          <p:spTgt spid="2"/>
                                        </p:tgtEl>
                                        <p:attrNameLst>
                                          <p:attrName>ppt_h</p:attrName>
                                        </p:attrNameLst>
                                      </p:cBhvr>
                                      <p:tavLst>
                                        <p:tav tm="0">
                                          <p:val>
                                            <p:strVal val="#ppt_h"/>
                                          </p:val>
                                        </p:tav>
                                        <p:tav tm="100000">
                                          <p:val>
                                            <p:strVal val="#ppt_h"/>
                                          </p:val>
                                        </p:tav>
                                      </p:tavLst>
                                    </p:anim>
                                    <p:animEffect transition="in" filter="fade">
                                      <p:cBhvr>
                                        <p:cTn id="33"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8" grpId="0"/>
    </p:bldLst>
  </p:timing>
</p:sld>
</file>

<file path=ppt/theme/theme1.xml><?xml version="1.0" encoding="utf-8"?>
<a:theme xmlns:a="http://schemas.openxmlformats.org/drawingml/2006/main" name="Curriculum">
  <a:themeElements>
    <a:clrScheme name="Curriculu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rriculu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rriculu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rriculu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rriculu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rriculu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rriculu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rriculu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rriculu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rriculu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rriculu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rriculu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rriculu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rriculu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CurriculumTemplate">
  <a:themeElements>
    <a:clrScheme name="General_PowerPoint_Template_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General_PowerPoint_Template_200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eneral_PowerPoint_Template_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eneral_PowerPoint_Template_200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eneral_PowerPoint_Template_200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eneral_PowerPoint_Template_200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eneral_PowerPoint_Template_200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eneral_PowerPoint_Template_200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eneral_PowerPoint_Template_200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eneral_PowerPoint_Template_200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eneral_PowerPoint_Template_200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eneral_PowerPoint_Template_200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eneral_PowerPoint_Template_200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eneral_PowerPoint_Template_200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CurriculumTemplate">
  <a:themeElements>
    <a:clrScheme name="General_PowerPoint_Template_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General_PowerPoint_Template_200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eneral_PowerPoint_Template_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eneral_PowerPoint_Template_200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eneral_PowerPoint_Template_200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eneral_PowerPoint_Template_200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eneral_PowerPoint_Template_200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eneral_PowerPoint_Template_200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eneral_PowerPoint_Template_200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eneral_PowerPoint_Template_200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eneral_PowerPoint_Template_200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eneral_PowerPoint_Template_200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eneral_PowerPoint_Template_200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eneral_PowerPoint_Template_200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Curriculum</Template>
  <TotalTime>1493</TotalTime>
  <Words>1013</Words>
  <Application>Microsoft Office PowerPoint</Application>
  <PresentationFormat>On-screen Show (4:3)</PresentationFormat>
  <Paragraphs>111</Paragraphs>
  <Slides>11</Slides>
  <Notes>10</Notes>
  <HiddenSlides>0</HiddenSlides>
  <MMClips>0</MMClips>
  <ScaleCrop>false</ScaleCrop>
  <HeadingPairs>
    <vt:vector size="4" baseType="variant">
      <vt:variant>
        <vt:lpstr>Theme</vt:lpstr>
      </vt:variant>
      <vt:variant>
        <vt:i4>5</vt:i4>
      </vt:variant>
      <vt:variant>
        <vt:lpstr>Slide Titles</vt:lpstr>
      </vt:variant>
      <vt:variant>
        <vt:i4>11</vt:i4>
      </vt:variant>
    </vt:vector>
  </HeadingPairs>
  <TitlesOfParts>
    <vt:vector size="16" baseType="lpstr">
      <vt:lpstr>Curriculum</vt:lpstr>
      <vt:lpstr>1_Custom Design</vt:lpstr>
      <vt:lpstr>CurriculumTemplate</vt:lpstr>
      <vt:lpstr>2_Custom Design</vt:lpstr>
      <vt:lpstr>1_CurriculumTemplate</vt:lpstr>
      <vt:lpstr>PowerPoint Presentation</vt:lpstr>
      <vt:lpstr>Energy Sources</vt:lpstr>
      <vt:lpstr>Nonrenewable Energy Sources</vt:lpstr>
      <vt:lpstr>Nonrenewable Energy Sources</vt:lpstr>
      <vt:lpstr>Renewable Energy Sources</vt:lpstr>
      <vt:lpstr>Inexhaustible Energy Sources</vt:lpstr>
      <vt:lpstr>Inexhaustible Energy Sources</vt:lpstr>
      <vt:lpstr>Inexhaustible Energy Sources</vt:lpstr>
      <vt:lpstr>Inexhaustible Energy Sources</vt:lpstr>
      <vt:lpstr>Ways to Store Energy</vt:lpstr>
      <vt:lpstr>Image Resources</vt:lpstr>
    </vt:vector>
  </TitlesOfParts>
  <Company>Project Lead The Way,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Energy Sources</dc:title>
  <dc:subject>POE - Unit 1 - Lesson 1.2 - Energy Sources</dc:subject>
  <dc:creator>POE Revision Team</dc:creator>
  <cp:lastModifiedBy>Curriculum Laptop</cp:lastModifiedBy>
  <cp:revision>30</cp:revision>
  <dcterms:created xsi:type="dcterms:W3CDTF">2008-04-14T12:59:03Z</dcterms:created>
  <dcterms:modified xsi:type="dcterms:W3CDTF">2014-02-09T17:11:20Z</dcterms:modified>
</cp:coreProperties>
</file>