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8"/>
  </p:notesMasterIdLst>
  <p:handoutMasterIdLst>
    <p:handoutMasterId r:id="rId49"/>
  </p:handoutMasterIdLst>
  <p:sldIdLst>
    <p:sldId id="321" r:id="rId3"/>
    <p:sldId id="279" r:id="rId4"/>
    <p:sldId id="278" r:id="rId5"/>
    <p:sldId id="277" r:id="rId6"/>
    <p:sldId id="320" r:id="rId7"/>
    <p:sldId id="314" r:id="rId8"/>
    <p:sldId id="293" r:id="rId9"/>
    <p:sldId id="294" r:id="rId10"/>
    <p:sldId id="295" r:id="rId11"/>
    <p:sldId id="296" r:id="rId12"/>
    <p:sldId id="297" r:id="rId13"/>
    <p:sldId id="298" r:id="rId14"/>
    <p:sldId id="299" r:id="rId15"/>
    <p:sldId id="317" r:id="rId16"/>
    <p:sldId id="283" r:id="rId17"/>
    <p:sldId id="300" r:id="rId18"/>
    <p:sldId id="301" r:id="rId19"/>
    <p:sldId id="302" r:id="rId20"/>
    <p:sldId id="303" r:id="rId21"/>
    <p:sldId id="304" r:id="rId22"/>
    <p:sldId id="305" r:id="rId23"/>
    <p:sldId id="312" r:id="rId24"/>
    <p:sldId id="306" r:id="rId25"/>
    <p:sldId id="313" r:id="rId26"/>
    <p:sldId id="307" r:id="rId27"/>
    <p:sldId id="308" r:id="rId28"/>
    <p:sldId id="309" r:id="rId29"/>
    <p:sldId id="315" r:id="rId30"/>
    <p:sldId id="316" r:id="rId31"/>
    <p:sldId id="318" r:id="rId32"/>
    <p:sldId id="310" r:id="rId33"/>
    <p:sldId id="287" r:id="rId34"/>
    <p:sldId id="288" r:id="rId35"/>
    <p:sldId id="270" r:id="rId36"/>
    <p:sldId id="282" r:id="rId37"/>
    <p:sldId id="273" r:id="rId38"/>
    <p:sldId id="280" r:id="rId39"/>
    <p:sldId id="263" r:id="rId40"/>
    <p:sldId id="290" r:id="rId41"/>
    <p:sldId id="274" r:id="rId42"/>
    <p:sldId id="291" r:id="rId43"/>
    <p:sldId id="285" r:id="rId44"/>
    <p:sldId id="261" r:id="rId45"/>
    <p:sldId id="319" r:id="rId46"/>
    <p:sldId id="289" r:id="rId47"/>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an K" initials="bk" lastIdx="8" clrIdx="0"/>
  <p:cmAuthor id="1" name="Kristen" initials="K"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3" autoAdjust="0"/>
    <p:restoredTop sz="82353" autoAdjust="0"/>
  </p:normalViewPr>
  <p:slideViewPr>
    <p:cSldViewPr snapToGrid="0">
      <p:cViewPr varScale="1">
        <p:scale>
          <a:sx n="76" d="100"/>
          <a:sy n="76" d="100"/>
        </p:scale>
        <p:origin x="1950" y="84"/>
      </p:cViewPr>
      <p:guideLst>
        <p:guide orient="horz" pos="2160"/>
        <p:guide pos="2880"/>
      </p:guideLst>
    </p:cSldViewPr>
  </p:slideViewPr>
  <p:notesTextViewPr>
    <p:cViewPr>
      <p:scale>
        <a:sx n="100" d="100"/>
        <a:sy n="100" d="100"/>
      </p:scale>
      <p:origin x="0" y="0"/>
    </p:cViewPr>
  </p:notesTextViewPr>
  <p:notesViewPr>
    <p:cSldViewPr snapToGrid="0">
      <p:cViewPr varScale="1">
        <p:scale>
          <a:sx n="80" d="100"/>
          <a:sy n="80" d="100"/>
        </p:scale>
        <p:origin x="-5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312302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496155890"/>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Aircraft</a:t>
            </a:r>
            <a:r>
              <a:rPr lang="en-US" baseline="0" dirty="0" smtClean="0"/>
              <a:t> stability is the characteristic of an airplane in flight that causes it to return to a condition of equilibrium, or steady flight, after it is disturbed.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Aircraft can be controlled by shifting pilot or passenger weight such as in an </a:t>
            </a:r>
            <a:r>
              <a:rPr lang="en-US" baseline="0" dirty="0" err="1" smtClean="0"/>
              <a:t>ultralight</a:t>
            </a:r>
            <a:r>
              <a:rPr lang="en-US" baseline="0" dirty="0" smtClean="0"/>
              <a:t> or a hang glider.</a:t>
            </a: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val="198817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the</a:t>
            </a:r>
            <a:r>
              <a:rPr lang="en-US" baseline="0" dirty="0" smtClean="0"/>
              <a:t> r</a:t>
            </a:r>
            <a:r>
              <a:rPr lang="en-US" dirty="0" smtClean="0"/>
              <a:t>elative percentage of wing that is flap versus aileron.</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extLst>
      <p:ext uri="{BB962C8B-B14F-4D97-AF65-F5344CB8AC3E}">
        <p14:creationId xmlns:p14="http://schemas.microsoft.com/office/powerpoint/2010/main" val="304791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Aircraft above is a Harrier jet which can</a:t>
            </a:r>
            <a:r>
              <a:rPr lang="en-US" baseline="0" dirty="0" smtClean="0"/>
              <a:t> rotate its thrust from downward facing for vertical takeoff and landing to aft facing to propel it forward.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22</a:t>
            </a:fld>
            <a:endParaRPr lang="en-US"/>
          </a:p>
        </p:txBody>
      </p:sp>
    </p:spTree>
    <p:extLst>
      <p:ext uri="{BB962C8B-B14F-4D97-AF65-F5344CB8AC3E}">
        <p14:creationId xmlns:p14="http://schemas.microsoft.com/office/powerpoint/2010/main" val="312384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r>
              <a:rPr lang="en-US" baseline="0" dirty="0" smtClean="0"/>
              <a:t> from EAA airshow in Oshkosh, WI.</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24</a:t>
            </a:fld>
            <a:endParaRPr lang="en-US"/>
          </a:p>
        </p:txBody>
      </p:sp>
    </p:spTree>
    <p:extLst>
      <p:ext uri="{BB962C8B-B14F-4D97-AF65-F5344CB8AC3E}">
        <p14:creationId xmlns:p14="http://schemas.microsoft.com/office/powerpoint/2010/main" val="297522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Aircraft can be very large. The</a:t>
            </a:r>
            <a:r>
              <a:rPr lang="en-US" baseline="0" dirty="0" smtClean="0"/>
              <a:t> aircraft shown is a </a:t>
            </a:r>
            <a:r>
              <a:rPr lang="en-US" dirty="0" smtClean="0"/>
              <a:t>Lockheed C-5 Galaxy. The people</a:t>
            </a:r>
            <a:r>
              <a:rPr lang="en-US" baseline="0" dirty="0" smtClean="0"/>
              <a:t> shown in the image demonstrate the scale of the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28</a:t>
            </a:fld>
            <a:endParaRPr lang="en-US"/>
          </a:p>
        </p:txBody>
      </p:sp>
    </p:spTree>
    <p:extLst>
      <p:ext uri="{BB962C8B-B14F-4D97-AF65-F5344CB8AC3E}">
        <p14:creationId xmlns:p14="http://schemas.microsoft.com/office/powerpoint/2010/main" val="1066915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Boeing 777 engine is so large that it dwarfs</a:t>
            </a:r>
            <a:r>
              <a:rPr lang="en-US" baseline="0" dirty="0" smtClean="0"/>
              <a:t> the pilot seated in the engine inlet.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29</a:t>
            </a:fld>
            <a:endParaRPr lang="en-US"/>
          </a:p>
        </p:txBody>
      </p:sp>
    </p:spTree>
    <p:extLst>
      <p:ext uri="{BB962C8B-B14F-4D97-AF65-F5344CB8AC3E}">
        <p14:creationId xmlns:p14="http://schemas.microsoft.com/office/powerpoint/2010/main" val="47806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Aircraft</a:t>
            </a:r>
            <a:r>
              <a:rPr lang="en-US" baseline="0" dirty="0" smtClean="0"/>
              <a:t> may be designed or modified to perform specialty functions. </a:t>
            </a:r>
            <a:r>
              <a:rPr lang="en-US" baseline="0" smtClean="0"/>
              <a:t>This example </a:t>
            </a:r>
            <a:r>
              <a:rPr lang="en-US" baseline="0" dirty="0" smtClean="0"/>
              <a:t>is a Boeing 747 modified to transport a space shuttle. The image above is of the final flight of Space Shuttle Endeavour landing in Los Angeles in September, 2012.</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30</a:t>
            </a:fld>
            <a:endParaRPr lang="en-US"/>
          </a:p>
        </p:txBody>
      </p:sp>
    </p:spTree>
    <p:extLst>
      <p:ext uri="{BB962C8B-B14F-4D97-AF65-F5344CB8AC3E}">
        <p14:creationId xmlns:p14="http://schemas.microsoft.com/office/powerpoint/2010/main" val="79715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Instrument</a:t>
            </a:r>
            <a:r>
              <a:rPr lang="en-US" baseline="0" dirty="0" smtClean="0"/>
              <a:t> panels vary in layout but display crucial information to a pilot to operate the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31</a:t>
            </a:fld>
            <a:endParaRPr lang="en-US"/>
          </a:p>
        </p:txBody>
      </p:sp>
    </p:spTree>
    <p:extLst>
      <p:ext uri="{BB962C8B-B14F-4D97-AF65-F5344CB8AC3E}">
        <p14:creationId xmlns:p14="http://schemas.microsoft.com/office/powerpoint/2010/main" val="191751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design often requires a trade-off between stability and maneuverability.</a:t>
            </a:r>
            <a:r>
              <a:rPr lang="en-US" baseline="0" dirty="0" smtClean="0"/>
              <a:t> Training aircraft are typically more stable to compensate for a student’s developing skill level. Fighter jets are typically more m</a:t>
            </a:r>
            <a:r>
              <a:rPr lang="en-US" dirty="0" smtClean="0"/>
              <a:t>aneuverable</a:t>
            </a:r>
            <a:r>
              <a:rPr lang="en-US" baseline="0" dirty="0" smtClean="0"/>
              <a:t> </a:t>
            </a:r>
            <a:r>
              <a:rPr lang="en-US" dirty="0" smtClean="0"/>
              <a:t>though less stable to maximize the</a:t>
            </a:r>
            <a:r>
              <a:rPr lang="en-US" baseline="0" dirty="0" smtClean="0"/>
              <a:t> aircraft’s tactical value.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33</a:t>
            </a:fld>
            <a:endParaRPr lang="en-US"/>
          </a:p>
        </p:txBody>
      </p:sp>
    </p:spTree>
    <p:extLst>
      <p:ext uri="{BB962C8B-B14F-4D97-AF65-F5344CB8AC3E}">
        <p14:creationId xmlns:p14="http://schemas.microsoft.com/office/powerpoint/2010/main" val="86773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a:t>
            </a:r>
            <a:r>
              <a:rPr lang="en-US" baseline="0" dirty="0" smtClean="0"/>
              <a:t> stability is the characteristic of an airplane in flight that causes it to return to a condition of equilibrium, or steady flight, after it is disturbed.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34</a:t>
            </a:fld>
            <a:endParaRPr lang="en-US"/>
          </a:p>
        </p:txBody>
      </p:sp>
    </p:spTree>
    <p:extLst>
      <p:ext uri="{BB962C8B-B14F-4D97-AF65-F5344CB8AC3E}">
        <p14:creationId xmlns:p14="http://schemas.microsoft.com/office/powerpoint/2010/main" val="4271701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axis of flight is oriented along</a:t>
            </a:r>
            <a:r>
              <a:rPr lang="en-US" baseline="0" dirty="0" smtClean="0"/>
              <a:t> the fuselage and along the wings.</a:t>
            </a:r>
          </a:p>
          <a:p>
            <a:r>
              <a:rPr lang="en-US" baseline="0" dirty="0" smtClean="0"/>
              <a:t>An aircraft is said to roll about the longitudinal axis. Its stability about the longitudinal axis is known as roll stability.</a:t>
            </a:r>
          </a:p>
          <a:p>
            <a:r>
              <a:rPr lang="en-US" baseline="0" dirty="0" smtClean="0"/>
              <a:t>An aircraft moving about its lateral axis is said to adjust its pitch or change its pitch attitude. Its stability about the lateral axis is known as pitch stability.</a:t>
            </a:r>
          </a:p>
          <a:p>
            <a:r>
              <a:rPr lang="en-US" baseline="0" dirty="0" smtClean="0"/>
              <a:t>An aircraft is yawing when moving about the vertical axis. Its stability about the vertical axis is known as yaw stability.</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35</a:t>
            </a:fld>
            <a:endParaRPr lang="en-US"/>
          </a:p>
        </p:txBody>
      </p:sp>
    </p:spTree>
    <p:extLst>
      <p:ext uri="{BB962C8B-B14F-4D97-AF65-F5344CB8AC3E}">
        <p14:creationId xmlns:p14="http://schemas.microsoft.com/office/powerpoint/2010/main" val="87340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fuselage is the typically enclosed</a:t>
            </a:r>
            <a:r>
              <a:rPr lang="en-US" baseline="0" dirty="0" smtClean="0"/>
              <a:t> space that holds the cockpit and cabin. The cockpit is the term for the area where the pilots control the aircraft. The cabin is where passengers sit or cargo is stored. The fuselage serves as the structure to which parts of the aircraft are attached.</a:t>
            </a:r>
          </a:p>
          <a:p>
            <a:endParaRPr lang="en-US" baseline="0" dirty="0" smtClean="0"/>
          </a:p>
          <a:p>
            <a:r>
              <a:rPr lang="en-US" baseline="0" dirty="0" smtClean="0"/>
              <a:t>The wings provide lift when sufficient air is flowing over them. Wings are attached to the fuselage at the top, middle, or lower portion  and are referred to as high-wing, mid-wing, or low-wing, respectively. A single set of wings is called a monoplane. Two sets of wings are called biplanes. The wing has flaps and ailerons attached at its trailing edge. Flaps are closest to the fuselage and are deployed downward equally on the left and right wing to slow the aircraft while producing more lift. Ailerons are moved in opposite directions to change the direction of flight.</a:t>
            </a:r>
          </a:p>
          <a:p>
            <a:endParaRPr lang="en-US" baseline="0" dirty="0" smtClean="0"/>
          </a:p>
          <a:p>
            <a:r>
              <a:rPr lang="en-US" baseline="0" dirty="0" smtClean="0"/>
              <a:t>The empennage or tail helps the aircraft point into the relative wind like feathers on an arrow. The empennage consists of four major components: Vertical stabilizer, rudder, horizontal stabilizer, and elevator. These are used to maintain stability and change the aircraft attitude or direction relative to horizontal with wings level.</a:t>
            </a:r>
          </a:p>
          <a:p>
            <a:endParaRPr lang="en-US" baseline="0" dirty="0" smtClean="0"/>
          </a:p>
          <a:p>
            <a:r>
              <a:rPr lang="en-US" baseline="0" dirty="0" smtClean="0"/>
              <a:t>The landing gear absorbs the energy of landing and supports the aircraft while on the ground. The strongest sets of wheels are in the center of the aircraft closest the center of gravity. The other wheels are either located toward the rear of the aircraft (</a:t>
            </a:r>
            <a:r>
              <a:rPr lang="en-US" baseline="0" dirty="0" err="1" smtClean="0"/>
              <a:t>tailwheel</a:t>
            </a:r>
            <a:r>
              <a:rPr lang="en-US" baseline="0" dirty="0" smtClean="0"/>
              <a:t> configuration) or toward the nose of the aircraft (</a:t>
            </a:r>
            <a:r>
              <a:rPr lang="en-US" baseline="0" dirty="0" err="1" smtClean="0"/>
              <a:t>nosewheel</a:t>
            </a:r>
            <a:r>
              <a:rPr lang="en-US" baseline="0" dirty="0" smtClean="0"/>
              <a:t> configuration). The </a:t>
            </a:r>
            <a:r>
              <a:rPr lang="en-US" baseline="0" dirty="0" err="1" smtClean="0"/>
              <a:t>nosewheel</a:t>
            </a:r>
            <a:r>
              <a:rPr lang="en-US" baseline="0" dirty="0" smtClean="0"/>
              <a:t> configuration is also known as tricycle gear. Landing gear can be fixed so that it remains locked in place during the entire flight. Landing gear can also be retractable, which is more expensive and complex but much more fuel efficient.</a:t>
            </a:r>
          </a:p>
          <a:p>
            <a:endParaRPr lang="en-US" baseline="0" dirty="0" smtClean="0"/>
          </a:p>
          <a:p>
            <a:r>
              <a:rPr lang="en-US" strike="noStrike" baseline="0" dirty="0" err="1" smtClean="0"/>
              <a:t>Powerplants</a:t>
            </a:r>
            <a:r>
              <a:rPr lang="en-US" strike="noStrike" baseline="0" dirty="0" smtClean="0"/>
              <a:t> c</a:t>
            </a:r>
            <a:r>
              <a:rPr lang="en-US" baseline="0" dirty="0" smtClean="0"/>
              <a:t>ome in many forms. In the case of the small aircraft shown, the </a:t>
            </a:r>
            <a:r>
              <a:rPr lang="en-US" baseline="0" dirty="0" err="1" smtClean="0"/>
              <a:t>powerplant</a:t>
            </a:r>
            <a:r>
              <a:rPr lang="en-US" baseline="0" dirty="0" smtClean="0"/>
              <a:t> consists of an engine and propeller. Propulsion systems will be presented in greater detail later in this curriculum.</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159284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heading or direction</a:t>
            </a:r>
            <a:r>
              <a:rPr lang="en-US" baseline="0" dirty="0" smtClean="0"/>
              <a:t> of flight is changed by rolling the aircraft using the a</a:t>
            </a:r>
            <a:r>
              <a:rPr lang="en-US" dirty="0" smtClean="0"/>
              <a:t>ilerons. Many</a:t>
            </a:r>
            <a:r>
              <a:rPr lang="en-US" baseline="0" dirty="0" smtClean="0"/>
              <a:t> people new to aviation make the mistake of thinking that causing aircraft to yaw or rotate about the vertical axis changes its heading. This is likely because people relate flying an aircraft to driving an automobile where the heading is changed by pointing the nose of the car in the desired direction. A pilot will yaw an aircraft in order to align the aircraft fuselage to fly efficiently into the relative wind (i.e., wind that is generated by the aircraft motion). In essence the air flowing over the body of the aircraft should flow smoothly along it and not strike either side of the body. Rolling an aircraft is also known as banking.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36</a:t>
            </a:fld>
            <a:endParaRPr lang="en-US"/>
          </a:p>
        </p:txBody>
      </p:sp>
    </p:spTree>
    <p:extLst>
      <p:ext uri="{BB962C8B-B14F-4D97-AF65-F5344CB8AC3E}">
        <p14:creationId xmlns:p14="http://schemas.microsoft.com/office/powerpoint/2010/main" val="1128812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Ailerons are moved in opposite directions to roll the aircraft and change the direction of flight. Ailerons are controlled by twisting the yoke to the left or right.</a:t>
            </a:r>
          </a:p>
          <a:p>
            <a:r>
              <a:rPr lang="en-US" baseline="0" dirty="0" smtClean="0"/>
              <a:t>Flaps are closest to the fuselage and are deployed downward equally on the left and right wing to slow the aircraft by creating drag while producing more lift. Flaps are controlled by the flap lever.</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37</a:t>
            </a:fld>
            <a:endParaRPr lang="en-US"/>
          </a:p>
        </p:txBody>
      </p:sp>
    </p:spTree>
    <p:extLst>
      <p:ext uri="{BB962C8B-B14F-4D97-AF65-F5344CB8AC3E}">
        <p14:creationId xmlns:p14="http://schemas.microsoft.com/office/powerpoint/2010/main" val="102906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aircraft climbs</a:t>
            </a:r>
            <a:r>
              <a:rPr lang="en-US" baseline="0" dirty="0" smtClean="0"/>
              <a:t> (</a:t>
            </a:r>
            <a:r>
              <a:rPr lang="en-US" dirty="0" smtClean="0"/>
              <a:t>ascends)</a:t>
            </a:r>
            <a:r>
              <a:rPr lang="en-US" baseline="0" dirty="0" smtClean="0"/>
              <a:t> when lift and thrust exceed weight and drag. An aircraft descends when the opposite is true. To climb a pilot inputs more thrust and pulls back on the yoke to raises the elevator for a pitch up attitude. To descend a pilot reduces power and pushes forward on the yoke to lower the elevator for a pitch down attitude.</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38</a:t>
            </a:fld>
            <a:endParaRPr lang="en-US"/>
          </a:p>
        </p:txBody>
      </p:sp>
    </p:spTree>
    <p:extLst>
      <p:ext uri="{BB962C8B-B14F-4D97-AF65-F5344CB8AC3E}">
        <p14:creationId xmlns:p14="http://schemas.microsoft.com/office/powerpoint/2010/main" val="2842010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used in your classroom then use the Vapor micro remote control aircraft to demonstrate the concepts within the presentation.</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39</a:t>
            </a:fld>
            <a:endParaRPr lang="en-US"/>
          </a:p>
        </p:txBody>
      </p:sp>
    </p:spTree>
    <p:extLst>
      <p:ext uri="{BB962C8B-B14F-4D97-AF65-F5344CB8AC3E}">
        <p14:creationId xmlns:p14="http://schemas.microsoft.com/office/powerpoint/2010/main" val="2880668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heading or direction</a:t>
            </a:r>
            <a:r>
              <a:rPr lang="en-US" baseline="0" dirty="0" smtClean="0"/>
              <a:t> of flight is changed by rolling the aircraft using the a</a:t>
            </a:r>
            <a:r>
              <a:rPr lang="en-US" dirty="0" smtClean="0"/>
              <a:t>ilerons. Many</a:t>
            </a:r>
            <a:r>
              <a:rPr lang="en-US" baseline="0" dirty="0" smtClean="0"/>
              <a:t> people new to aviation make the mistake of thinking that causing aircraft to yaw or rotate about the vertical axis changes its heading. This is likely because people relate flying an aircraft to driving an automobile where the heading is changed by pointing the nose of the car in the desired direction. A pilot will yaw an aircraft in order to align the aircraft fuselage to fly efficiently into the relative wind (i.e., wind that is generated by the aircraft motion). In essence the air flowing over the body of the aircraft should flow smoothly along it and not strike either side of the body. The rudder deflection causes the aircraft to yaw. The rudder is controlled by the pedals. Pressing the right pedal will cause the rudder and the aircraft to deflect right. When the right rudder pedal is pressed, the left automatically moves toward you.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40</a:t>
            </a:fld>
            <a:endParaRPr lang="en-US"/>
          </a:p>
        </p:txBody>
      </p:sp>
    </p:spTree>
    <p:extLst>
      <p:ext uri="{BB962C8B-B14F-4D97-AF65-F5344CB8AC3E}">
        <p14:creationId xmlns:p14="http://schemas.microsoft.com/office/powerpoint/2010/main" val="615794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used in your classroom then use the Vapor micro remote control aircraft to demonstrate the concepts within the presentation.</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41</a:t>
            </a:fld>
            <a:endParaRPr lang="en-US"/>
          </a:p>
        </p:txBody>
      </p:sp>
    </p:spTree>
    <p:extLst>
      <p:ext uri="{BB962C8B-B14F-4D97-AF65-F5344CB8AC3E}">
        <p14:creationId xmlns:p14="http://schemas.microsoft.com/office/powerpoint/2010/main" val="184413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extLst>
      <p:ext uri="{BB962C8B-B14F-4D97-AF65-F5344CB8AC3E}">
        <p14:creationId xmlns:p14="http://schemas.microsoft.com/office/powerpoint/2010/main" val="133426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used in your classroom demonstrate</a:t>
            </a:r>
            <a:r>
              <a:rPr lang="en-US" baseline="0" dirty="0" smtClean="0"/>
              <a:t> the Cessna remote control aircraft components and flight.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extLst>
      <p:ext uri="{BB962C8B-B14F-4D97-AF65-F5344CB8AC3E}">
        <p14:creationId xmlns:p14="http://schemas.microsoft.com/office/powerpoint/2010/main" val="102965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used in your classroom demonstrate</a:t>
            </a:r>
            <a:r>
              <a:rPr lang="en-US" baseline="0" dirty="0" smtClean="0"/>
              <a:t> the Vapor micro remote control aircraft components and flight.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34449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image above is a fuselage frame to which aircraft components and the skin are attached.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222240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Canard wings possess a major</a:t>
            </a:r>
            <a:r>
              <a:rPr lang="en-US" baseline="0" dirty="0" smtClean="0"/>
              <a:t> wing surface area well forward of the center of gravity.</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13</a:t>
            </a:fld>
            <a:endParaRPr lang="en-US"/>
          </a:p>
        </p:txBody>
      </p:sp>
    </p:spTree>
    <p:extLst>
      <p:ext uri="{BB962C8B-B14F-4D97-AF65-F5344CB8AC3E}">
        <p14:creationId xmlns:p14="http://schemas.microsoft.com/office/powerpoint/2010/main" val="161129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Vertical extension of</a:t>
            </a:r>
            <a:r>
              <a:rPr lang="en-US" baseline="0" dirty="0" smtClean="0"/>
              <a:t> a wing tip used to limit air from recirculating from the high pressure airflow below the wing to low pressure above the wing. This recirculation induces wing tip vortices and increases drag.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extLst>
      <p:ext uri="{BB962C8B-B14F-4D97-AF65-F5344CB8AC3E}">
        <p14:creationId xmlns:p14="http://schemas.microsoft.com/office/powerpoint/2010/main" val="269382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should attempt to identify the parts in their journals before you reveal the solution. This slide is animated to allow students to identify each component before the label is revealed.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val="2522643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9.pn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Aircraft Control Surfaces and Components</a:t>
            </a:r>
            <a:endParaRPr lang="en-US" b="1" kern="0" dirty="0">
              <a:solidFill>
                <a:srgbClr val="002060"/>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dirty="0">
              <a:latin typeface="Arial" panose="020B0604020202020204" pitchFamily="34" charset="0"/>
              <a:cs typeface="Arial" panose="020B0604020202020204" pitchFamily="34" charset="0"/>
            </a:endParaRPr>
          </a:p>
        </p:txBody>
      </p:sp>
      <p:pic>
        <p:nvPicPr>
          <p:cNvPr id="6" name="Picture 4" descr="C:\Documents and Settings\gholt\my documents\PLTW\AeroSpace_Rewrite\UNIT 1_Introduction to Aerospace\L_1_2_Physics of flight\IMAGES_AE_L_1_2_Physics of Flight\f35_6.jpg"/>
          <p:cNvPicPr>
            <a:picLocks noChangeAspect="1" noChangeArrowheads="1"/>
          </p:cNvPicPr>
          <p:nvPr/>
        </p:nvPicPr>
        <p:blipFill>
          <a:blip r:embed="rId2" cstate="print"/>
          <a:srcRect/>
          <a:stretch>
            <a:fillRect/>
          </a:stretch>
        </p:blipFill>
        <p:spPr bwMode="auto">
          <a:xfrm>
            <a:off x="2388433" y="951276"/>
            <a:ext cx="4114800" cy="2743200"/>
          </a:xfrm>
          <a:prstGeom prst="rect">
            <a:avLst/>
          </a:prstGeom>
          <a:noFill/>
        </p:spPr>
      </p:pic>
    </p:spTree>
    <p:extLst>
      <p:ext uri="{BB962C8B-B14F-4D97-AF65-F5344CB8AC3E}">
        <p14:creationId xmlns:p14="http://schemas.microsoft.com/office/powerpoint/2010/main" val="133880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g Mid LongE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9" y="1222375"/>
            <a:ext cx="776922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smtClean="0"/>
              <a:t>Mid Wing</a:t>
            </a:r>
            <a:endParaRPr lang="en-US" sz="4000" dirty="0"/>
          </a:p>
        </p:txBody>
      </p:sp>
    </p:spTree>
    <p:extLst>
      <p:ext uri="{BB962C8B-B14F-4D97-AF65-F5344CB8AC3E}">
        <p14:creationId xmlns:p14="http://schemas.microsoft.com/office/powerpoint/2010/main" val="2577406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ing Low Loehel P51 replica 25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9" y="1607254"/>
            <a:ext cx="77692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smtClean="0"/>
              <a:t>Low Wing</a:t>
            </a:r>
            <a:endParaRPr lang="en-US" sz="4000" dirty="0"/>
          </a:p>
        </p:txBody>
      </p:sp>
    </p:spTree>
    <p:extLst>
      <p:ext uri="{BB962C8B-B14F-4D97-AF65-F5344CB8AC3E}">
        <p14:creationId xmlns:p14="http://schemas.microsoft.com/office/powerpoint/2010/main" val="257740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Multiple Wings – Biplane</a:t>
            </a:r>
            <a:endParaRPr lang="en-US" sz="4000" dirty="0"/>
          </a:p>
        </p:txBody>
      </p:sp>
      <p:pic>
        <p:nvPicPr>
          <p:cNvPr id="4" name="Picture 3" descr="C:\Users\gholt\Documents\My Dropbox\AE Currciulum\AE_PLTW Internal Docs\Unit1_IntroAerospace\AE U1_Images with sources\AE_L1_2_ Images\Picture 015 (Large).jpg"/>
          <p:cNvPicPr>
            <a:picLocks noChangeAspect="1"/>
          </p:cNvPicPr>
          <p:nvPr/>
        </p:nvPicPr>
        <p:blipFill rotWithShape="1">
          <a:blip r:embed="rId2" cstate="print">
            <a:extLst>
              <a:ext uri="{28A0092B-C50C-407E-A947-70E740481C1C}">
                <a14:useLocalDpi xmlns:a14="http://schemas.microsoft.com/office/drawing/2010/main" val="0"/>
              </a:ext>
            </a:extLst>
          </a:blip>
          <a:srcRect t="24555" b="34404"/>
          <a:stretch/>
        </p:blipFill>
        <p:spPr bwMode="auto">
          <a:xfrm>
            <a:off x="424570" y="1607254"/>
            <a:ext cx="8446347" cy="2609981"/>
          </a:xfrm>
          <a:prstGeom prst="rect">
            <a:avLst/>
          </a:prstGeom>
          <a:noFill/>
          <a:ln>
            <a:noFill/>
          </a:ln>
        </p:spPr>
      </p:pic>
    </p:spTree>
    <p:extLst>
      <p:ext uri="{BB962C8B-B14F-4D97-AF65-F5344CB8AC3E}">
        <p14:creationId xmlns:p14="http://schemas.microsoft.com/office/powerpoint/2010/main" val="2344292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Wing Canard Quickie Q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9" y="1595347"/>
            <a:ext cx="781526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smtClean="0"/>
              <a:t>Canard Wings</a:t>
            </a:r>
            <a:endParaRPr lang="en-US" sz="4000" dirty="0"/>
          </a:p>
        </p:txBody>
      </p:sp>
    </p:spTree>
    <p:extLst>
      <p:ext uri="{BB962C8B-B14F-4D97-AF65-F5344CB8AC3E}">
        <p14:creationId xmlns:p14="http://schemas.microsoft.com/office/powerpoint/2010/main" val="1988090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Winglet</a:t>
            </a:r>
            <a:endParaRPr lang="en-US" sz="4000" dirty="0"/>
          </a:p>
        </p:txBody>
      </p:sp>
      <p:pic>
        <p:nvPicPr>
          <p:cNvPr id="1026" name="Picture 2" descr="Z:\000_Digital_Pic_Video\AAA_Digital\2009_1206_AirplaceWinglet\IMAG0092 (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700" y="989908"/>
            <a:ext cx="3906655" cy="52088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ublic\Documents\Copy to Netbook\2011_0828_Portland\IMAG0693_A320_Winglet_GrandCanyon (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33" y="2017911"/>
            <a:ext cx="4624043" cy="276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11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09819" cy="715962"/>
          </a:xfrm>
        </p:spPr>
        <p:txBody>
          <a:bodyPr/>
          <a:lstStyle/>
          <a:p>
            <a:r>
              <a:rPr lang="en-US" sz="4000" dirty="0" smtClean="0"/>
              <a:t>Empennage and Wing Components</a:t>
            </a:r>
            <a:endParaRPr lang="en-US" sz="4000" dirty="0"/>
          </a:p>
        </p:txBody>
      </p:sp>
      <p:pic>
        <p:nvPicPr>
          <p:cNvPr id="2050" name="Picture 2" descr="C:\Documents and Settings\gholt\my documents\PLTW\AeroSpace_Rewrite\Jeppesen Private Pilot_Image CD\PV-02-0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804" y="1889760"/>
            <a:ext cx="5044440" cy="3688080"/>
          </a:xfrm>
          <a:prstGeom prst="rect">
            <a:avLst/>
          </a:prstGeom>
          <a:noFill/>
        </p:spPr>
      </p:pic>
      <p:sp>
        <p:nvSpPr>
          <p:cNvPr id="10" name="TextBox 9"/>
          <p:cNvSpPr txBox="1"/>
          <p:nvPr/>
        </p:nvSpPr>
        <p:spPr>
          <a:xfrm>
            <a:off x="3151503" y="4729127"/>
            <a:ext cx="1482970" cy="461665"/>
          </a:xfrm>
          <a:prstGeom prst="rect">
            <a:avLst/>
          </a:prstGeom>
          <a:solidFill>
            <a:schemeClr val="bg1"/>
          </a:solidFill>
        </p:spPr>
        <p:txBody>
          <a:bodyPr wrap="square" rtlCol="0">
            <a:spAutoFit/>
          </a:bodyPr>
          <a:lstStyle/>
          <a:p>
            <a:r>
              <a:rPr lang="en-US" sz="2400" dirty="0" smtClean="0"/>
              <a:t>Elevator</a:t>
            </a:r>
            <a:endParaRPr lang="en-US" sz="2400" dirty="0"/>
          </a:p>
        </p:txBody>
      </p:sp>
      <p:sp>
        <p:nvSpPr>
          <p:cNvPr id="13" name="TextBox 12"/>
          <p:cNvSpPr txBox="1"/>
          <p:nvPr/>
        </p:nvSpPr>
        <p:spPr>
          <a:xfrm>
            <a:off x="1352508" y="1845945"/>
            <a:ext cx="1295398" cy="461665"/>
          </a:xfrm>
          <a:prstGeom prst="rect">
            <a:avLst/>
          </a:prstGeom>
          <a:noFill/>
        </p:spPr>
        <p:txBody>
          <a:bodyPr wrap="square" rtlCol="0">
            <a:spAutoFit/>
          </a:bodyPr>
          <a:lstStyle/>
          <a:p>
            <a:r>
              <a:rPr lang="en-US" sz="2400" dirty="0" smtClean="0"/>
              <a:t>Rudder</a:t>
            </a:r>
            <a:endParaRPr lang="en-US" sz="2400" dirty="0"/>
          </a:p>
        </p:txBody>
      </p:sp>
      <p:sp>
        <p:nvSpPr>
          <p:cNvPr id="16" name="TextBox 15"/>
          <p:cNvSpPr txBox="1"/>
          <p:nvPr/>
        </p:nvSpPr>
        <p:spPr>
          <a:xfrm>
            <a:off x="3442694" y="1336786"/>
            <a:ext cx="2667000" cy="461665"/>
          </a:xfrm>
          <a:prstGeom prst="rect">
            <a:avLst/>
          </a:prstGeom>
          <a:noFill/>
        </p:spPr>
        <p:txBody>
          <a:bodyPr wrap="square" rtlCol="0">
            <a:spAutoFit/>
          </a:bodyPr>
          <a:lstStyle/>
          <a:p>
            <a:r>
              <a:rPr lang="en-US" sz="2400" dirty="0" smtClean="0"/>
              <a:t>Vertical Stabilizer </a:t>
            </a:r>
            <a:endParaRPr lang="en-US" sz="2400" dirty="0"/>
          </a:p>
        </p:txBody>
      </p:sp>
      <p:sp>
        <p:nvSpPr>
          <p:cNvPr id="19" name="TextBox 18"/>
          <p:cNvSpPr txBox="1"/>
          <p:nvPr/>
        </p:nvSpPr>
        <p:spPr>
          <a:xfrm>
            <a:off x="5584040" y="5496691"/>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32" name="Straight Connector 31"/>
          <p:cNvCxnSpPr/>
          <p:nvPr/>
        </p:nvCxnSpPr>
        <p:spPr>
          <a:xfrm flipH="1">
            <a:off x="5209953" y="2283251"/>
            <a:ext cx="818889" cy="599434"/>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616272" y="1976033"/>
            <a:ext cx="1133959" cy="74133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5563892" y="4448013"/>
            <a:ext cx="1208868" cy="836909"/>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90929" y="1858859"/>
            <a:ext cx="1021315" cy="461665"/>
          </a:xfrm>
          <a:prstGeom prst="rect">
            <a:avLst/>
          </a:prstGeom>
          <a:noFill/>
        </p:spPr>
        <p:txBody>
          <a:bodyPr wrap="square" rtlCol="0">
            <a:spAutoFit/>
          </a:bodyPr>
          <a:lstStyle/>
          <a:p>
            <a:r>
              <a:rPr lang="en-US" sz="2400" dirty="0" smtClean="0"/>
              <a:t>Flaps</a:t>
            </a:r>
            <a:endParaRPr lang="en-US" sz="2400" dirty="0"/>
          </a:p>
        </p:txBody>
      </p:sp>
      <p:sp>
        <p:nvSpPr>
          <p:cNvPr id="42" name="TextBox 41"/>
          <p:cNvSpPr txBox="1"/>
          <p:nvPr/>
        </p:nvSpPr>
        <p:spPr>
          <a:xfrm>
            <a:off x="463939" y="3065143"/>
            <a:ext cx="1333865" cy="461665"/>
          </a:xfrm>
          <a:prstGeom prst="rect">
            <a:avLst/>
          </a:prstGeom>
          <a:noFill/>
        </p:spPr>
        <p:txBody>
          <a:bodyPr wrap="square" rtlCol="0">
            <a:spAutoFit/>
          </a:bodyPr>
          <a:lstStyle/>
          <a:p>
            <a:r>
              <a:rPr lang="en-US" sz="2400" dirty="0" smtClean="0"/>
              <a:t>Ailerons</a:t>
            </a:r>
            <a:endParaRPr lang="en-US" sz="2400" dirty="0"/>
          </a:p>
        </p:txBody>
      </p:sp>
      <p:cxnSp>
        <p:nvCxnSpPr>
          <p:cNvPr id="43" name="Straight Connector 42"/>
          <p:cNvCxnSpPr/>
          <p:nvPr/>
        </p:nvCxnSpPr>
        <p:spPr>
          <a:xfrm>
            <a:off x="2247254" y="2247257"/>
            <a:ext cx="1038387" cy="325462"/>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764224" y="2882685"/>
            <a:ext cx="870488" cy="41587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50040" y="5478609"/>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50" name="Straight Connector 49"/>
          <p:cNvCxnSpPr/>
          <p:nvPr/>
        </p:nvCxnSpPr>
        <p:spPr>
          <a:xfrm rot="5400000" flipH="1" flipV="1">
            <a:off x="1898544" y="4316277"/>
            <a:ext cx="1472339" cy="89890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97161" y="4748981"/>
            <a:ext cx="1681316"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32445" y="4690446"/>
            <a:ext cx="1387032" cy="461665"/>
          </a:xfrm>
          <a:prstGeom prst="rect">
            <a:avLst/>
          </a:prstGeom>
          <a:solidFill>
            <a:schemeClr val="bg1"/>
          </a:solidFill>
        </p:spPr>
        <p:txBody>
          <a:bodyPr wrap="square" rtlCol="0">
            <a:spAutoFit/>
          </a:bodyPr>
          <a:lstStyle/>
          <a:p>
            <a:r>
              <a:rPr lang="en-US" sz="2400" dirty="0" smtClean="0"/>
              <a:t>Elevator</a:t>
            </a:r>
            <a:endParaRPr lang="en-US" sz="2400" dirty="0"/>
          </a:p>
        </p:txBody>
      </p:sp>
      <p:cxnSp>
        <p:nvCxnSpPr>
          <p:cNvPr id="24" name="Straight Connector 23"/>
          <p:cNvCxnSpPr/>
          <p:nvPr/>
        </p:nvCxnSpPr>
        <p:spPr>
          <a:xfrm flipH="1" flipV="1">
            <a:off x="3177540" y="4236720"/>
            <a:ext cx="506731" cy="47434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105275" y="4314825"/>
            <a:ext cx="670919" cy="381339"/>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1"/>
      <p:bldP spid="19" grpId="0"/>
      <p:bldP spid="41" grpId="0"/>
      <p:bldP spid="42"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Empennage</a:t>
            </a:r>
          </a:p>
        </p:txBody>
      </p:sp>
      <p:pic>
        <p:nvPicPr>
          <p:cNvPr id="4" name="Picture 3" descr="Empennage P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958" y="1725044"/>
            <a:ext cx="6399972" cy="426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81560" y="6103002"/>
            <a:ext cx="1295398" cy="461665"/>
          </a:xfrm>
          <a:prstGeom prst="rect">
            <a:avLst/>
          </a:prstGeom>
          <a:noFill/>
        </p:spPr>
        <p:txBody>
          <a:bodyPr wrap="square" rtlCol="0">
            <a:spAutoFit/>
          </a:bodyPr>
          <a:lstStyle/>
          <a:p>
            <a:r>
              <a:rPr lang="en-US" sz="2400" dirty="0" smtClean="0"/>
              <a:t>Rudder</a:t>
            </a:r>
            <a:endParaRPr lang="en-US" sz="2400" dirty="0"/>
          </a:p>
        </p:txBody>
      </p:sp>
      <p:sp>
        <p:nvSpPr>
          <p:cNvPr id="9" name="TextBox 8"/>
          <p:cNvSpPr txBox="1"/>
          <p:nvPr/>
        </p:nvSpPr>
        <p:spPr>
          <a:xfrm>
            <a:off x="2525857" y="981110"/>
            <a:ext cx="2667000" cy="461665"/>
          </a:xfrm>
          <a:prstGeom prst="rect">
            <a:avLst/>
          </a:prstGeom>
          <a:noFill/>
        </p:spPr>
        <p:txBody>
          <a:bodyPr wrap="square" rtlCol="0">
            <a:spAutoFit/>
          </a:bodyPr>
          <a:lstStyle/>
          <a:p>
            <a:r>
              <a:rPr lang="en-US" sz="2400" dirty="0" smtClean="0"/>
              <a:t>Vertical Stabilizer </a:t>
            </a:r>
            <a:endParaRPr lang="en-US" sz="2400" dirty="0"/>
          </a:p>
        </p:txBody>
      </p:sp>
      <p:sp>
        <p:nvSpPr>
          <p:cNvPr id="10" name="TextBox 9"/>
          <p:cNvSpPr txBox="1"/>
          <p:nvPr/>
        </p:nvSpPr>
        <p:spPr>
          <a:xfrm>
            <a:off x="465465" y="6215187"/>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11" name="Straight Connector 10"/>
          <p:cNvCxnSpPr/>
          <p:nvPr/>
        </p:nvCxnSpPr>
        <p:spPr>
          <a:xfrm flipH="1">
            <a:off x="6879095" y="1509823"/>
            <a:ext cx="1020896" cy="146778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83399" y="1420295"/>
            <a:ext cx="1272371" cy="1257592"/>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59429" y="4462521"/>
            <a:ext cx="729121" cy="164048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51232" y="1080937"/>
            <a:ext cx="1404937" cy="461665"/>
          </a:xfrm>
          <a:prstGeom prst="rect">
            <a:avLst/>
          </a:prstGeom>
          <a:noFill/>
        </p:spPr>
        <p:txBody>
          <a:bodyPr wrap="square" rtlCol="0">
            <a:spAutoFit/>
          </a:bodyPr>
          <a:lstStyle/>
          <a:p>
            <a:r>
              <a:rPr lang="en-US" sz="2400" dirty="0" smtClean="0"/>
              <a:t>Trim Tab</a:t>
            </a:r>
            <a:endParaRPr lang="en-US" sz="2400" dirty="0"/>
          </a:p>
        </p:txBody>
      </p:sp>
      <p:cxnSp>
        <p:nvCxnSpPr>
          <p:cNvPr id="16" name="Straight Connector 15"/>
          <p:cNvCxnSpPr/>
          <p:nvPr/>
        </p:nvCxnSpPr>
        <p:spPr>
          <a:xfrm flipH="1" flipV="1">
            <a:off x="6879094" y="4017436"/>
            <a:ext cx="1350165" cy="197425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05825" y="6215189"/>
            <a:ext cx="1387032" cy="461665"/>
          </a:xfrm>
          <a:prstGeom prst="rect">
            <a:avLst/>
          </a:prstGeom>
          <a:solidFill>
            <a:schemeClr val="bg1"/>
          </a:solidFill>
        </p:spPr>
        <p:txBody>
          <a:bodyPr wrap="square" rtlCol="0">
            <a:spAutoFit/>
          </a:bodyPr>
          <a:lstStyle/>
          <a:p>
            <a:r>
              <a:rPr lang="en-US" sz="2400" dirty="0" smtClean="0"/>
              <a:t>Elevator</a:t>
            </a:r>
            <a:endParaRPr lang="en-US" sz="2400" dirty="0"/>
          </a:p>
        </p:txBody>
      </p:sp>
      <p:cxnSp>
        <p:nvCxnSpPr>
          <p:cNvPr id="23" name="Straight Connector 22"/>
          <p:cNvCxnSpPr/>
          <p:nvPr/>
        </p:nvCxnSpPr>
        <p:spPr>
          <a:xfrm flipH="1" flipV="1">
            <a:off x="4638328" y="4728713"/>
            <a:ext cx="1347802" cy="145943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26555" y="6215188"/>
            <a:ext cx="1404937" cy="461665"/>
          </a:xfrm>
          <a:prstGeom prst="rect">
            <a:avLst/>
          </a:prstGeom>
          <a:noFill/>
        </p:spPr>
        <p:txBody>
          <a:bodyPr wrap="square" rtlCol="0">
            <a:spAutoFit/>
          </a:bodyPr>
          <a:lstStyle/>
          <a:p>
            <a:r>
              <a:rPr lang="en-US" sz="2400" dirty="0" smtClean="0"/>
              <a:t>Trim Tab</a:t>
            </a:r>
            <a:endParaRPr lang="en-US" sz="2400" dirty="0"/>
          </a:p>
        </p:txBody>
      </p:sp>
      <p:cxnSp>
        <p:nvCxnSpPr>
          <p:cNvPr id="31" name="Straight Connector 30"/>
          <p:cNvCxnSpPr/>
          <p:nvPr/>
        </p:nvCxnSpPr>
        <p:spPr>
          <a:xfrm flipH="1" flipV="1">
            <a:off x="3805825" y="4681256"/>
            <a:ext cx="439604" cy="1533933"/>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652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Twin Vertical Stabilizers</a:t>
            </a:r>
          </a:p>
        </p:txBody>
      </p:sp>
      <p:pic>
        <p:nvPicPr>
          <p:cNvPr id="3" name="Picture 3" descr="Empennage Twin Tail Vamp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74" y="1298575"/>
            <a:ext cx="776922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955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Triple Vertical Stabilizers</a:t>
            </a:r>
          </a:p>
        </p:txBody>
      </p:sp>
      <p:pic>
        <p:nvPicPr>
          <p:cNvPr id="3" name="Picture 3" descr="Empennage Triple Tail Grumman OV1D Mohaw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82" y="1298575"/>
            <a:ext cx="776922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237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 Tail</a:t>
            </a:r>
          </a:p>
        </p:txBody>
      </p:sp>
      <p:pic>
        <p:nvPicPr>
          <p:cNvPr id="3" name="Picture 3" descr="Empennage VTail Beechc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67" y="1698151"/>
            <a:ext cx="77692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748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Components and Control</a:t>
            </a:r>
            <a:endParaRPr lang="en-US" dirty="0"/>
          </a:p>
        </p:txBody>
      </p:sp>
      <p:sp>
        <p:nvSpPr>
          <p:cNvPr id="3" name="Content Placeholder 2"/>
          <p:cNvSpPr>
            <a:spLocks noGrp="1"/>
          </p:cNvSpPr>
          <p:nvPr>
            <p:ph idx="1"/>
          </p:nvPr>
        </p:nvSpPr>
        <p:spPr/>
        <p:txBody>
          <a:bodyPr/>
          <a:lstStyle/>
          <a:p>
            <a:r>
              <a:rPr lang="en-US" dirty="0" smtClean="0"/>
              <a:t>Aircraft range from simple home-built machines to complex fighter jets</a:t>
            </a:r>
          </a:p>
          <a:p>
            <a:r>
              <a:rPr lang="en-US" dirty="0" smtClean="0"/>
              <a:t>All aircraft have common structural and control  components that allow for controlled flight</a:t>
            </a:r>
            <a:endParaRPr lang="en-US" dirty="0"/>
          </a:p>
        </p:txBody>
      </p:sp>
      <p:pic>
        <p:nvPicPr>
          <p:cNvPr id="1027" name="Picture 3" descr="C:\Documents and Settings\gholt\my documents\PLTW\AeroSpace_Rewrite\UNIT 1_Introduction to Aerospace\L_1_2_Physics of flight\IMAGES_AE_L_1_2_Physics of Flight\GPN-2002-000126.jpg"/>
          <p:cNvPicPr>
            <a:picLocks noChangeAspect="1" noChangeArrowheads="1"/>
          </p:cNvPicPr>
          <p:nvPr/>
        </p:nvPicPr>
        <p:blipFill>
          <a:blip r:embed="rId3" cstate="print"/>
          <a:srcRect/>
          <a:stretch>
            <a:fillRect/>
          </a:stretch>
        </p:blipFill>
        <p:spPr bwMode="auto">
          <a:xfrm>
            <a:off x="306846" y="3937819"/>
            <a:ext cx="4093162" cy="2743200"/>
          </a:xfrm>
          <a:prstGeom prst="rect">
            <a:avLst/>
          </a:prstGeom>
          <a:noFill/>
        </p:spPr>
      </p:pic>
      <p:pic>
        <p:nvPicPr>
          <p:cNvPr id="1028" name="Picture 4" descr="C:\Documents and Settings\gholt\my documents\PLTW\AeroSpace_Rewrite\UNIT 1_Introduction to Aerospace\L_1_2_Physics of flight\IMAGES_AE_L_1_2_Physics of Flight\f35_6.jpg"/>
          <p:cNvPicPr>
            <a:picLocks noChangeAspect="1" noChangeArrowheads="1"/>
          </p:cNvPicPr>
          <p:nvPr/>
        </p:nvPicPr>
        <p:blipFill>
          <a:blip r:embed="rId4" cstate="print"/>
          <a:srcRect/>
          <a:stretch>
            <a:fillRect/>
          </a:stretch>
        </p:blipFill>
        <p:spPr bwMode="auto">
          <a:xfrm>
            <a:off x="4737933" y="3923076"/>
            <a:ext cx="41148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Powerplant</a:t>
            </a:r>
            <a:r>
              <a:rPr lang="en-US" sz="4000" dirty="0" smtClean="0"/>
              <a:t> – Tractor</a:t>
            </a:r>
            <a:endParaRPr lang="en-US" sz="4000" dirty="0"/>
          </a:p>
        </p:txBody>
      </p:sp>
      <p:pic>
        <p:nvPicPr>
          <p:cNvPr id="3" name="Picture 3" descr="Powerplant Radial Stear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114" y="1637372"/>
            <a:ext cx="6871884" cy="45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87857" y="1032991"/>
            <a:ext cx="1227278" cy="461665"/>
          </a:xfrm>
          <a:prstGeom prst="rect">
            <a:avLst/>
          </a:prstGeom>
          <a:noFill/>
        </p:spPr>
        <p:txBody>
          <a:bodyPr wrap="square" rtlCol="0">
            <a:spAutoFit/>
          </a:bodyPr>
          <a:lstStyle/>
          <a:p>
            <a:r>
              <a:rPr lang="en-US" sz="2400" dirty="0" smtClean="0"/>
              <a:t>Engine</a:t>
            </a:r>
            <a:endParaRPr lang="en-US" sz="2400" dirty="0"/>
          </a:p>
        </p:txBody>
      </p:sp>
      <p:cxnSp>
        <p:nvCxnSpPr>
          <p:cNvPr id="5" name="Straight Connector 4"/>
          <p:cNvCxnSpPr>
            <a:stCxn id="4" idx="2"/>
          </p:cNvCxnSpPr>
          <p:nvPr/>
        </p:nvCxnSpPr>
        <p:spPr>
          <a:xfrm>
            <a:off x="2401496" y="1494656"/>
            <a:ext cx="1189973" cy="147759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52698" y="1032991"/>
            <a:ext cx="1990299" cy="461665"/>
          </a:xfrm>
          <a:prstGeom prst="rect">
            <a:avLst/>
          </a:prstGeom>
          <a:noFill/>
        </p:spPr>
        <p:txBody>
          <a:bodyPr wrap="square" rtlCol="0">
            <a:spAutoFit/>
          </a:bodyPr>
          <a:lstStyle/>
          <a:p>
            <a:r>
              <a:rPr lang="en-US" sz="2400" dirty="0" smtClean="0"/>
              <a:t>Propeller</a:t>
            </a:r>
            <a:endParaRPr lang="en-US" sz="2400" dirty="0"/>
          </a:p>
        </p:txBody>
      </p:sp>
      <p:cxnSp>
        <p:nvCxnSpPr>
          <p:cNvPr id="8" name="Straight Connector 7"/>
          <p:cNvCxnSpPr>
            <a:stCxn id="7" idx="2"/>
          </p:cNvCxnSpPr>
          <p:nvPr/>
        </p:nvCxnSpPr>
        <p:spPr>
          <a:xfrm flipH="1">
            <a:off x="6428096" y="1494656"/>
            <a:ext cx="519752" cy="1944580"/>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55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Powerplant Pusher LongE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322" y="1598873"/>
            <a:ext cx="639921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err="1" smtClean="0"/>
              <a:t>Powerplant</a:t>
            </a:r>
            <a:r>
              <a:rPr lang="en-US" sz="4000" dirty="0" smtClean="0"/>
              <a:t> – Pusher</a:t>
            </a:r>
            <a:endParaRPr lang="en-US" sz="4000" dirty="0"/>
          </a:p>
        </p:txBody>
      </p:sp>
      <p:sp>
        <p:nvSpPr>
          <p:cNvPr id="4" name="TextBox 3"/>
          <p:cNvSpPr txBox="1"/>
          <p:nvPr/>
        </p:nvSpPr>
        <p:spPr>
          <a:xfrm>
            <a:off x="3474154" y="930407"/>
            <a:ext cx="1227278" cy="461665"/>
          </a:xfrm>
          <a:prstGeom prst="rect">
            <a:avLst/>
          </a:prstGeom>
          <a:noFill/>
        </p:spPr>
        <p:txBody>
          <a:bodyPr wrap="square" rtlCol="0">
            <a:spAutoFit/>
          </a:bodyPr>
          <a:lstStyle/>
          <a:p>
            <a:r>
              <a:rPr lang="en-US" sz="2400" dirty="0" smtClean="0"/>
              <a:t>Engine</a:t>
            </a:r>
            <a:endParaRPr lang="en-US" sz="2400" dirty="0"/>
          </a:p>
        </p:txBody>
      </p:sp>
      <p:cxnSp>
        <p:nvCxnSpPr>
          <p:cNvPr id="5" name="Straight Connector 4"/>
          <p:cNvCxnSpPr/>
          <p:nvPr/>
        </p:nvCxnSpPr>
        <p:spPr>
          <a:xfrm flipH="1">
            <a:off x="2963162" y="1392072"/>
            <a:ext cx="1021984" cy="261345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22862" y="930407"/>
            <a:ext cx="1690048" cy="461665"/>
          </a:xfrm>
          <a:prstGeom prst="rect">
            <a:avLst/>
          </a:prstGeom>
          <a:noFill/>
        </p:spPr>
        <p:txBody>
          <a:bodyPr wrap="square" rtlCol="0">
            <a:spAutoFit/>
          </a:bodyPr>
          <a:lstStyle/>
          <a:p>
            <a:r>
              <a:rPr lang="en-US" sz="2400" dirty="0" smtClean="0"/>
              <a:t>Propeller</a:t>
            </a:r>
            <a:endParaRPr lang="en-US" sz="2400" dirty="0"/>
          </a:p>
        </p:txBody>
      </p:sp>
      <p:cxnSp>
        <p:nvCxnSpPr>
          <p:cNvPr id="8" name="Straight Connector 7"/>
          <p:cNvCxnSpPr>
            <a:stCxn id="7" idx="2"/>
          </p:cNvCxnSpPr>
          <p:nvPr/>
        </p:nvCxnSpPr>
        <p:spPr>
          <a:xfrm flipH="1">
            <a:off x="3474154" y="1392072"/>
            <a:ext cx="2293732" cy="261345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576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Powerplant</a:t>
            </a:r>
            <a:r>
              <a:rPr lang="en-US" sz="4000" dirty="0" smtClean="0"/>
              <a:t> – Variable Direction</a:t>
            </a:r>
            <a:endParaRPr lang="en-US" sz="4000" dirty="0"/>
          </a:p>
        </p:txBody>
      </p:sp>
      <p:pic>
        <p:nvPicPr>
          <p:cNvPr id="3" name="Picture 2" descr="C:\Users\gholt\Documents\My Dropbox\AE Currciulum\AE_PLTW Internal Docs\Unit1_IntroAerospace\AE U1_Images with sources\AE_L1_2_ Images\Picture 007 (Lar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53" y="2253352"/>
            <a:ext cx="5042536" cy="3796571"/>
          </a:xfrm>
          <a:prstGeom prst="rect">
            <a:avLst/>
          </a:prstGeom>
          <a:noFill/>
          <a:ln>
            <a:noFill/>
          </a:ln>
        </p:spPr>
      </p:pic>
      <p:pic>
        <p:nvPicPr>
          <p:cNvPr id="1026" name="Picture 2" descr="C:\Users\gholt\Documents\My Dropbox\AE Currciulum\AE_PLTW Internal Docs\Unit1_IntroAerospace\AE U1_Images with sources\AE_L1_2_ Images\Picture 067 (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31" t="5555" r="9943"/>
          <a:stretch/>
        </p:blipFill>
        <p:spPr bwMode="auto">
          <a:xfrm>
            <a:off x="4497572" y="935665"/>
            <a:ext cx="4486940" cy="44372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8707" y="1036732"/>
            <a:ext cx="3231757" cy="830997"/>
          </a:xfrm>
          <a:prstGeom prst="rect">
            <a:avLst/>
          </a:prstGeom>
          <a:noFill/>
        </p:spPr>
        <p:txBody>
          <a:bodyPr wrap="square" rtlCol="0">
            <a:spAutoFit/>
          </a:bodyPr>
          <a:lstStyle/>
          <a:p>
            <a:pPr algn="ctr"/>
            <a:r>
              <a:rPr lang="en-US" sz="2400" dirty="0" smtClean="0"/>
              <a:t>Exhaust smoke from vertical thrust</a:t>
            </a:r>
            <a:endParaRPr lang="en-US" sz="2400" dirty="0"/>
          </a:p>
        </p:txBody>
      </p:sp>
      <p:cxnSp>
        <p:nvCxnSpPr>
          <p:cNvPr id="6" name="Straight Connector 5"/>
          <p:cNvCxnSpPr/>
          <p:nvPr/>
        </p:nvCxnSpPr>
        <p:spPr>
          <a:xfrm>
            <a:off x="3615070" y="1743740"/>
            <a:ext cx="2679404" cy="121211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816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Landing </a:t>
            </a:r>
            <a:r>
              <a:rPr lang="en-US" sz="4000" dirty="0" smtClean="0"/>
              <a:t>Gear – Oleo Strut</a:t>
            </a:r>
            <a:endParaRPr lang="en-US" sz="4000" dirty="0"/>
          </a:p>
        </p:txBody>
      </p:sp>
      <p:pic>
        <p:nvPicPr>
          <p:cNvPr id="3" name="Picture 3" descr="Landing Gear Oleo Strut P51 Gerald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7236" y="1186218"/>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50794" y="3198844"/>
            <a:ext cx="1227278" cy="461665"/>
          </a:xfrm>
          <a:prstGeom prst="rect">
            <a:avLst/>
          </a:prstGeom>
          <a:noFill/>
        </p:spPr>
        <p:txBody>
          <a:bodyPr wrap="square" rtlCol="0">
            <a:spAutoFit/>
          </a:bodyPr>
          <a:lstStyle/>
          <a:p>
            <a:r>
              <a:rPr lang="en-US" sz="2400" dirty="0" smtClean="0"/>
              <a:t>Brakes</a:t>
            </a:r>
            <a:endParaRPr lang="en-US" sz="2400" dirty="0"/>
          </a:p>
        </p:txBody>
      </p:sp>
      <p:cxnSp>
        <p:nvCxnSpPr>
          <p:cNvPr id="5" name="Straight Connector 4"/>
          <p:cNvCxnSpPr/>
          <p:nvPr/>
        </p:nvCxnSpPr>
        <p:spPr>
          <a:xfrm>
            <a:off x="1801504" y="3429676"/>
            <a:ext cx="2074460" cy="147759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8061" y="4090040"/>
            <a:ext cx="862372" cy="461665"/>
          </a:xfrm>
          <a:prstGeom prst="rect">
            <a:avLst/>
          </a:prstGeom>
          <a:noFill/>
        </p:spPr>
        <p:txBody>
          <a:bodyPr wrap="square" rtlCol="0">
            <a:spAutoFit/>
          </a:bodyPr>
          <a:lstStyle/>
          <a:p>
            <a:r>
              <a:rPr lang="en-US" sz="2400" dirty="0" smtClean="0"/>
              <a:t>Tire</a:t>
            </a:r>
            <a:endParaRPr lang="en-US" sz="2400" dirty="0"/>
          </a:p>
        </p:txBody>
      </p:sp>
      <p:cxnSp>
        <p:nvCxnSpPr>
          <p:cNvPr id="8" name="Straight Connector 7"/>
          <p:cNvCxnSpPr>
            <a:stCxn id="7" idx="3"/>
          </p:cNvCxnSpPr>
          <p:nvPr/>
        </p:nvCxnSpPr>
        <p:spPr>
          <a:xfrm>
            <a:off x="1610433" y="4320873"/>
            <a:ext cx="1441005" cy="58639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94" y="4937970"/>
            <a:ext cx="862372" cy="461665"/>
          </a:xfrm>
          <a:prstGeom prst="rect">
            <a:avLst/>
          </a:prstGeom>
          <a:noFill/>
        </p:spPr>
        <p:txBody>
          <a:bodyPr wrap="square" rtlCol="0">
            <a:spAutoFit/>
          </a:bodyPr>
          <a:lstStyle/>
          <a:p>
            <a:r>
              <a:rPr lang="en-US" sz="2400" dirty="0" smtClean="0"/>
              <a:t>Rim</a:t>
            </a:r>
            <a:endParaRPr lang="en-US" sz="2400" dirty="0"/>
          </a:p>
        </p:txBody>
      </p:sp>
      <p:cxnSp>
        <p:nvCxnSpPr>
          <p:cNvPr id="12" name="Straight Connector 11"/>
          <p:cNvCxnSpPr/>
          <p:nvPr/>
        </p:nvCxnSpPr>
        <p:spPr>
          <a:xfrm>
            <a:off x="1572124" y="5168803"/>
            <a:ext cx="2003589" cy="99233"/>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55641" y="2621549"/>
            <a:ext cx="1746913" cy="461665"/>
          </a:xfrm>
          <a:prstGeom prst="rect">
            <a:avLst/>
          </a:prstGeom>
          <a:noFill/>
        </p:spPr>
        <p:txBody>
          <a:bodyPr wrap="square" rtlCol="0">
            <a:spAutoFit/>
          </a:bodyPr>
          <a:lstStyle/>
          <a:p>
            <a:r>
              <a:rPr lang="en-US" sz="2400" dirty="0" smtClean="0"/>
              <a:t>Oleo strut</a:t>
            </a:r>
            <a:endParaRPr lang="en-US" sz="2400" dirty="0"/>
          </a:p>
        </p:txBody>
      </p:sp>
      <p:cxnSp>
        <p:nvCxnSpPr>
          <p:cNvPr id="16" name="Straight Connector 15"/>
          <p:cNvCxnSpPr/>
          <p:nvPr/>
        </p:nvCxnSpPr>
        <p:spPr>
          <a:xfrm flipH="1">
            <a:off x="5063319" y="2852382"/>
            <a:ext cx="1692323" cy="37633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33061" y="4551705"/>
            <a:ext cx="1746913" cy="461665"/>
          </a:xfrm>
          <a:prstGeom prst="rect">
            <a:avLst/>
          </a:prstGeom>
          <a:noFill/>
        </p:spPr>
        <p:txBody>
          <a:bodyPr wrap="square" rtlCol="0">
            <a:spAutoFit/>
          </a:bodyPr>
          <a:lstStyle/>
          <a:p>
            <a:r>
              <a:rPr lang="en-US" sz="2400" dirty="0" smtClean="0"/>
              <a:t>Axle</a:t>
            </a:r>
            <a:endParaRPr lang="en-US" sz="2400" dirty="0"/>
          </a:p>
        </p:txBody>
      </p:sp>
      <p:cxnSp>
        <p:nvCxnSpPr>
          <p:cNvPr id="20" name="Straight Connector 19"/>
          <p:cNvCxnSpPr>
            <a:stCxn id="19" idx="1"/>
          </p:cNvCxnSpPr>
          <p:nvPr/>
        </p:nvCxnSpPr>
        <p:spPr>
          <a:xfrm flipH="1">
            <a:off x="4271749" y="4782538"/>
            <a:ext cx="2661312" cy="48549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642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Landing Gear – Floats</a:t>
            </a:r>
            <a:endParaRPr lang="en-US" sz="4000" dirty="0"/>
          </a:p>
        </p:txBody>
      </p:sp>
      <p:pic>
        <p:nvPicPr>
          <p:cNvPr id="3" name="Picture 2" descr="C:\Users\gholt\Documents\My Dropbox\AE Currciulum\AE_PLTW Internal Docs\Unit1_IntroAerospace\AE U1_Images with sources\AE_L1_2_ Images\Picture 018 (Large).jpg"/>
          <p:cNvPicPr>
            <a:picLocks noChangeAspect="1"/>
          </p:cNvPicPr>
          <p:nvPr/>
        </p:nvPicPr>
        <p:blipFill rotWithShape="1">
          <a:blip r:embed="rId3" cstate="print">
            <a:extLst>
              <a:ext uri="{28A0092B-C50C-407E-A947-70E740481C1C}">
                <a14:useLocalDpi xmlns:a14="http://schemas.microsoft.com/office/drawing/2010/main" val="0"/>
              </a:ext>
            </a:extLst>
          </a:blip>
          <a:srcRect l="11789" t="31670" r="16973" b="25468"/>
          <a:stretch/>
        </p:blipFill>
        <p:spPr bwMode="auto">
          <a:xfrm>
            <a:off x="276446" y="1031359"/>
            <a:ext cx="6689061" cy="3030279"/>
          </a:xfrm>
          <a:prstGeom prst="rect">
            <a:avLst/>
          </a:prstGeom>
          <a:noFill/>
          <a:ln>
            <a:noFill/>
          </a:ln>
        </p:spPr>
      </p:pic>
      <p:pic>
        <p:nvPicPr>
          <p:cNvPr id="4" name="Picture 3" descr="C:\Users\gholt\Documents\My Dropbox\AE Currciulum\AE_PLTW Internal Docs\Unit1_IntroAerospace\AE U1_Images with sources\AE_L1_2_ Images\Picture 039 (Large).jpg"/>
          <p:cNvPicPr>
            <a:picLocks noChangeAspect="1"/>
          </p:cNvPicPr>
          <p:nvPr/>
        </p:nvPicPr>
        <p:blipFill rotWithShape="1">
          <a:blip r:embed="rId4" cstate="print">
            <a:extLst>
              <a:ext uri="{28A0092B-C50C-407E-A947-70E740481C1C}">
                <a14:useLocalDpi xmlns:a14="http://schemas.microsoft.com/office/drawing/2010/main" val="0"/>
              </a:ext>
            </a:extLst>
          </a:blip>
          <a:srcRect t="16164" b="26744"/>
          <a:stretch/>
        </p:blipFill>
        <p:spPr bwMode="auto">
          <a:xfrm>
            <a:off x="2293048" y="3444954"/>
            <a:ext cx="6776521" cy="2913320"/>
          </a:xfrm>
          <a:prstGeom prst="rect">
            <a:avLst/>
          </a:prstGeom>
          <a:noFill/>
          <a:ln>
            <a:noFill/>
          </a:ln>
        </p:spPr>
      </p:pic>
    </p:spTree>
    <p:extLst>
      <p:ext uri="{BB962C8B-B14F-4D97-AF65-F5344CB8AC3E}">
        <p14:creationId xmlns:p14="http://schemas.microsoft.com/office/powerpoint/2010/main" val="2956129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Conventional </a:t>
            </a:r>
            <a:r>
              <a:rPr lang="en-US" sz="4000" dirty="0" smtClean="0"/>
              <a:t>Gear – Tail-Dragger</a:t>
            </a:r>
            <a:endParaRPr lang="en-US" sz="4000" dirty="0"/>
          </a:p>
        </p:txBody>
      </p:sp>
      <p:pic>
        <p:nvPicPr>
          <p:cNvPr id="3" name="Picture 3" descr="Landing Gear Conventional Loehel P51 replica 25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191" y="1110019"/>
            <a:ext cx="6585282" cy="294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Empennage P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761" y="3696572"/>
            <a:ext cx="4304281" cy="286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1889" y="4715418"/>
            <a:ext cx="2510334" cy="830997"/>
          </a:xfrm>
          <a:prstGeom prst="rect">
            <a:avLst/>
          </a:prstGeom>
          <a:noFill/>
        </p:spPr>
        <p:txBody>
          <a:bodyPr wrap="square" rtlCol="0">
            <a:spAutoFit/>
          </a:bodyPr>
          <a:lstStyle/>
          <a:p>
            <a:pPr algn="ctr"/>
            <a:r>
              <a:rPr lang="en-US" sz="2400" dirty="0" smtClean="0"/>
              <a:t>Main Gear</a:t>
            </a:r>
          </a:p>
          <a:p>
            <a:pPr algn="ctr"/>
            <a:r>
              <a:rPr lang="en-US" sz="2400" dirty="0" smtClean="0"/>
              <a:t>(2 wheels)</a:t>
            </a:r>
          </a:p>
        </p:txBody>
      </p:sp>
      <p:cxnSp>
        <p:nvCxnSpPr>
          <p:cNvPr id="6" name="Straight Arrow Connector 5"/>
          <p:cNvCxnSpPr/>
          <p:nvPr/>
        </p:nvCxnSpPr>
        <p:spPr>
          <a:xfrm flipV="1">
            <a:off x="1895006" y="3696572"/>
            <a:ext cx="563608" cy="102211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42453" y="5857097"/>
            <a:ext cx="2265528" cy="461665"/>
          </a:xfrm>
          <a:prstGeom prst="rect">
            <a:avLst/>
          </a:prstGeom>
          <a:noFill/>
        </p:spPr>
        <p:txBody>
          <a:bodyPr wrap="square" rtlCol="0">
            <a:spAutoFit/>
          </a:bodyPr>
          <a:lstStyle/>
          <a:p>
            <a:pPr algn="ctr"/>
            <a:r>
              <a:rPr lang="en-US" sz="2400" dirty="0" smtClean="0"/>
              <a:t>Tail Wheel</a:t>
            </a:r>
          </a:p>
        </p:txBody>
      </p:sp>
      <p:cxnSp>
        <p:nvCxnSpPr>
          <p:cNvPr id="9" name="Straight Arrow Connector 8"/>
          <p:cNvCxnSpPr/>
          <p:nvPr/>
        </p:nvCxnSpPr>
        <p:spPr>
          <a:xfrm>
            <a:off x="3889612" y="6100549"/>
            <a:ext cx="207446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450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Tricycle Gear</a:t>
            </a:r>
            <a:endParaRPr lang="en-US" sz="4000" dirty="0"/>
          </a:p>
        </p:txBody>
      </p:sp>
      <p:pic>
        <p:nvPicPr>
          <p:cNvPr id="3" name="Picture 3" descr="Landing Gear Tricycle Grumman OV1D Mohaw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35" y="1296463"/>
            <a:ext cx="7325436" cy="384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54792" y="5615632"/>
            <a:ext cx="2510334" cy="830997"/>
          </a:xfrm>
          <a:prstGeom prst="rect">
            <a:avLst/>
          </a:prstGeom>
          <a:noFill/>
        </p:spPr>
        <p:txBody>
          <a:bodyPr wrap="square" rtlCol="0">
            <a:spAutoFit/>
          </a:bodyPr>
          <a:lstStyle/>
          <a:p>
            <a:pPr algn="ctr"/>
            <a:r>
              <a:rPr lang="en-US" sz="2400" dirty="0" smtClean="0"/>
              <a:t>Main Gear</a:t>
            </a:r>
          </a:p>
          <a:p>
            <a:pPr algn="ctr"/>
            <a:r>
              <a:rPr lang="en-US" sz="2400" dirty="0" smtClean="0"/>
              <a:t>(2 wheels)</a:t>
            </a:r>
          </a:p>
        </p:txBody>
      </p:sp>
      <p:cxnSp>
        <p:nvCxnSpPr>
          <p:cNvPr id="5" name="Straight Arrow Connector 4"/>
          <p:cNvCxnSpPr/>
          <p:nvPr/>
        </p:nvCxnSpPr>
        <p:spPr>
          <a:xfrm flipV="1">
            <a:off x="2304760" y="4960389"/>
            <a:ext cx="281804" cy="83991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53800" y="5800299"/>
            <a:ext cx="2265528" cy="461665"/>
          </a:xfrm>
          <a:prstGeom prst="rect">
            <a:avLst/>
          </a:prstGeom>
          <a:noFill/>
        </p:spPr>
        <p:txBody>
          <a:bodyPr wrap="square" rtlCol="0">
            <a:spAutoFit/>
          </a:bodyPr>
          <a:lstStyle/>
          <a:p>
            <a:pPr algn="ctr"/>
            <a:r>
              <a:rPr lang="en-US" sz="2400" dirty="0" smtClean="0"/>
              <a:t>Nose Wheel</a:t>
            </a:r>
          </a:p>
        </p:txBody>
      </p:sp>
      <p:cxnSp>
        <p:nvCxnSpPr>
          <p:cNvPr id="7" name="Straight Arrow Connector 6"/>
          <p:cNvCxnSpPr/>
          <p:nvPr/>
        </p:nvCxnSpPr>
        <p:spPr>
          <a:xfrm flipV="1">
            <a:off x="6182436" y="4675757"/>
            <a:ext cx="564679" cy="9398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227094" y="4353637"/>
            <a:ext cx="955342" cy="126199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088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Specialized Landing Gear</a:t>
            </a:r>
            <a:endParaRPr lang="en-US" sz="4000" dirty="0"/>
          </a:p>
        </p:txBody>
      </p:sp>
      <p:pic>
        <p:nvPicPr>
          <p:cNvPr id="3" name="Picture 3" descr="Landing Gear Tall for Rough Field St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145" y="1027646"/>
            <a:ext cx="5943837" cy="396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gholt\Documents\My Dropbox\AE Currciulum\AE_PLTW Internal Docs\Unit1_IntroAerospace\AE U1_Images with sources\AE_L1_2_ Images\Picture 051 (Lar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181" y="3593657"/>
            <a:ext cx="4223166" cy="3180171"/>
          </a:xfrm>
          <a:prstGeom prst="rect">
            <a:avLst/>
          </a:prstGeom>
          <a:noFill/>
          <a:ln>
            <a:noFill/>
          </a:ln>
        </p:spPr>
      </p:pic>
      <p:sp>
        <p:nvSpPr>
          <p:cNvPr id="5" name="TextBox 4"/>
          <p:cNvSpPr txBox="1"/>
          <p:nvPr/>
        </p:nvSpPr>
        <p:spPr>
          <a:xfrm>
            <a:off x="566145" y="4999054"/>
            <a:ext cx="2145157" cy="461665"/>
          </a:xfrm>
          <a:prstGeom prst="rect">
            <a:avLst/>
          </a:prstGeom>
          <a:noFill/>
        </p:spPr>
        <p:txBody>
          <a:bodyPr wrap="square" rtlCol="0">
            <a:spAutoFit/>
          </a:bodyPr>
          <a:lstStyle/>
          <a:p>
            <a:pPr algn="ctr"/>
            <a:r>
              <a:rPr lang="en-US" sz="2400" dirty="0" smtClean="0"/>
              <a:t>Rough Field</a:t>
            </a:r>
          </a:p>
        </p:txBody>
      </p:sp>
      <p:sp>
        <p:nvSpPr>
          <p:cNvPr id="6" name="TextBox 5"/>
          <p:cNvSpPr txBox="1"/>
          <p:nvPr/>
        </p:nvSpPr>
        <p:spPr>
          <a:xfrm>
            <a:off x="3189767" y="6279394"/>
            <a:ext cx="1637414" cy="461665"/>
          </a:xfrm>
          <a:prstGeom prst="rect">
            <a:avLst/>
          </a:prstGeom>
          <a:noFill/>
        </p:spPr>
        <p:txBody>
          <a:bodyPr wrap="square" rtlCol="0">
            <a:spAutoFit/>
          </a:bodyPr>
          <a:lstStyle/>
          <a:p>
            <a:pPr algn="ctr"/>
            <a:r>
              <a:rPr lang="en-US" sz="2400" dirty="0" smtClean="0"/>
              <a:t>Soft Field</a:t>
            </a:r>
          </a:p>
        </p:txBody>
      </p:sp>
    </p:spTree>
    <p:extLst>
      <p:ext uri="{BB962C8B-B14F-4D97-AF65-F5344CB8AC3E}">
        <p14:creationId xmlns:p14="http://schemas.microsoft.com/office/powerpoint/2010/main" val="834994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Size</a:t>
            </a:r>
            <a:endParaRPr lang="en-US" sz="4000" dirty="0"/>
          </a:p>
        </p:txBody>
      </p:sp>
      <p:pic>
        <p:nvPicPr>
          <p:cNvPr id="3" name="Picture 2" descr="C:\Users\gholt\Documents\My Dropbox\AE Currciulum\AE_PLTW Internal Docs\Unit1_IntroAerospace\AE U1_Images with sources\AE_L1_2_ Images\Picture 010 (Lar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704" y="1095160"/>
            <a:ext cx="7060166" cy="5315442"/>
          </a:xfrm>
          <a:prstGeom prst="rect">
            <a:avLst/>
          </a:prstGeom>
          <a:noFill/>
          <a:ln>
            <a:noFill/>
          </a:ln>
        </p:spPr>
      </p:pic>
      <p:sp>
        <p:nvSpPr>
          <p:cNvPr id="6" name="Oval 5"/>
          <p:cNvSpPr>
            <a:spLocks noChangeAspect="1"/>
          </p:cNvSpPr>
          <p:nvPr/>
        </p:nvSpPr>
        <p:spPr>
          <a:xfrm>
            <a:off x="677723" y="4167963"/>
            <a:ext cx="1550512" cy="15505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4785435" y="4327452"/>
            <a:ext cx="1020725" cy="10207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Documents and Settings\gholt\my documents\PLTW\AeroSpace_Rewrite\UNIT 1_Introduction to Aerospace\L_1_2_Physics of flight\IMAGES_AE_L_1_2_Physics of Flight\3570610406_dc36a23dcd.jpg"/>
          <p:cNvPicPr>
            <a:picLocks noChangeAspect="1" noChangeArrowheads="1"/>
          </p:cNvPicPr>
          <p:nvPr/>
        </p:nvPicPr>
        <p:blipFill>
          <a:blip r:embed="rId4" cstate="print"/>
          <a:srcRect l="14015" t="13671" b="12864"/>
          <a:stretch>
            <a:fillRect/>
          </a:stretch>
        </p:blipFill>
        <p:spPr bwMode="auto">
          <a:xfrm>
            <a:off x="1899547" y="1095160"/>
            <a:ext cx="7101834" cy="3628026"/>
          </a:xfrm>
          <a:prstGeom prst="rect">
            <a:avLst/>
          </a:prstGeom>
          <a:noFill/>
        </p:spPr>
      </p:pic>
      <p:sp>
        <p:nvSpPr>
          <p:cNvPr id="10" name="TextBox 9"/>
          <p:cNvSpPr txBox="1"/>
          <p:nvPr/>
        </p:nvSpPr>
        <p:spPr>
          <a:xfrm>
            <a:off x="4688959" y="4723186"/>
            <a:ext cx="3912781" cy="461665"/>
          </a:xfrm>
          <a:prstGeom prst="rect">
            <a:avLst/>
          </a:prstGeom>
          <a:noFill/>
        </p:spPr>
        <p:txBody>
          <a:bodyPr wrap="square" rtlCol="0">
            <a:spAutoFit/>
          </a:bodyPr>
          <a:lstStyle/>
          <a:p>
            <a:pPr algn="ctr"/>
            <a:r>
              <a:rPr lang="en-US" sz="2400" dirty="0"/>
              <a:t>Lockheed C-5 Galaxy</a:t>
            </a:r>
            <a:endParaRPr lang="en-US" sz="2400" dirty="0" smtClean="0"/>
          </a:p>
        </p:txBody>
      </p:sp>
    </p:spTree>
    <p:extLst>
      <p:ext uri="{BB962C8B-B14F-4D97-AF65-F5344CB8AC3E}">
        <p14:creationId xmlns:p14="http://schemas.microsoft.com/office/powerpoint/2010/main" val="28393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par>
                          <p:cTn id="21" fill="hold">
                            <p:stCondLst>
                              <p:cond delay="3500"/>
                            </p:stCondLst>
                            <p:childTnLst>
                              <p:par>
                                <p:cTn id="22" presetID="26" presetClass="emph" presetSubtype="0" fill="hold" grpId="1" nodeType="afterEffect">
                                  <p:stCondLst>
                                    <p:cond delay="0"/>
                                  </p:stCondLst>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Size</a:t>
            </a:r>
            <a:endParaRPr lang="en-US" sz="4000" dirty="0"/>
          </a:p>
        </p:txBody>
      </p:sp>
      <p:pic>
        <p:nvPicPr>
          <p:cNvPr id="1026" name="Picture 2" descr="F:\000_Digital_Pic_Video\AAA_Digital\2007_0515_Cathy in B777\Catherine_3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031" y="512135"/>
            <a:ext cx="4109484" cy="5479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55043" y="6062889"/>
            <a:ext cx="3912781" cy="461665"/>
          </a:xfrm>
          <a:prstGeom prst="rect">
            <a:avLst/>
          </a:prstGeom>
          <a:noFill/>
        </p:spPr>
        <p:txBody>
          <a:bodyPr wrap="square" rtlCol="0">
            <a:spAutoFit/>
          </a:bodyPr>
          <a:lstStyle/>
          <a:p>
            <a:pPr algn="ctr"/>
            <a:r>
              <a:rPr lang="en-US" sz="2400" dirty="0" smtClean="0"/>
              <a:t>Boeing 777 Engine Intake</a:t>
            </a:r>
          </a:p>
        </p:txBody>
      </p:sp>
    </p:spTree>
    <p:extLst>
      <p:ext uri="{BB962C8B-B14F-4D97-AF65-F5344CB8AC3E}">
        <p14:creationId xmlns:p14="http://schemas.microsoft.com/office/powerpoint/2010/main" val="10365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gholt\my documents\PLTW\AeroSpace_Rewrite\Jeppesen Private Pilot_Image CD\PV-02-01.jpg"/>
          <p:cNvPicPr>
            <a:picLocks noChangeAspect="1" noChangeArrowheads="1"/>
          </p:cNvPicPr>
          <p:nvPr/>
        </p:nvPicPr>
        <p:blipFill>
          <a:blip r:embed="rId3" cstate="print"/>
          <a:srcRect/>
          <a:stretch>
            <a:fillRect/>
          </a:stretch>
        </p:blipFill>
        <p:spPr bwMode="auto">
          <a:xfrm>
            <a:off x="762938" y="1484492"/>
            <a:ext cx="6889262" cy="5166947"/>
          </a:xfrm>
          <a:prstGeom prst="rect">
            <a:avLst/>
          </a:prstGeom>
          <a:noFill/>
        </p:spPr>
      </p:pic>
      <p:sp>
        <p:nvSpPr>
          <p:cNvPr id="2" name="Title 1"/>
          <p:cNvSpPr>
            <a:spLocks noGrp="1"/>
          </p:cNvSpPr>
          <p:nvPr>
            <p:ph type="title"/>
          </p:nvPr>
        </p:nvSpPr>
        <p:spPr/>
        <p:txBody>
          <a:bodyPr/>
          <a:lstStyle/>
          <a:p>
            <a:r>
              <a:rPr lang="en-US" sz="4000" dirty="0" smtClean="0"/>
              <a:t>Aircraft Components</a:t>
            </a:r>
            <a:endParaRPr lang="en-US" sz="4000" dirty="0"/>
          </a:p>
        </p:txBody>
      </p:sp>
      <p:sp>
        <p:nvSpPr>
          <p:cNvPr id="11" name="Content Placeholder 10"/>
          <p:cNvSpPr>
            <a:spLocks noGrp="1"/>
          </p:cNvSpPr>
          <p:nvPr>
            <p:ph idx="1"/>
          </p:nvPr>
        </p:nvSpPr>
        <p:spPr/>
        <p:txBody>
          <a:bodyPr/>
          <a:lstStyle/>
          <a:p>
            <a:pPr>
              <a:buNone/>
            </a:pPr>
            <a:r>
              <a:rPr lang="en-US" dirty="0" smtClean="0"/>
              <a:t>	Five typical components</a:t>
            </a:r>
            <a:endParaRPr lang="en-US" dirty="0"/>
          </a:p>
        </p:txBody>
      </p:sp>
      <p:sp>
        <p:nvSpPr>
          <p:cNvPr id="5" name="TextBox 4"/>
          <p:cNvSpPr txBox="1"/>
          <p:nvPr/>
        </p:nvSpPr>
        <p:spPr>
          <a:xfrm>
            <a:off x="6500446" y="2117408"/>
            <a:ext cx="2133600" cy="461665"/>
          </a:xfrm>
          <a:prstGeom prst="rect">
            <a:avLst/>
          </a:prstGeom>
          <a:solidFill>
            <a:schemeClr val="bg1"/>
          </a:solidFill>
        </p:spPr>
        <p:txBody>
          <a:bodyPr wrap="square" rtlCol="0">
            <a:spAutoFit/>
          </a:bodyPr>
          <a:lstStyle/>
          <a:p>
            <a:r>
              <a:rPr lang="en-US" sz="2400" dirty="0" smtClean="0"/>
              <a:t>Empennage</a:t>
            </a:r>
          </a:p>
        </p:txBody>
      </p:sp>
      <p:sp>
        <p:nvSpPr>
          <p:cNvPr id="6" name="TextBox 5"/>
          <p:cNvSpPr txBox="1"/>
          <p:nvPr/>
        </p:nvSpPr>
        <p:spPr>
          <a:xfrm>
            <a:off x="5744307" y="3664855"/>
            <a:ext cx="1752600" cy="461665"/>
          </a:xfrm>
          <a:prstGeom prst="rect">
            <a:avLst/>
          </a:prstGeom>
          <a:solidFill>
            <a:schemeClr val="bg1"/>
          </a:solidFill>
        </p:spPr>
        <p:txBody>
          <a:bodyPr wrap="square" rtlCol="0">
            <a:spAutoFit/>
          </a:bodyPr>
          <a:lstStyle/>
          <a:p>
            <a:r>
              <a:rPr lang="en-US" sz="2400" dirty="0" smtClean="0"/>
              <a:t>Fuselage</a:t>
            </a:r>
            <a:endParaRPr lang="en-US" sz="2400" dirty="0"/>
          </a:p>
        </p:txBody>
      </p:sp>
      <p:sp>
        <p:nvSpPr>
          <p:cNvPr id="7" name="TextBox 6"/>
          <p:cNvSpPr txBox="1"/>
          <p:nvPr/>
        </p:nvSpPr>
        <p:spPr>
          <a:xfrm>
            <a:off x="3563814" y="2521855"/>
            <a:ext cx="1066800" cy="461665"/>
          </a:xfrm>
          <a:prstGeom prst="rect">
            <a:avLst/>
          </a:prstGeom>
          <a:solidFill>
            <a:schemeClr val="bg1"/>
          </a:solidFill>
        </p:spPr>
        <p:txBody>
          <a:bodyPr wrap="square" rtlCol="0">
            <a:spAutoFit/>
          </a:bodyPr>
          <a:lstStyle/>
          <a:p>
            <a:r>
              <a:rPr lang="en-US" sz="2400" dirty="0" smtClean="0"/>
              <a:t>Wing</a:t>
            </a:r>
            <a:endParaRPr lang="en-US" sz="2400" dirty="0"/>
          </a:p>
        </p:txBody>
      </p:sp>
      <p:sp>
        <p:nvSpPr>
          <p:cNvPr id="8" name="TextBox 7"/>
          <p:cNvSpPr txBox="1"/>
          <p:nvPr/>
        </p:nvSpPr>
        <p:spPr>
          <a:xfrm>
            <a:off x="3557954" y="5259193"/>
            <a:ext cx="1318847" cy="830997"/>
          </a:xfrm>
          <a:prstGeom prst="rect">
            <a:avLst/>
          </a:prstGeom>
          <a:solidFill>
            <a:schemeClr val="bg1"/>
          </a:solidFill>
        </p:spPr>
        <p:txBody>
          <a:bodyPr wrap="square" rtlCol="0">
            <a:spAutoFit/>
          </a:bodyPr>
          <a:lstStyle/>
          <a:p>
            <a:pPr algn="ctr"/>
            <a:r>
              <a:rPr lang="en-US" sz="2400" dirty="0" smtClean="0"/>
              <a:t>Landing</a:t>
            </a:r>
          </a:p>
          <a:p>
            <a:pPr algn="ctr"/>
            <a:r>
              <a:rPr lang="en-US" sz="2400" dirty="0" smtClean="0"/>
              <a:t>Gear</a:t>
            </a:r>
            <a:endParaRPr lang="en-US" sz="2400" dirty="0"/>
          </a:p>
        </p:txBody>
      </p:sp>
      <p:sp>
        <p:nvSpPr>
          <p:cNvPr id="9" name="TextBox 8"/>
          <p:cNvSpPr txBox="1"/>
          <p:nvPr/>
        </p:nvSpPr>
        <p:spPr>
          <a:xfrm>
            <a:off x="228599" y="4426855"/>
            <a:ext cx="1834662" cy="461665"/>
          </a:xfrm>
          <a:prstGeom prst="rect">
            <a:avLst/>
          </a:prstGeom>
          <a:solidFill>
            <a:schemeClr val="bg1"/>
          </a:solidFill>
        </p:spPr>
        <p:txBody>
          <a:bodyPr wrap="square" rtlCol="0">
            <a:spAutoFit/>
          </a:bodyPr>
          <a:lstStyle/>
          <a:p>
            <a:pPr algn="r"/>
            <a:r>
              <a:rPr lang="en-US" sz="2400" dirty="0" smtClean="0"/>
              <a:t>Power Plant</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Specialty Aircraft</a:t>
            </a:r>
          </a:p>
        </p:txBody>
      </p:sp>
      <p:pic>
        <p:nvPicPr>
          <p:cNvPr id="1026" name="Picture 2" descr="C:\Users\gholt\Desktop\Shuttl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31" y="1246907"/>
            <a:ext cx="6954259" cy="528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5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Instrument Panel</a:t>
            </a:r>
            <a:endParaRPr lang="en-US" sz="4000" dirty="0"/>
          </a:p>
        </p:txBody>
      </p:sp>
      <p:pic>
        <p:nvPicPr>
          <p:cNvPr id="3" name="Picture 3" descr="Instrument Panel Mify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95" y="1266864"/>
            <a:ext cx="6424206" cy="428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nstrument Panel Corsair Upd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642" y="3003689"/>
            <a:ext cx="5530070" cy="368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nstument Pan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9877" y="216543"/>
            <a:ext cx="4857787" cy="290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5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of Gravity</a:t>
            </a:r>
            <a:endParaRPr lang="en-US" dirty="0"/>
          </a:p>
        </p:txBody>
      </p:sp>
      <p:sp>
        <p:nvSpPr>
          <p:cNvPr id="3" name="Content Placeholder 2"/>
          <p:cNvSpPr>
            <a:spLocks noGrp="1"/>
          </p:cNvSpPr>
          <p:nvPr>
            <p:ph idx="1"/>
          </p:nvPr>
        </p:nvSpPr>
        <p:spPr/>
        <p:txBody>
          <a:bodyPr/>
          <a:lstStyle/>
          <a:p>
            <a:pPr>
              <a:buNone/>
            </a:pPr>
            <a:r>
              <a:rPr lang="en-US" dirty="0" smtClean="0"/>
              <a:t>	Center of Gravity (CG) is point where weight of object is balanced </a:t>
            </a:r>
            <a:endParaRPr lang="en-US" dirty="0"/>
          </a:p>
        </p:txBody>
      </p:sp>
      <p:sp>
        <p:nvSpPr>
          <p:cNvPr id="7" name="Text Box 6"/>
          <p:cNvSpPr txBox="1">
            <a:spLocks noChangeArrowheads="1"/>
          </p:cNvSpPr>
          <p:nvPr/>
        </p:nvSpPr>
        <p:spPr bwMode="auto">
          <a:xfrm>
            <a:off x="217488" y="5561013"/>
            <a:ext cx="2514600" cy="641350"/>
          </a:xfrm>
          <a:prstGeom prst="rect">
            <a:avLst/>
          </a:prstGeom>
          <a:noFill/>
          <a:ln w="9525">
            <a:noFill/>
            <a:miter lim="800000"/>
            <a:headEnd/>
            <a:tailEnd/>
          </a:ln>
        </p:spPr>
        <p:txBody>
          <a:bodyPr>
            <a:spAutoFit/>
          </a:bodyPr>
          <a:lstStyle/>
          <a:p>
            <a:pPr algn="ctr">
              <a:spcBef>
                <a:spcPct val="50000"/>
              </a:spcBef>
            </a:pPr>
            <a:r>
              <a:rPr lang="en-US" dirty="0" err="1"/>
              <a:t>Centroid</a:t>
            </a:r>
            <a:r>
              <a:rPr lang="en-US" dirty="0"/>
              <a:t> </a:t>
            </a:r>
            <a:r>
              <a:rPr lang="en-US" dirty="0" smtClean="0"/>
              <a:t>located </a:t>
            </a:r>
            <a:r>
              <a:rPr lang="en-US" dirty="0"/>
              <a:t>on the line of </a:t>
            </a:r>
            <a:r>
              <a:rPr lang="en-US" dirty="0" smtClean="0"/>
              <a:t>symmetry</a:t>
            </a:r>
            <a:endParaRPr lang="en-US" dirty="0"/>
          </a:p>
        </p:txBody>
      </p:sp>
      <p:sp>
        <p:nvSpPr>
          <p:cNvPr id="8" name="Text Box 7"/>
          <p:cNvSpPr txBox="1">
            <a:spLocks noChangeArrowheads="1"/>
          </p:cNvSpPr>
          <p:nvPr/>
        </p:nvSpPr>
        <p:spPr bwMode="auto">
          <a:xfrm>
            <a:off x="3467100" y="5521325"/>
            <a:ext cx="5156200" cy="646331"/>
          </a:xfrm>
          <a:prstGeom prst="rect">
            <a:avLst/>
          </a:prstGeom>
          <a:noFill/>
          <a:ln w="9525">
            <a:noFill/>
            <a:miter lim="800000"/>
            <a:headEnd/>
            <a:tailEnd/>
          </a:ln>
        </p:spPr>
        <p:txBody>
          <a:bodyPr>
            <a:spAutoFit/>
          </a:bodyPr>
          <a:lstStyle/>
          <a:p>
            <a:pPr>
              <a:spcBef>
                <a:spcPct val="50000"/>
              </a:spcBef>
            </a:pPr>
            <a:r>
              <a:rPr lang="en-US" dirty="0" err="1" smtClean="0"/>
              <a:t>Centroid</a:t>
            </a:r>
            <a:r>
              <a:rPr lang="en-US" dirty="0" smtClean="0"/>
              <a:t> of object with multiple </a:t>
            </a:r>
            <a:r>
              <a:rPr lang="en-US" dirty="0"/>
              <a:t>lines of </a:t>
            </a:r>
            <a:r>
              <a:rPr lang="en-US" dirty="0" smtClean="0"/>
              <a:t>symmetry is </a:t>
            </a:r>
            <a:r>
              <a:rPr lang="en-US" dirty="0"/>
              <a:t>located at </a:t>
            </a:r>
            <a:r>
              <a:rPr lang="en-US" dirty="0" smtClean="0"/>
              <a:t>intersection </a:t>
            </a:r>
            <a:r>
              <a:rPr lang="en-US" dirty="0"/>
              <a:t>of </a:t>
            </a:r>
            <a:r>
              <a:rPr lang="en-US" dirty="0" smtClean="0"/>
              <a:t>lines </a:t>
            </a:r>
            <a:r>
              <a:rPr lang="en-US" dirty="0"/>
              <a:t>of </a:t>
            </a:r>
            <a:r>
              <a:rPr lang="en-US" dirty="0" smtClean="0"/>
              <a:t>symmetry</a:t>
            </a:r>
            <a:endParaRPr lang="en-US" dirty="0"/>
          </a:p>
        </p:txBody>
      </p:sp>
      <p:sp>
        <p:nvSpPr>
          <p:cNvPr id="9" name="AutoShape 8"/>
          <p:cNvSpPr>
            <a:spLocks noChangeArrowheads="1"/>
          </p:cNvSpPr>
          <p:nvPr/>
        </p:nvSpPr>
        <p:spPr bwMode="auto">
          <a:xfrm>
            <a:off x="460375" y="3108325"/>
            <a:ext cx="1746250" cy="2389188"/>
          </a:xfrm>
          <a:prstGeom prst="triangle">
            <a:avLst>
              <a:gd name="adj" fmla="val 50000"/>
            </a:avLst>
          </a:prstGeom>
          <a:solidFill>
            <a:srgbClr val="CC99FF"/>
          </a:solidFill>
          <a:ln w="38100">
            <a:solidFill>
              <a:schemeClr val="tx1"/>
            </a:solidFill>
            <a:miter lim="800000"/>
            <a:headEnd/>
            <a:tailEnd/>
          </a:ln>
        </p:spPr>
        <p:txBody>
          <a:bodyPr wrap="none" anchor="ctr"/>
          <a:lstStyle/>
          <a:p>
            <a:endParaRPr lang="en-US"/>
          </a:p>
        </p:txBody>
      </p:sp>
      <p:sp>
        <p:nvSpPr>
          <p:cNvPr id="10" name="Rectangle 9"/>
          <p:cNvSpPr>
            <a:spLocks noChangeArrowheads="1"/>
          </p:cNvSpPr>
          <p:nvPr/>
        </p:nvSpPr>
        <p:spPr bwMode="auto">
          <a:xfrm>
            <a:off x="3492500" y="3538538"/>
            <a:ext cx="2030413" cy="1885950"/>
          </a:xfrm>
          <a:prstGeom prst="rect">
            <a:avLst/>
          </a:prstGeom>
          <a:solidFill>
            <a:schemeClr val="accent1"/>
          </a:solidFill>
          <a:ln w="38100">
            <a:solidFill>
              <a:schemeClr val="tx1"/>
            </a:solidFill>
            <a:miter lim="800000"/>
            <a:headEnd/>
            <a:tailEnd/>
          </a:ln>
        </p:spPr>
        <p:txBody>
          <a:bodyPr wrap="none" anchor="ctr"/>
          <a:lstStyle/>
          <a:p>
            <a:endParaRPr lang="en-US"/>
          </a:p>
        </p:txBody>
      </p:sp>
      <p:grpSp>
        <p:nvGrpSpPr>
          <p:cNvPr id="11" name="Group 16"/>
          <p:cNvGrpSpPr>
            <a:grpSpLocks/>
          </p:cNvGrpSpPr>
          <p:nvPr/>
        </p:nvGrpSpPr>
        <p:grpSpPr bwMode="auto">
          <a:xfrm>
            <a:off x="3519488" y="3546475"/>
            <a:ext cx="2014537" cy="1892300"/>
            <a:chOff x="3312" y="2016"/>
            <a:chExt cx="1392" cy="1296"/>
          </a:xfrm>
        </p:grpSpPr>
        <p:sp>
          <p:nvSpPr>
            <p:cNvPr id="12" name="Line 11"/>
            <p:cNvSpPr>
              <a:spLocks noChangeShapeType="1"/>
            </p:cNvSpPr>
            <p:nvPr/>
          </p:nvSpPr>
          <p:spPr bwMode="auto">
            <a:xfrm>
              <a:off x="3312" y="2016"/>
              <a:ext cx="1392" cy="1296"/>
            </a:xfrm>
            <a:prstGeom prst="line">
              <a:avLst/>
            </a:prstGeom>
            <a:noFill/>
            <a:ln w="19050">
              <a:solidFill>
                <a:schemeClr val="tx1"/>
              </a:solidFill>
              <a:prstDash val="dash"/>
              <a:round/>
              <a:headEnd/>
              <a:tailEnd/>
            </a:ln>
          </p:spPr>
          <p:txBody>
            <a:bodyPr/>
            <a:lstStyle/>
            <a:p>
              <a:endParaRPr lang="en-US"/>
            </a:p>
          </p:txBody>
        </p:sp>
        <p:sp>
          <p:nvSpPr>
            <p:cNvPr id="13" name="Line 12"/>
            <p:cNvSpPr>
              <a:spLocks noChangeShapeType="1"/>
            </p:cNvSpPr>
            <p:nvPr/>
          </p:nvSpPr>
          <p:spPr bwMode="auto">
            <a:xfrm flipH="1">
              <a:off x="3312" y="2016"/>
              <a:ext cx="1392" cy="1296"/>
            </a:xfrm>
            <a:prstGeom prst="line">
              <a:avLst/>
            </a:prstGeom>
            <a:noFill/>
            <a:ln w="19050">
              <a:solidFill>
                <a:schemeClr val="tx1"/>
              </a:solidFill>
              <a:prstDash val="dash"/>
              <a:round/>
              <a:headEnd/>
              <a:tailEnd/>
            </a:ln>
          </p:spPr>
          <p:txBody>
            <a:bodyPr/>
            <a:lstStyle/>
            <a:p>
              <a:endParaRPr lang="en-US"/>
            </a:p>
          </p:txBody>
        </p:sp>
      </p:grpSp>
      <p:sp>
        <p:nvSpPr>
          <p:cNvPr id="14" name="Line 13"/>
          <p:cNvSpPr>
            <a:spLocks noChangeShapeType="1"/>
          </p:cNvSpPr>
          <p:nvPr/>
        </p:nvSpPr>
        <p:spPr bwMode="auto">
          <a:xfrm flipH="1">
            <a:off x="1327150" y="3073400"/>
            <a:ext cx="6350" cy="2419350"/>
          </a:xfrm>
          <a:prstGeom prst="line">
            <a:avLst/>
          </a:prstGeom>
          <a:noFill/>
          <a:ln w="19050">
            <a:solidFill>
              <a:schemeClr val="tx1"/>
            </a:solidFill>
            <a:prstDash val="dash"/>
            <a:round/>
            <a:headEnd/>
            <a:tailEnd/>
          </a:ln>
        </p:spPr>
        <p:txBody>
          <a:bodyPr/>
          <a:lstStyle/>
          <a:p>
            <a:endParaRPr lang="en-US"/>
          </a:p>
        </p:txBody>
      </p:sp>
      <p:sp>
        <p:nvSpPr>
          <p:cNvPr id="15" name="Oval 17"/>
          <p:cNvSpPr>
            <a:spLocks noChangeArrowheads="1"/>
          </p:cNvSpPr>
          <p:nvPr/>
        </p:nvSpPr>
        <p:spPr bwMode="auto">
          <a:xfrm>
            <a:off x="6665913" y="3571875"/>
            <a:ext cx="1752600" cy="1828800"/>
          </a:xfrm>
          <a:prstGeom prst="ellipse">
            <a:avLst/>
          </a:prstGeom>
          <a:solidFill>
            <a:srgbClr val="FFFF00"/>
          </a:solidFill>
          <a:ln w="38100">
            <a:solidFill>
              <a:schemeClr val="tx1"/>
            </a:solidFill>
            <a:round/>
            <a:headEnd/>
            <a:tailEnd/>
          </a:ln>
        </p:spPr>
        <p:txBody>
          <a:bodyPr wrap="none" anchor="ctr"/>
          <a:lstStyle/>
          <a:p>
            <a:endParaRPr lang="en-US"/>
          </a:p>
        </p:txBody>
      </p:sp>
      <p:sp>
        <p:nvSpPr>
          <p:cNvPr id="16" name="Line 20"/>
          <p:cNvSpPr>
            <a:spLocks noChangeShapeType="1"/>
          </p:cNvSpPr>
          <p:nvPr/>
        </p:nvSpPr>
        <p:spPr bwMode="auto">
          <a:xfrm flipH="1">
            <a:off x="6686550" y="4500563"/>
            <a:ext cx="1752600" cy="15875"/>
          </a:xfrm>
          <a:prstGeom prst="line">
            <a:avLst/>
          </a:prstGeom>
          <a:noFill/>
          <a:ln w="19050">
            <a:solidFill>
              <a:schemeClr val="tx1"/>
            </a:solidFill>
            <a:prstDash val="dash"/>
            <a:round/>
            <a:headEnd/>
            <a:tailEnd/>
          </a:ln>
        </p:spPr>
        <p:txBody>
          <a:bodyPr/>
          <a:lstStyle/>
          <a:p>
            <a:endParaRPr lang="en-US"/>
          </a:p>
        </p:txBody>
      </p:sp>
      <p:sp>
        <p:nvSpPr>
          <p:cNvPr id="17" name="Line 21"/>
          <p:cNvSpPr>
            <a:spLocks noChangeShapeType="1"/>
          </p:cNvSpPr>
          <p:nvPr/>
        </p:nvSpPr>
        <p:spPr bwMode="auto">
          <a:xfrm flipH="1" flipV="1">
            <a:off x="7512050" y="3589338"/>
            <a:ext cx="42863" cy="1820862"/>
          </a:xfrm>
          <a:prstGeom prst="line">
            <a:avLst/>
          </a:prstGeom>
          <a:noFill/>
          <a:ln w="19050">
            <a:solidFill>
              <a:schemeClr val="tx1"/>
            </a:solidFill>
            <a:prstDash val="dash"/>
            <a:round/>
            <a:headEnd/>
            <a:tailEnd/>
          </a:ln>
        </p:spPr>
        <p:txBody>
          <a:bodyPr/>
          <a:lstStyle/>
          <a:p>
            <a:endParaRPr lang="en-US"/>
          </a:p>
        </p:txBody>
      </p:sp>
      <p:pic>
        <p:nvPicPr>
          <p:cNvPr id="18" name="Picture 22"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02125" y="4276725"/>
            <a:ext cx="396875" cy="398463"/>
          </a:xfrm>
          <a:prstGeom prst="rect">
            <a:avLst/>
          </a:prstGeom>
          <a:noFill/>
          <a:ln w="9525">
            <a:noFill/>
            <a:miter lim="800000"/>
            <a:headEnd/>
            <a:tailEnd/>
          </a:ln>
        </p:spPr>
      </p:pic>
      <p:pic>
        <p:nvPicPr>
          <p:cNvPr id="19" name="Picture 23"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34250" y="4316413"/>
            <a:ext cx="396875" cy="398462"/>
          </a:xfrm>
          <a:prstGeom prst="rect">
            <a:avLst/>
          </a:prstGeom>
          <a:noFill/>
          <a:ln w="9525">
            <a:noFill/>
            <a:miter lim="800000"/>
            <a:headEnd/>
            <a:tailEnd/>
          </a:ln>
        </p:spPr>
      </p:pic>
      <p:pic>
        <p:nvPicPr>
          <p:cNvPr id="20" name="Picture 24"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29013" y="4673686"/>
            <a:ext cx="396875" cy="398463"/>
          </a:xfrm>
          <a:prstGeom prst="rect">
            <a:avLst/>
          </a:prstGeom>
          <a:noFill/>
          <a:ln w="9525">
            <a:noFill/>
            <a:miter lim="800000"/>
            <a:headEnd/>
            <a:tailEnd/>
          </a:ln>
        </p:spPr>
      </p:pic>
      <p:pic>
        <p:nvPicPr>
          <p:cNvPr id="21" name="Picture 24"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56354" y="1341481"/>
            <a:ext cx="1041657" cy="104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6" grpId="0" animBg="1"/>
      <p:bldP spid="16" grpId="1" animBg="1"/>
      <p:bldP spid="17" grpId="0" animBg="1"/>
      <p:bldP spid="1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p:sp>
        <p:nvSpPr>
          <p:cNvPr id="3" name="Content Placeholder 2"/>
          <p:cNvSpPr>
            <a:spLocks noGrp="1"/>
          </p:cNvSpPr>
          <p:nvPr>
            <p:ph idx="1"/>
          </p:nvPr>
        </p:nvSpPr>
        <p:spPr/>
        <p:txBody>
          <a:bodyPr/>
          <a:lstStyle/>
          <a:p>
            <a:r>
              <a:rPr lang="en-US" dirty="0" smtClean="0"/>
              <a:t>Aircraft with positive stability returns to steady flight after disturbance</a:t>
            </a:r>
          </a:p>
          <a:p>
            <a:r>
              <a:rPr lang="en-US" dirty="0" smtClean="0"/>
              <a:t>Maneuverability is an indication of an aircraft’s ability to handle the stress of maneuvers</a:t>
            </a:r>
          </a:p>
          <a:p>
            <a:r>
              <a:rPr lang="en-US" dirty="0" smtClean="0"/>
              <a:t>Controllability is an indication of an aircraft’s ability to react to pilot inputs  </a:t>
            </a:r>
            <a:endParaRPr lang="en-US" dirty="0"/>
          </a:p>
        </p:txBody>
      </p:sp>
      <p:pic>
        <p:nvPicPr>
          <p:cNvPr id="1026" name="Picture 2" descr="C:\Documents and Settings\gholt\my documents\PLTW\AeroSpace_Rewrite\Jeppesen Private Pilot_Image CD\PV-03-2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49769" y="2410290"/>
            <a:ext cx="5869460" cy="41822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Attitude</a:t>
            </a:r>
            <a:endParaRPr lang="en-US" dirty="0"/>
          </a:p>
        </p:txBody>
      </p:sp>
      <p:sp>
        <p:nvSpPr>
          <p:cNvPr id="3" name="Content Placeholder 2"/>
          <p:cNvSpPr>
            <a:spLocks noGrp="1"/>
          </p:cNvSpPr>
          <p:nvPr>
            <p:ph idx="1"/>
          </p:nvPr>
        </p:nvSpPr>
        <p:spPr/>
        <p:txBody>
          <a:bodyPr/>
          <a:lstStyle/>
          <a:p>
            <a:r>
              <a:rPr lang="en-US" dirty="0" smtClean="0"/>
              <a:t>Aircraft have three axes of flight which intersect at the center of gravity</a:t>
            </a:r>
          </a:p>
          <a:p>
            <a:r>
              <a:rPr lang="en-US" dirty="0" smtClean="0"/>
              <a:t>Aircraft must be stable around these three axes for controlled flight</a:t>
            </a:r>
          </a:p>
          <a:p>
            <a:r>
              <a:rPr lang="en-US" dirty="0" smtClean="0"/>
              <a:t>Aircraft must be controlled to rotate around these three axes to change direction</a:t>
            </a:r>
          </a:p>
          <a:p>
            <a:endParaRPr lang="en-US" dirty="0"/>
          </a:p>
        </p:txBody>
      </p:sp>
      <p:pic>
        <p:nvPicPr>
          <p:cNvPr id="5" name="Picture 2" descr="C:\Documents and Settings\gholt\my documents\PLTW\AeroSpace_Rewrite\Jeppesen Private Pilot_Image CD\PV-03-31.jpg"/>
          <p:cNvPicPr>
            <a:picLocks noChangeAspect="1" noChangeArrowheads="1"/>
          </p:cNvPicPr>
          <p:nvPr/>
        </p:nvPicPr>
        <p:blipFill>
          <a:blip r:embed="rId3" cstate="print"/>
          <a:srcRect/>
          <a:stretch>
            <a:fillRect/>
          </a:stretch>
        </p:blipFill>
        <p:spPr bwMode="auto">
          <a:xfrm>
            <a:off x="4724400" y="4495800"/>
            <a:ext cx="2971800" cy="2228850"/>
          </a:xfrm>
          <a:prstGeom prst="rect">
            <a:avLst/>
          </a:prstGeom>
          <a:noFill/>
        </p:spPr>
      </p:pic>
      <p:pic>
        <p:nvPicPr>
          <p:cNvPr id="7" name="Picture 3" descr="C:\Documents and Settings\gholt\my documents\PLTW\AeroSpace_Rewrite\Jeppesen Private Pilot_Image CD\PV-03-27.jpg"/>
          <p:cNvPicPr>
            <a:picLocks noChangeAspect="1" noChangeArrowheads="1"/>
          </p:cNvPicPr>
          <p:nvPr/>
        </p:nvPicPr>
        <p:blipFill>
          <a:blip r:embed="rId4" cstate="print"/>
          <a:srcRect/>
          <a:stretch>
            <a:fillRect/>
          </a:stretch>
        </p:blipFill>
        <p:spPr bwMode="auto">
          <a:xfrm>
            <a:off x="1295400" y="4495800"/>
            <a:ext cx="2946400" cy="2209800"/>
          </a:xfrm>
          <a:prstGeom prst="rect">
            <a:avLst/>
          </a:prstGeom>
          <a:noFill/>
        </p:spPr>
      </p:pic>
      <p:grpSp>
        <p:nvGrpSpPr>
          <p:cNvPr id="11" name="Group 10"/>
          <p:cNvGrpSpPr/>
          <p:nvPr/>
        </p:nvGrpSpPr>
        <p:grpSpPr>
          <a:xfrm>
            <a:off x="915162" y="2990850"/>
            <a:ext cx="4572000" cy="3590723"/>
            <a:chOff x="-5120640" y="1987117"/>
            <a:chExt cx="4572000" cy="3590723"/>
          </a:xfrm>
        </p:grpSpPr>
        <p:pic>
          <p:nvPicPr>
            <p:cNvPr id="5123" name="Picture 3" descr="C:\Documents and Settings\gholt\my documents\PLTW\AeroSpace_Rewrite\Jeppesen Private Pilot_Image CD\PV-03-27.jpg"/>
            <p:cNvPicPr>
              <a:picLocks noChangeAspect="1" noChangeArrowheads="1"/>
            </p:cNvPicPr>
            <p:nvPr/>
          </p:nvPicPr>
          <p:blipFill>
            <a:blip r:embed="rId5" cstate="print"/>
            <a:srcRect/>
            <a:stretch>
              <a:fillRect/>
            </a:stretch>
          </p:blipFill>
          <p:spPr bwMode="auto">
            <a:xfrm>
              <a:off x="-5120640" y="2148840"/>
              <a:ext cx="4572000" cy="3429000"/>
            </a:xfrm>
            <a:prstGeom prst="rect">
              <a:avLst/>
            </a:prstGeom>
            <a:noFill/>
          </p:spPr>
        </p:pic>
        <p:sp>
          <p:nvSpPr>
            <p:cNvPr id="8" name="TextBox 7"/>
            <p:cNvSpPr txBox="1"/>
            <p:nvPr/>
          </p:nvSpPr>
          <p:spPr>
            <a:xfrm>
              <a:off x="-4295288" y="2187142"/>
              <a:ext cx="1703512" cy="646331"/>
            </a:xfrm>
            <a:prstGeom prst="rect">
              <a:avLst/>
            </a:prstGeom>
            <a:solidFill>
              <a:schemeClr val="bg1"/>
            </a:solidFill>
          </p:spPr>
          <p:txBody>
            <a:bodyPr wrap="square" rtlCol="0">
              <a:spAutoFit/>
            </a:bodyPr>
            <a:lstStyle/>
            <a:p>
              <a:pPr algn="ctr"/>
              <a:r>
                <a:rPr lang="en-US" dirty="0" smtClean="0"/>
                <a:t>Longitudinal</a:t>
              </a:r>
            </a:p>
            <a:p>
              <a:pPr algn="ctr"/>
              <a:r>
                <a:rPr lang="en-US" dirty="0" smtClean="0"/>
                <a:t>Axis </a:t>
              </a:r>
              <a:endParaRPr lang="en-US" dirty="0"/>
            </a:p>
          </p:txBody>
        </p:sp>
        <p:sp>
          <p:nvSpPr>
            <p:cNvPr id="9" name="TextBox 8"/>
            <p:cNvSpPr txBox="1"/>
            <p:nvPr/>
          </p:nvSpPr>
          <p:spPr>
            <a:xfrm>
              <a:off x="-2095013" y="1987117"/>
              <a:ext cx="1185375" cy="646331"/>
            </a:xfrm>
            <a:prstGeom prst="rect">
              <a:avLst/>
            </a:prstGeom>
            <a:solidFill>
              <a:schemeClr val="bg1"/>
            </a:solidFill>
          </p:spPr>
          <p:txBody>
            <a:bodyPr wrap="square" rtlCol="0">
              <a:spAutoFit/>
            </a:bodyPr>
            <a:lstStyle/>
            <a:p>
              <a:pPr algn="ctr"/>
              <a:r>
                <a:rPr lang="en-US" dirty="0" smtClean="0"/>
                <a:t>Lateral</a:t>
              </a:r>
            </a:p>
            <a:p>
              <a:pPr algn="ctr"/>
              <a:r>
                <a:rPr lang="en-US" dirty="0" smtClean="0"/>
                <a:t>Axis </a:t>
              </a:r>
              <a:endParaRPr lang="en-US" dirty="0"/>
            </a:p>
          </p:txBody>
        </p:sp>
        <p:sp>
          <p:nvSpPr>
            <p:cNvPr id="10" name="TextBox 9"/>
            <p:cNvSpPr txBox="1"/>
            <p:nvPr/>
          </p:nvSpPr>
          <p:spPr>
            <a:xfrm>
              <a:off x="-4257179" y="3396816"/>
              <a:ext cx="1185375" cy="646331"/>
            </a:xfrm>
            <a:prstGeom prst="rect">
              <a:avLst/>
            </a:prstGeom>
            <a:solidFill>
              <a:schemeClr val="bg1"/>
            </a:solidFill>
          </p:spPr>
          <p:txBody>
            <a:bodyPr wrap="square" rtlCol="0">
              <a:spAutoFit/>
            </a:bodyPr>
            <a:lstStyle/>
            <a:p>
              <a:pPr algn="ctr"/>
              <a:r>
                <a:rPr lang="en-US" dirty="0" smtClean="0"/>
                <a:t>Vertical</a:t>
              </a:r>
            </a:p>
            <a:p>
              <a:pPr algn="ctr"/>
              <a:r>
                <a:rPr lang="en-US" dirty="0" smtClean="0"/>
                <a:t>Axis </a:t>
              </a:r>
              <a:endParaRPr lang="en-US" dirty="0"/>
            </a:p>
          </p:txBody>
        </p:sp>
      </p:grpSp>
      <p:grpSp>
        <p:nvGrpSpPr>
          <p:cNvPr id="19" name="Group 18"/>
          <p:cNvGrpSpPr/>
          <p:nvPr/>
        </p:nvGrpSpPr>
        <p:grpSpPr>
          <a:xfrm>
            <a:off x="4637532" y="4114800"/>
            <a:ext cx="3657600" cy="2743200"/>
            <a:chOff x="-5013960" y="2926080"/>
            <a:chExt cx="3657600" cy="2743200"/>
          </a:xfrm>
        </p:grpSpPr>
        <p:pic>
          <p:nvPicPr>
            <p:cNvPr id="5122" name="Picture 2" descr="C:\Documents and Settings\gholt\my documents\PLTW\AeroSpace_Rewrite\Jeppesen Private Pilot_Image CD\PV-03-31.jpg"/>
            <p:cNvPicPr>
              <a:picLocks noChangeAspect="1" noChangeArrowheads="1"/>
            </p:cNvPicPr>
            <p:nvPr/>
          </p:nvPicPr>
          <p:blipFill>
            <a:blip r:embed="rId6" cstate="print"/>
            <a:srcRect/>
            <a:stretch>
              <a:fillRect/>
            </a:stretch>
          </p:blipFill>
          <p:spPr bwMode="auto">
            <a:xfrm>
              <a:off x="-5013960" y="2926080"/>
              <a:ext cx="3657600" cy="2743200"/>
            </a:xfrm>
            <a:prstGeom prst="rect">
              <a:avLst/>
            </a:prstGeom>
            <a:noFill/>
          </p:spPr>
        </p:pic>
        <p:sp>
          <p:nvSpPr>
            <p:cNvPr id="15" name="TextBox 14"/>
            <p:cNvSpPr txBox="1"/>
            <p:nvPr/>
          </p:nvSpPr>
          <p:spPr>
            <a:xfrm>
              <a:off x="-3563768" y="3305758"/>
              <a:ext cx="1353968" cy="646331"/>
            </a:xfrm>
            <a:prstGeom prst="rect">
              <a:avLst/>
            </a:prstGeom>
            <a:solidFill>
              <a:schemeClr val="bg1"/>
            </a:solidFill>
          </p:spPr>
          <p:txBody>
            <a:bodyPr wrap="square" rtlCol="0">
              <a:spAutoFit/>
            </a:bodyPr>
            <a:lstStyle/>
            <a:p>
              <a:pPr algn="ctr"/>
              <a:r>
                <a:rPr lang="en-US" dirty="0" smtClean="0"/>
                <a:t>Center of</a:t>
              </a:r>
            </a:p>
            <a:p>
              <a:pPr algn="ctr"/>
              <a:r>
                <a:rPr lang="en-US" dirty="0" smtClean="0"/>
                <a:t>Pressure</a:t>
              </a:r>
              <a:endParaRPr lang="en-US" dirty="0"/>
            </a:p>
          </p:txBody>
        </p:sp>
        <p:sp>
          <p:nvSpPr>
            <p:cNvPr id="18" name="TextBox 17"/>
            <p:cNvSpPr txBox="1"/>
            <p:nvPr/>
          </p:nvSpPr>
          <p:spPr>
            <a:xfrm>
              <a:off x="-4676288" y="4677358"/>
              <a:ext cx="1353968" cy="646331"/>
            </a:xfrm>
            <a:prstGeom prst="rect">
              <a:avLst/>
            </a:prstGeom>
            <a:solidFill>
              <a:schemeClr val="bg1"/>
            </a:solidFill>
          </p:spPr>
          <p:txBody>
            <a:bodyPr wrap="square" rtlCol="0">
              <a:spAutoFit/>
            </a:bodyPr>
            <a:lstStyle/>
            <a:p>
              <a:pPr algn="ctr"/>
              <a:r>
                <a:rPr lang="en-US" dirty="0" smtClean="0"/>
                <a:t>Center of</a:t>
              </a:r>
            </a:p>
            <a:p>
              <a:pPr algn="ctr"/>
              <a:r>
                <a:rPr lang="en-US" dirty="0" smtClean="0"/>
                <a:t>Gravity</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06536" y="1369668"/>
            <a:ext cx="6583680" cy="5249388"/>
            <a:chOff x="1112520" y="1456212"/>
            <a:chExt cx="6583680" cy="5249388"/>
          </a:xfrm>
        </p:grpSpPr>
        <p:pic>
          <p:nvPicPr>
            <p:cNvPr id="13" name="Picture 3" descr="C:\Documents and Settings\gholt\my documents\PLTW\AeroSpace_Rewrite\Jeppesen Private Pilot_Image CD\PV-03-27.jpg"/>
            <p:cNvPicPr>
              <a:picLocks noChangeAspect="1" noChangeArrowheads="1"/>
            </p:cNvPicPr>
            <p:nvPr/>
          </p:nvPicPr>
          <p:blipFill>
            <a:blip r:embed="rId3" cstate="print">
              <a:extLst>
                <a:ext uri="{28A0092B-C50C-407E-A947-70E740481C1C}">
                  <a14:useLocalDpi xmlns:a14="http://schemas.microsoft.com/office/drawing/2010/main"/>
                </a:ext>
              </a:extLst>
            </a:blip>
            <a:srcRect t="-1078"/>
            <a:stretch>
              <a:fillRect/>
            </a:stretch>
          </p:blipFill>
          <p:spPr bwMode="auto">
            <a:xfrm>
              <a:off x="1112520" y="1456212"/>
              <a:ext cx="6583680" cy="5249388"/>
            </a:xfrm>
            <a:prstGeom prst="rect">
              <a:avLst/>
            </a:prstGeom>
            <a:noFill/>
          </p:spPr>
        </p:pic>
        <p:sp>
          <p:nvSpPr>
            <p:cNvPr id="14" name="TextBox 13"/>
            <p:cNvSpPr txBox="1"/>
            <p:nvPr/>
          </p:nvSpPr>
          <p:spPr>
            <a:xfrm>
              <a:off x="2272687" y="1855046"/>
              <a:ext cx="1613513" cy="646331"/>
            </a:xfrm>
            <a:prstGeom prst="rect">
              <a:avLst/>
            </a:prstGeom>
            <a:solidFill>
              <a:schemeClr val="bg1"/>
            </a:solidFill>
          </p:spPr>
          <p:txBody>
            <a:bodyPr wrap="square" rtlCol="0">
              <a:spAutoFit/>
            </a:bodyPr>
            <a:lstStyle/>
            <a:p>
              <a:pPr algn="ctr"/>
              <a:r>
                <a:rPr lang="en-US" dirty="0" smtClean="0"/>
                <a:t>Longitudinal</a:t>
              </a:r>
            </a:p>
            <a:p>
              <a:pPr algn="ctr"/>
              <a:r>
                <a:rPr lang="en-US" dirty="0" smtClean="0"/>
                <a:t>Axis </a:t>
              </a:r>
              <a:endParaRPr lang="en-US" dirty="0"/>
            </a:p>
          </p:txBody>
        </p:sp>
        <p:sp>
          <p:nvSpPr>
            <p:cNvPr id="15" name="TextBox 14"/>
            <p:cNvSpPr txBox="1"/>
            <p:nvPr/>
          </p:nvSpPr>
          <p:spPr>
            <a:xfrm>
              <a:off x="6142808" y="1493519"/>
              <a:ext cx="1233352" cy="646331"/>
            </a:xfrm>
            <a:prstGeom prst="rect">
              <a:avLst/>
            </a:prstGeom>
            <a:solidFill>
              <a:schemeClr val="bg1"/>
            </a:solidFill>
          </p:spPr>
          <p:txBody>
            <a:bodyPr wrap="square" rtlCol="0">
              <a:spAutoFit/>
            </a:bodyPr>
            <a:lstStyle/>
            <a:p>
              <a:pPr algn="ctr"/>
              <a:r>
                <a:rPr lang="en-US" dirty="0" smtClean="0"/>
                <a:t>Lateral</a:t>
              </a:r>
            </a:p>
            <a:p>
              <a:pPr algn="ctr"/>
              <a:r>
                <a:rPr lang="en-US" dirty="0" smtClean="0"/>
                <a:t>Axis </a:t>
              </a:r>
              <a:endParaRPr lang="en-US" dirty="0"/>
            </a:p>
          </p:txBody>
        </p:sp>
        <p:sp>
          <p:nvSpPr>
            <p:cNvPr id="16" name="TextBox 15"/>
            <p:cNvSpPr txBox="1"/>
            <p:nvPr/>
          </p:nvSpPr>
          <p:spPr>
            <a:xfrm>
              <a:off x="2979464" y="3427471"/>
              <a:ext cx="1089616" cy="646331"/>
            </a:xfrm>
            <a:prstGeom prst="rect">
              <a:avLst/>
            </a:prstGeom>
            <a:solidFill>
              <a:schemeClr val="bg1"/>
            </a:solidFill>
          </p:spPr>
          <p:txBody>
            <a:bodyPr wrap="square" rtlCol="0">
              <a:spAutoFit/>
            </a:bodyPr>
            <a:lstStyle/>
            <a:p>
              <a:pPr algn="ctr"/>
              <a:r>
                <a:rPr lang="en-US" dirty="0" smtClean="0"/>
                <a:t>Vertical</a:t>
              </a:r>
            </a:p>
            <a:p>
              <a:pPr algn="ctr"/>
              <a:r>
                <a:rPr lang="en-US" dirty="0" smtClean="0"/>
                <a:t>Axis </a:t>
              </a:r>
              <a:endParaRPr lang="en-US" dirty="0"/>
            </a:p>
          </p:txBody>
        </p:sp>
      </p:grpSp>
      <p:sp>
        <p:nvSpPr>
          <p:cNvPr id="2" name="Title 1"/>
          <p:cNvSpPr>
            <a:spLocks noGrp="1"/>
          </p:cNvSpPr>
          <p:nvPr>
            <p:ph type="title"/>
          </p:nvPr>
        </p:nvSpPr>
        <p:spPr>
          <a:xfrm>
            <a:off x="457200" y="274637"/>
            <a:ext cx="8229600" cy="1104457"/>
          </a:xfrm>
        </p:spPr>
        <p:txBody>
          <a:bodyPr/>
          <a:lstStyle/>
          <a:p>
            <a:r>
              <a:rPr lang="en-US" sz="4000" dirty="0" smtClean="0"/>
              <a:t>Aircraft Stability and Movement Around Three Axes of Flight</a:t>
            </a:r>
            <a:endParaRPr lang="en-US" sz="4000" dirty="0"/>
          </a:p>
        </p:txBody>
      </p:sp>
      <p:sp>
        <p:nvSpPr>
          <p:cNvPr id="5" name="TextBox 4"/>
          <p:cNvSpPr txBox="1"/>
          <p:nvPr/>
        </p:nvSpPr>
        <p:spPr>
          <a:xfrm>
            <a:off x="914400" y="1743559"/>
            <a:ext cx="805029" cy="523220"/>
          </a:xfrm>
          <a:prstGeom prst="rect">
            <a:avLst/>
          </a:prstGeom>
          <a:noFill/>
        </p:spPr>
        <p:txBody>
          <a:bodyPr wrap="none" rtlCol="0">
            <a:spAutoFit/>
          </a:bodyPr>
          <a:lstStyle/>
          <a:p>
            <a:r>
              <a:rPr lang="en-US" sz="2800" dirty="0" smtClean="0"/>
              <a:t>Roll</a:t>
            </a:r>
            <a:endParaRPr lang="en-US" sz="2800" dirty="0"/>
          </a:p>
        </p:txBody>
      </p:sp>
      <p:sp>
        <p:nvSpPr>
          <p:cNvPr id="8" name="TextBox 7"/>
          <p:cNvSpPr txBox="1"/>
          <p:nvPr/>
        </p:nvSpPr>
        <p:spPr>
          <a:xfrm>
            <a:off x="4614620" y="2036736"/>
            <a:ext cx="982961" cy="523220"/>
          </a:xfrm>
          <a:prstGeom prst="rect">
            <a:avLst/>
          </a:prstGeom>
          <a:noFill/>
        </p:spPr>
        <p:txBody>
          <a:bodyPr wrap="none" rtlCol="0">
            <a:spAutoFit/>
          </a:bodyPr>
          <a:lstStyle/>
          <a:p>
            <a:r>
              <a:rPr lang="en-US" sz="2800" dirty="0" smtClean="0"/>
              <a:t>Pitch</a:t>
            </a:r>
            <a:endParaRPr lang="en-US" sz="2800" dirty="0"/>
          </a:p>
        </p:txBody>
      </p:sp>
      <p:sp>
        <p:nvSpPr>
          <p:cNvPr id="9" name="TextBox 8"/>
          <p:cNvSpPr txBox="1"/>
          <p:nvPr/>
        </p:nvSpPr>
        <p:spPr>
          <a:xfrm>
            <a:off x="5133814" y="5282339"/>
            <a:ext cx="856901" cy="523220"/>
          </a:xfrm>
          <a:prstGeom prst="rect">
            <a:avLst/>
          </a:prstGeom>
          <a:noFill/>
        </p:spPr>
        <p:txBody>
          <a:bodyPr wrap="none" rtlCol="0">
            <a:spAutoFit/>
          </a:bodyPr>
          <a:lstStyle/>
          <a:p>
            <a:r>
              <a:rPr lang="en-US" sz="2800" dirty="0" smtClean="0"/>
              <a:t>Yaw</a:t>
            </a:r>
            <a:endParaRPr lang="en-US" sz="2800" dirty="0"/>
          </a:p>
        </p:txBody>
      </p:sp>
      <p:sp>
        <p:nvSpPr>
          <p:cNvPr id="11" name="Rectangle 10"/>
          <p:cNvSpPr/>
          <p:nvPr/>
        </p:nvSpPr>
        <p:spPr>
          <a:xfrm>
            <a:off x="4656724" y="1482246"/>
            <a:ext cx="3352800" cy="2266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12053" y="3376046"/>
            <a:ext cx="3740774" cy="2377053"/>
            <a:chOff x="2412053" y="3376046"/>
            <a:chExt cx="3740774" cy="2377053"/>
          </a:xfrm>
        </p:grpSpPr>
        <p:sp>
          <p:nvSpPr>
            <p:cNvPr id="10" name="Rectangle 9"/>
            <p:cNvSpPr/>
            <p:nvPr/>
          </p:nvSpPr>
          <p:spPr>
            <a:xfrm>
              <a:off x="2412053" y="3626602"/>
              <a:ext cx="3740774" cy="2126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98405" y="3376046"/>
              <a:ext cx="1666584" cy="91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Roll Stability and Control</a:t>
            </a:r>
            <a:endParaRPr lang="en-US" sz="4000" dirty="0"/>
          </a:p>
        </p:txBody>
      </p:sp>
      <p:pic>
        <p:nvPicPr>
          <p:cNvPr id="4098" name="Picture 2" descr="C:\Documents and Settings\gholt\my documents\PLTW\AeroSpace_Rewrite\Jeppesen Private Pilot_Image CD\PV-03-2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1127760"/>
            <a:ext cx="5181600" cy="5318760"/>
          </a:xfrm>
          <a:prstGeom prst="rect">
            <a:avLst/>
          </a:prstGeom>
          <a:noFill/>
        </p:spPr>
      </p:pic>
      <p:sp>
        <p:nvSpPr>
          <p:cNvPr id="4" name="TextBox 3"/>
          <p:cNvSpPr txBox="1"/>
          <p:nvPr/>
        </p:nvSpPr>
        <p:spPr>
          <a:xfrm>
            <a:off x="3944200" y="1164608"/>
            <a:ext cx="4189863" cy="830997"/>
          </a:xfrm>
          <a:prstGeom prst="rect">
            <a:avLst/>
          </a:prstGeom>
          <a:noFill/>
        </p:spPr>
        <p:txBody>
          <a:bodyPr wrap="square" rtlCol="0">
            <a:spAutoFit/>
          </a:bodyPr>
          <a:lstStyle/>
          <a:p>
            <a:r>
              <a:rPr lang="en-US" sz="2400" dirty="0" smtClean="0"/>
              <a:t>	To turn left, the 	aircraft must roll left.</a:t>
            </a:r>
            <a:endParaRPr lang="en-US" sz="2400" dirty="0"/>
          </a:p>
        </p:txBody>
      </p:sp>
      <p:sp>
        <p:nvSpPr>
          <p:cNvPr id="5" name="TextBox 4"/>
          <p:cNvSpPr txBox="1"/>
          <p:nvPr/>
        </p:nvSpPr>
        <p:spPr>
          <a:xfrm>
            <a:off x="5401063" y="2179320"/>
            <a:ext cx="3581572" cy="1200329"/>
          </a:xfrm>
          <a:prstGeom prst="rect">
            <a:avLst/>
          </a:prstGeom>
          <a:noFill/>
        </p:spPr>
        <p:txBody>
          <a:bodyPr wrap="square" rtlCol="0">
            <a:spAutoFit/>
          </a:bodyPr>
          <a:lstStyle/>
          <a:p>
            <a:r>
              <a:rPr lang="en-US" sz="2400" dirty="0" smtClean="0"/>
              <a:t>Right wing must raise</a:t>
            </a:r>
          </a:p>
          <a:p>
            <a:r>
              <a:rPr lang="en-US" sz="2400" dirty="0" smtClean="0"/>
              <a:t>and left wing must descend.</a:t>
            </a:r>
            <a:endParaRPr lang="en-US" sz="2400" dirty="0"/>
          </a:p>
        </p:txBody>
      </p:sp>
      <p:sp>
        <p:nvSpPr>
          <p:cNvPr id="6" name="TextBox 5"/>
          <p:cNvSpPr txBox="1"/>
          <p:nvPr/>
        </p:nvSpPr>
        <p:spPr>
          <a:xfrm>
            <a:off x="6064623" y="3514164"/>
            <a:ext cx="3079377" cy="1200329"/>
          </a:xfrm>
          <a:prstGeom prst="rect">
            <a:avLst/>
          </a:prstGeom>
          <a:noFill/>
        </p:spPr>
        <p:txBody>
          <a:bodyPr wrap="square" rtlCol="0">
            <a:spAutoFit/>
          </a:bodyPr>
          <a:lstStyle/>
          <a:p>
            <a:r>
              <a:rPr lang="en-US" sz="2400" dirty="0" smtClean="0"/>
              <a:t>Right aileron is lowered and left aileron is raised.</a:t>
            </a:r>
            <a:endParaRPr lang="en-US" sz="2400" dirty="0"/>
          </a:p>
        </p:txBody>
      </p:sp>
      <p:sp>
        <p:nvSpPr>
          <p:cNvPr id="7" name="Rectangle 6"/>
          <p:cNvSpPr/>
          <p:nvPr/>
        </p:nvSpPr>
        <p:spPr>
          <a:xfrm>
            <a:off x="289560" y="1112520"/>
            <a:ext cx="3352800" cy="193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12720" y="4053840"/>
            <a:ext cx="3154680" cy="173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03832" y="2787598"/>
            <a:ext cx="1475888" cy="646331"/>
          </a:xfrm>
          <a:prstGeom prst="rect">
            <a:avLst/>
          </a:prstGeom>
          <a:solidFill>
            <a:schemeClr val="bg1"/>
          </a:solidFill>
        </p:spPr>
        <p:txBody>
          <a:bodyPr wrap="square" rtlCol="0">
            <a:spAutoFit/>
          </a:bodyPr>
          <a:lstStyle/>
          <a:p>
            <a:pPr algn="ctr"/>
            <a:r>
              <a:rPr lang="en-US" dirty="0" smtClean="0"/>
              <a:t>Longitudinal</a:t>
            </a:r>
          </a:p>
          <a:p>
            <a:pPr algn="ctr"/>
            <a:r>
              <a:rPr lang="en-US" dirty="0" smtClean="0"/>
              <a:t>Axis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12520"/>
          </a:xfrm>
        </p:spPr>
        <p:txBody>
          <a:bodyPr/>
          <a:lstStyle/>
          <a:p>
            <a:r>
              <a:rPr lang="en-US" sz="4000" dirty="0" smtClean="0"/>
              <a:t>Flight Controls that Cause Ailerons and Flaps to Move</a:t>
            </a:r>
            <a:endParaRPr lang="en-US" sz="4000" dirty="0"/>
          </a:p>
        </p:txBody>
      </p:sp>
      <p:pic>
        <p:nvPicPr>
          <p:cNvPr id="1026" name="Picture 2" descr="C:\Documents and Settings\gholt\my documents\PLTW\AeroSpace_Rewrite\Jeppesen Private Pilot_Image CD\PV-02-0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7720" y="1630679"/>
            <a:ext cx="7162800" cy="4837703"/>
          </a:xfrm>
          <a:prstGeom prst="rect">
            <a:avLst/>
          </a:prstGeom>
          <a:noFill/>
        </p:spPr>
      </p:pic>
      <p:sp>
        <p:nvSpPr>
          <p:cNvPr id="4" name="TextBox 3"/>
          <p:cNvSpPr txBox="1"/>
          <p:nvPr/>
        </p:nvSpPr>
        <p:spPr>
          <a:xfrm>
            <a:off x="3151257" y="1208316"/>
            <a:ext cx="1902059" cy="830997"/>
          </a:xfrm>
          <a:prstGeom prst="rect">
            <a:avLst/>
          </a:prstGeom>
          <a:noFill/>
        </p:spPr>
        <p:txBody>
          <a:bodyPr wrap="none" rtlCol="0">
            <a:spAutoFit/>
          </a:bodyPr>
          <a:lstStyle/>
          <a:p>
            <a:pPr algn="ctr"/>
            <a:r>
              <a:rPr lang="en-US" sz="2400" dirty="0" smtClean="0"/>
              <a:t>Yoke rotated</a:t>
            </a:r>
          </a:p>
          <a:p>
            <a:pPr algn="ctr"/>
            <a:r>
              <a:rPr lang="en-US" sz="2400" dirty="0" smtClean="0"/>
              <a:t>left</a:t>
            </a:r>
            <a:endParaRPr lang="en-US" sz="2400" dirty="0"/>
          </a:p>
        </p:txBody>
      </p:sp>
      <p:sp>
        <p:nvSpPr>
          <p:cNvPr id="7" name="TextBox 6"/>
          <p:cNvSpPr txBox="1"/>
          <p:nvPr/>
        </p:nvSpPr>
        <p:spPr>
          <a:xfrm rot="20130490">
            <a:off x="3967935" y="1904999"/>
            <a:ext cx="2393605" cy="461665"/>
          </a:xfrm>
          <a:prstGeom prst="rect">
            <a:avLst/>
          </a:prstGeom>
          <a:noFill/>
        </p:spPr>
        <p:txBody>
          <a:bodyPr wrap="none" rtlCol="0">
            <a:spAutoFit/>
          </a:bodyPr>
          <a:lstStyle/>
          <a:p>
            <a:pPr algn="ctr"/>
            <a:r>
              <a:rPr lang="en-US" sz="2400" dirty="0" smtClean="0"/>
              <a:t>Left wing shown</a:t>
            </a:r>
            <a:endParaRPr lang="en-US" sz="2400" dirty="0"/>
          </a:p>
        </p:txBody>
      </p:sp>
      <p:sp>
        <p:nvSpPr>
          <p:cNvPr id="9" name="TextBox 8"/>
          <p:cNvSpPr txBox="1"/>
          <p:nvPr/>
        </p:nvSpPr>
        <p:spPr>
          <a:xfrm>
            <a:off x="594470" y="4617720"/>
            <a:ext cx="2892138" cy="830997"/>
          </a:xfrm>
          <a:prstGeom prst="rect">
            <a:avLst/>
          </a:prstGeom>
          <a:noFill/>
        </p:spPr>
        <p:txBody>
          <a:bodyPr wrap="none" rtlCol="0">
            <a:spAutoFit/>
          </a:bodyPr>
          <a:lstStyle/>
          <a:p>
            <a:pPr algn="ctr"/>
            <a:r>
              <a:rPr lang="en-US" sz="2400" dirty="0" smtClean="0"/>
              <a:t>Left aileron raises</a:t>
            </a:r>
          </a:p>
          <a:p>
            <a:pPr algn="ctr"/>
            <a:r>
              <a:rPr lang="en-US" sz="2400" dirty="0" smtClean="0"/>
              <a:t>Right aileron lowers</a:t>
            </a:r>
            <a:endParaRPr lang="en-US" sz="2400" dirty="0"/>
          </a:p>
        </p:txBody>
      </p:sp>
      <p:cxnSp>
        <p:nvCxnSpPr>
          <p:cNvPr id="11" name="Straight Connector 10"/>
          <p:cNvCxnSpPr/>
          <p:nvPr/>
        </p:nvCxnSpPr>
        <p:spPr>
          <a:xfrm rot="5400000" flipH="1" flipV="1">
            <a:off x="2537460" y="3817620"/>
            <a:ext cx="914400" cy="716280"/>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89992" y="1219200"/>
            <a:ext cx="1981632" cy="830997"/>
          </a:xfrm>
          <a:prstGeom prst="rect">
            <a:avLst/>
          </a:prstGeom>
          <a:noFill/>
        </p:spPr>
        <p:txBody>
          <a:bodyPr wrap="none" rtlCol="0">
            <a:spAutoFit/>
          </a:bodyPr>
          <a:lstStyle/>
          <a:p>
            <a:pPr algn="ctr"/>
            <a:r>
              <a:rPr lang="en-US" sz="2400" dirty="0" smtClean="0"/>
              <a:t>Left and right</a:t>
            </a:r>
          </a:p>
          <a:p>
            <a:pPr algn="ctr"/>
            <a:r>
              <a:rPr lang="en-US" sz="2400" dirty="0" smtClean="0"/>
              <a:t>flaps lower</a:t>
            </a:r>
            <a:endParaRPr lang="en-US" sz="2400" dirty="0"/>
          </a:p>
        </p:txBody>
      </p:sp>
      <p:cxnSp>
        <p:nvCxnSpPr>
          <p:cNvPr id="15" name="Straight Connector 14"/>
          <p:cNvCxnSpPr/>
          <p:nvPr/>
        </p:nvCxnSpPr>
        <p:spPr>
          <a:xfrm flipH="1">
            <a:off x="6730409" y="2011680"/>
            <a:ext cx="843871" cy="55852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938110" y="3208062"/>
            <a:ext cx="1903764" cy="226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40258" y="1767017"/>
            <a:ext cx="2397211" cy="1606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gholt\Documents\PLTW\AeroSpace_Rewrite\AE File Structure_Edit me!!!!!!!!!!!\AE_FT2010\Lessons\Unit_1\PLTW_Internal_Documents\AE U1_Images with sources\AE_L1_2_ Images\Xplane_Yoke.jpg"/>
          <p:cNvPicPr>
            <a:picLocks noChangeAspect="1" noChangeArrowheads="1"/>
          </p:cNvPicPr>
          <p:nvPr/>
        </p:nvPicPr>
        <p:blipFill>
          <a:blip r:embed="rId4" cstate="print"/>
          <a:srcRect/>
          <a:stretch>
            <a:fillRect/>
          </a:stretch>
        </p:blipFill>
        <p:spPr bwMode="auto">
          <a:xfrm>
            <a:off x="489529" y="1328057"/>
            <a:ext cx="2721169" cy="2040877"/>
          </a:xfrm>
          <a:prstGeom prst="rect">
            <a:avLst/>
          </a:prstGeom>
          <a:noFill/>
        </p:spPr>
      </p:pic>
      <p:cxnSp>
        <p:nvCxnSpPr>
          <p:cNvPr id="16" name="Straight Connector 15"/>
          <p:cNvCxnSpPr/>
          <p:nvPr/>
        </p:nvCxnSpPr>
        <p:spPr>
          <a:xfrm>
            <a:off x="2174446" y="3374135"/>
            <a:ext cx="827834" cy="37109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15074" y="5349536"/>
            <a:ext cx="2856871" cy="461665"/>
          </a:xfrm>
          <a:prstGeom prst="rect">
            <a:avLst/>
          </a:prstGeom>
          <a:noFill/>
        </p:spPr>
        <p:txBody>
          <a:bodyPr wrap="none" rtlCol="0">
            <a:spAutoFit/>
          </a:bodyPr>
          <a:lstStyle/>
          <a:p>
            <a:pPr algn="ctr"/>
            <a:r>
              <a:rPr lang="en-US" sz="2400" dirty="0" smtClean="0"/>
              <a:t>Flaps lever lowered</a:t>
            </a:r>
            <a:endParaRPr lang="en-US" sz="2400" dirty="0"/>
          </a:p>
        </p:txBody>
      </p:sp>
      <p:cxnSp>
        <p:nvCxnSpPr>
          <p:cNvPr id="22" name="Straight Connector 21"/>
          <p:cNvCxnSpPr/>
          <p:nvPr/>
        </p:nvCxnSpPr>
        <p:spPr>
          <a:xfrm flipH="1" flipV="1">
            <a:off x="5431732" y="3242798"/>
            <a:ext cx="624263" cy="932962"/>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369907" y="3157735"/>
            <a:ext cx="747912" cy="111708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Aircraft Pitch Stability and Control</a:t>
            </a:r>
            <a:endParaRPr lang="en-US" sz="4000" dirty="0"/>
          </a:p>
        </p:txBody>
      </p:sp>
      <p:pic>
        <p:nvPicPr>
          <p:cNvPr id="2050" name="Picture 2" descr="C:\Documents and Settings\gholt\my documents\PLTW\AeroSpace_Rewrite\Jeppesen Private Pilot_Image CD\PV-03-2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7720" y="1011597"/>
            <a:ext cx="6339840" cy="4564380"/>
          </a:xfrm>
          <a:prstGeom prst="rect">
            <a:avLst/>
          </a:prstGeom>
          <a:noFill/>
        </p:spPr>
      </p:pic>
      <p:sp>
        <p:nvSpPr>
          <p:cNvPr id="5" name="TextBox 4"/>
          <p:cNvSpPr txBox="1"/>
          <p:nvPr/>
        </p:nvSpPr>
        <p:spPr>
          <a:xfrm>
            <a:off x="2782320" y="1103037"/>
            <a:ext cx="929640" cy="646331"/>
          </a:xfrm>
          <a:prstGeom prst="rect">
            <a:avLst/>
          </a:prstGeom>
          <a:solidFill>
            <a:schemeClr val="bg1"/>
          </a:solidFill>
        </p:spPr>
        <p:txBody>
          <a:bodyPr wrap="square" rtlCol="0">
            <a:spAutoFit/>
          </a:bodyPr>
          <a:lstStyle/>
          <a:p>
            <a:pPr algn="ctr"/>
            <a:r>
              <a:rPr lang="en-US" dirty="0" smtClean="0"/>
              <a:t>Lateral</a:t>
            </a:r>
          </a:p>
          <a:p>
            <a:pPr algn="ctr"/>
            <a:r>
              <a:rPr lang="en-US" dirty="0" smtClean="0"/>
              <a:t>Axis </a:t>
            </a:r>
            <a:endParaRPr lang="en-US" dirty="0"/>
          </a:p>
        </p:txBody>
      </p:sp>
      <p:sp>
        <p:nvSpPr>
          <p:cNvPr id="6" name="TextBox 5"/>
          <p:cNvSpPr txBox="1"/>
          <p:nvPr/>
        </p:nvSpPr>
        <p:spPr>
          <a:xfrm>
            <a:off x="119823" y="2063819"/>
            <a:ext cx="1412817" cy="369332"/>
          </a:xfrm>
          <a:prstGeom prst="rect">
            <a:avLst/>
          </a:prstGeom>
          <a:solidFill>
            <a:schemeClr val="bg1"/>
          </a:solidFill>
        </p:spPr>
        <p:txBody>
          <a:bodyPr wrap="square" rtlCol="0">
            <a:spAutoFit/>
          </a:bodyPr>
          <a:lstStyle/>
          <a:p>
            <a:pPr algn="ctr"/>
            <a:r>
              <a:rPr lang="en-US" dirty="0" smtClean="0"/>
              <a:t>Pitch Down</a:t>
            </a:r>
            <a:endParaRPr lang="en-US" dirty="0"/>
          </a:p>
        </p:txBody>
      </p:sp>
      <p:sp>
        <p:nvSpPr>
          <p:cNvPr id="9" name="TextBox 8"/>
          <p:cNvSpPr txBox="1"/>
          <p:nvPr/>
        </p:nvSpPr>
        <p:spPr>
          <a:xfrm>
            <a:off x="6835484" y="3260537"/>
            <a:ext cx="2135521" cy="830997"/>
          </a:xfrm>
          <a:prstGeom prst="rect">
            <a:avLst/>
          </a:prstGeom>
          <a:noFill/>
        </p:spPr>
        <p:txBody>
          <a:bodyPr wrap="none" rtlCol="0">
            <a:spAutoFit/>
          </a:bodyPr>
          <a:lstStyle/>
          <a:p>
            <a:r>
              <a:rPr lang="en-US" sz="2400" dirty="0" smtClean="0"/>
              <a:t>Push the yoke</a:t>
            </a:r>
          </a:p>
          <a:p>
            <a:r>
              <a:rPr lang="en-US" sz="2400" dirty="0" smtClean="0"/>
              <a:t>forward</a:t>
            </a:r>
            <a:endParaRPr lang="en-US" sz="2400" dirty="0"/>
          </a:p>
        </p:txBody>
      </p:sp>
      <p:sp>
        <p:nvSpPr>
          <p:cNvPr id="10" name="Rectangle 9"/>
          <p:cNvSpPr/>
          <p:nvPr/>
        </p:nvSpPr>
        <p:spPr>
          <a:xfrm>
            <a:off x="3990980" y="2749790"/>
            <a:ext cx="2727960" cy="184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53846" y="1086185"/>
            <a:ext cx="4037491" cy="1200329"/>
          </a:xfrm>
          <a:prstGeom prst="rect">
            <a:avLst/>
          </a:prstGeom>
          <a:noFill/>
        </p:spPr>
        <p:txBody>
          <a:bodyPr wrap="square" rtlCol="0">
            <a:spAutoFit/>
          </a:bodyPr>
          <a:lstStyle/>
          <a:p>
            <a:r>
              <a:rPr lang="en-US" sz="2400" dirty="0" smtClean="0"/>
              <a:t>To descend, the pilot reduces power and lowers the elevator to pitch down</a:t>
            </a:r>
            <a:endParaRPr lang="en-US" sz="2400" dirty="0"/>
          </a:p>
        </p:txBody>
      </p:sp>
      <p:sp>
        <p:nvSpPr>
          <p:cNvPr id="12" name="TextBox 11"/>
          <p:cNvSpPr txBox="1"/>
          <p:nvPr/>
        </p:nvSpPr>
        <p:spPr>
          <a:xfrm>
            <a:off x="6194855" y="2649272"/>
            <a:ext cx="2786981" cy="461665"/>
          </a:xfrm>
          <a:prstGeom prst="rect">
            <a:avLst/>
          </a:prstGeom>
          <a:noFill/>
        </p:spPr>
        <p:txBody>
          <a:bodyPr wrap="none" rtlCol="0">
            <a:spAutoFit/>
          </a:bodyPr>
          <a:lstStyle/>
          <a:p>
            <a:r>
              <a:rPr lang="en-US" sz="2400" dirty="0" smtClean="0"/>
              <a:t>Lower the elevator</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30097" y="4547286"/>
            <a:ext cx="2915907" cy="21846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371600" y="1842624"/>
            <a:ext cx="5956300" cy="3656505"/>
          </a:xfrm>
          <a:prstGeom prst="rect">
            <a:avLst/>
          </a:prstGeom>
        </p:spPr>
      </p:pic>
      <p:sp>
        <p:nvSpPr>
          <p:cNvPr id="4" name="Title 3"/>
          <p:cNvSpPr>
            <a:spLocks noGrp="1"/>
          </p:cNvSpPr>
          <p:nvPr>
            <p:ph type="title"/>
          </p:nvPr>
        </p:nvSpPr>
        <p:spPr/>
        <p:txBody>
          <a:bodyPr/>
          <a:lstStyle/>
          <a:p>
            <a:r>
              <a:rPr lang="en-US" sz="4000" dirty="0" smtClean="0"/>
              <a:t>Aircraft Pitch Stability and Control</a:t>
            </a:r>
            <a:endParaRPr lang="en-US" sz="4000" dirty="0"/>
          </a:p>
        </p:txBody>
      </p:sp>
      <p:sp>
        <p:nvSpPr>
          <p:cNvPr id="14" name="TextBox 13"/>
          <p:cNvSpPr txBox="1"/>
          <p:nvPr/>
        </p:nvSpPr>
        <p:spPr>
          <a:xfrm>
            <a:off x="7495794" y="2521356"/>
            <a:ext cx="1314784" cy="461665"/>
          </a:xfrm>
          <a:prstGeom prst="rect">
            <a:avLst/>
          </a:prstGeom>
          <a:noFill/>
        </p:spPr>
        <p:txBody>
          <a:bodyPr wrap="none" rtlCol="0">
            <a:spAutoFit/>
          </a:bodyPr>
          <a:lstStyle/>
          <a:p>
            <a:pPr algn="ctr"/>
            <a:r>
              <a:rPr lang="en-US" sz="2400" dirty="0" smtClean="0"/>
              <a:t>Elevator</a:t>
            </a:r>
            <a:endParaRPr lang="en-US" sz="2400" dirty="0"/>
          </a:p>
        </p:txBody>
      </p:sp>
      <p:cxnSp>
        <p:nvCxnSpPr>
          <p:cNvPr id="15" name="Straight Connector 14"/>
          <p:cNvCxnSpPr/>
          <p:nvPr/>
        </p:nvCxnSpPr>
        <p:spPr>
          <a:xfrm flipH="1">
            <a:off x="7102549" y="2983021"/>
            <a:ext cx="744107" cy="68785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698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Components</a:t>
            </a:r>
            <a:endParaRPr lang="en-US" sz="4000" dirty="0"/>
          </a:p>
        </p:txBody>
      </p:sp>
      <p:pic>
        <p:nvPicPr>
          <p:cNvPr id="6146" name="Picture 2" descr="C:\Documents and Settings\gholt\my documents\PLTW\AeroSpace_Rewrite\UNIT 1_Introduction to Aerospace\L_1_2_Physics of flight\IMAGES_AE_L_1_2_Physics of Flight\976461432_c36d8e614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95049" y="2637690"/>
            <a:ext cx="5410200" cy="2971800"/>
          </a:xfrm>
          <a:prstGeom prst="rect">
            <a:avLst/>
          </a:prstGeom>
          <a:noFill/>
        </p:spPr>
      </p:pic>
      <p:grpSp>
        <p:nvGrpSpPr>
          <p:cNvPr id="57" name="Group 56"/>
          <p:cNvGrpSpPr/>
          <p:nvPr/>
        </p:nvGrpSpPr>
        <p:grpSpPr>
          <a:xfrm>
            <a:off x="1365742" y="1910858"/>
            <a:ext cx="5066325" cy="2488342"/>
            <a:chOff x="1365742" y="1910858"/>
            <a:chExt cx="5066325" cy="2488342"/>
          </a:xfrm>
        </p:grpSpPr>
        <p:sp>
          <p:nvSpPr>
            <p:cNvPr id="13" name="TextBox 12"/>
            <p:cNvSpPr txBox="1"/>
            <p:nvPr/>
          </p:nvSpPr>
          <p:spPr>
            <a:xfrm>
              <a:off x="1365742" y="1910858"/>
              <a:ext cx="2133600" cy="461665"/>
            </a:xfrm>
            <a:prstGeom prst="rect">
              <a:avLst/>
            </a:prstGeom>
            <a:noFill/>
          </p:spPr>
          <p:txBody>
            <a:bodyPr wrap="square" rtlCol="0">
              <a:spAutoFit/>
            </a:bodyPr>
            <a:lstStyle/>
            <a:p>
              <a:pPr algn="ctr"/>
              <a:r>
                <a:rPr lang="en-US" sz="2400" dirty="0" smtClean="0"/>
                <a:t>Empennage</a:t>
              </a:r>
            </a:p>
          </p:txBody>
        </p:sp>
        <p:sp>
          <p:nvSpPr>
            <p:cNvPr id="14" name="Oval 13"/>
            <p:cNvSpPr/>
            <p:nvPr/>
          </p:nvSpPr>
          <p:spPr>
            <a:xfrm rot="1811580">
              <a:off x="3904669" y="2708521"/>
              <a:ext cx="2527398" cy="169067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4" idx="2"/>
            </p:cNvCxnSpPr>
            <p:nvPr/>
          </p:nvCxnSpPr>
          <p:spPr>
            <a:xfrm>
              <a:off x="3001108" y="2344613"/>
              <a:ext cx="1074999" cy="57371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940173" y="4290645"/>
            <a:ext cx="1623642" cy="2067726"/>
            <a:chOff x="1940173" y="4290645"/>
            <a:chExt cx="1623642" cy="2067726"/>
          </a:xfrm>
        </p:grpSpPr>
        <p:sp>
          <p:nvSpPr>
            <p:cNvPr id="12" name="TextBox 11"/>
            <p:cNvSpPr txBox="1"/>
            <p:nvPr/>
          </p:nvSpPr>
          <p:spPr>
            <a:xfrm>
              <a:off x="1940173" y="5896706"/>
              <a:ext cx="1600200" cy="461665"/>
            </a:xfrm>
            <a:prstGeom prst="rect">
              <a:avLst/>
            </a:prstGeom>
            <a:noFill/>
          </p:spPr>
          <p:txBody>
            <a:bodyPr wrap="square" rtlCol="0">
              <a:spAutoFit/>
            </a:bodyPr>
            <a:lstStyle/>
            <a:p>
              <a:r>
                <a:rPr lang="en-US" sz="2400" dirty="0" smtClean="0"/>
                <a:t>Fuselage</a:t>
              </a:r>
              <a:endParaRPr lang="en-US" sz="2400" dirty="0"/>
            </a:p>
          </p:txBody>
        </p:sp>
        <p:cxnSp>
          <p:nvCxnSpPr>
            <p:cNvPr id="20" name="Straight Arrow Connector 19"/>
            <p:cNvCxnSpPr/>
            <p:nvPr/>
          </p:nvCxnSpPr>
          <p:spPr>
            <a:xfrm rot="5400000" flipH="1" flipV="1">
              <a:off x="2256692" y="4601307"/>
              <a:ext cx="1617785" cy="9964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236679" y="4941274"/>
            <a:ext cx="2403228" cy="461665"/>
            <a:chOff x="6236679" y="4941274"/>
            <a:chExt cx="2403228" cy="461665"/>
          </a:xfrm>
        </p:grpSpPr>
        <p:sp>
          <p:nvSpPr>
            <p:cNvPr id="10" name="TextBox 9"/>
            <p:cNvSpPr txBox="1"/>
            <p:nvPr/>
          </p:nvSpPr>
          <p:spPr>
            <a:xfrm>
              <a:off x="7350370" y="4941274"/>
              <a:ext cx="1289537" cy="461665"/>
            </a:xfrm>
            <a:prstGeom prst="rect">
              <a:avLst/>
            </a:prstGeom>
            <a:noFill/>
          </p:spPr>
          <p:txBody>
            <a:bodyPr wrap="square" rtlCol="0">
              <a:spAutoFit/>
            </a:bodyPr>
            <a:lstStyle/>
            <a:p>
              <a:r>
                <a:rPr lang="en-US" sz="2400" dirty="0" smtClean="0"/>
                <a:t>Aileron</a:t>
              </a:r>
              <a:endParaRPr lang="en-US" sz="2400" dirty="0"/>
            </a:p>
          </p:txBody>
        </p:sp>
        <p:cxnSp>
          <p:nvCxnSpPr>
            <p:cNvPr id="21" name="Straight Arrow Connector 20"/>
            <p:cNvCxnSpPr/>
            <p:nvPr/>
          </p:nvCxnSpPr>
          <p:spPr>
            <a:xfrm rot="10800000">
              <a:off x="6236679" y="5146428"/>
              <a:ext cx="1090244"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5673970" y="2661136"/>
            <a:ext cx="3130064" cy="1383322"/>
            <a:chOff x="5673970" y="2661136"/>
            <a:chExt cx="3130064" cy="1383322"/>
          </a:xfrm>
        </p:grpSpPr>
        <p:sp>
          <p:nvSpPr>
            <p:cNvPr id="16" name="TextBox 15"/>
            <p:cNvSpPr txBox="1"/>
            <p:nvPr/>
          </p:nvSpPr>
          <p:spPr>
            <a:xfrm>
              <a:off x="7321064" y="2661136"/>
              <a:ext cx="1482970" cy="461665"/>
            </a:xfrm>
            <a:prstGeom prst="rect">
              <a:avLst/>
            </a:prstGeom>
            <a:noFill/>
          </p:spPr>
          <p:txBody>
            <a:bodyPr wrap="square" rtlCol="0">
              <a:spAutoFit/>
            </a:bodyPr>
            <a:lstStyle/>
            <a:p>
              <a:r>
                <a:rPr lang="en-US" sz="2400" dirty="0" smtClean="0"/>
                <a:t>Elevator</a:t>
              </a:r>
              <a:endParaRPr lang="en-US" sz="2400" dirty="0"/>
            </a:p>
          </p:txBody>
        </p:sp>
        <p:cxnSp>
          <p:nvCxnSpPr>
            <p:cNvPr id="22" name="Straight Arrow Connector 21"/>
            <p:cNvCxnSpPr/>
            <p:nvPr/>
          </p:nvCxnSpPr>
          <p:spPr>
            <a:xfrm rot="10800000" flipV="1">
              <a:off x="5673970" y="3047997"/>
              <a:ext cx="2227385" cy="9964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351587" y="1916721"/>
            <a:ext cx="1295398" cy="1248508"/>
            <a:chOff x="5351587" y="1916721"/>
            <a:chExt cx="1295398" cy="1248508"/>
          </a:xfrm>
        </p:grpSpPr>
        <p:sp>
          <p:nvSpPr>
            <p:cNvPr id="7" name="TextBox 6"/>
            <p:cNvSpPr txBox="1"/>
            <p:nvPr/>
          </p:nvSpPr>
          <p:spPr>
            <a:xfrm>
              <a:off x="5351587" y="1916721"/>
              <a:ext cx="1295398" cy="461665"/>
            </a:xfrm>
            <a:prstGeom prst="rect">
              <a:avLst/>
            </a:prstGeom>
            <a:noFill/>
          </p:spPr>
          <p:txBody>
            <a:bodyPr wrap="square" rtlCol="0">
              <a:spAutoFit/>
            </a:bodyPr>
            <a:lstStyle/>
            <a:p>
              <a:r>
                <a:rPr lang="en-US" sz="2400" dirty="0" smtClean="0"/>
                <a:t>Rudder</a:t>
              </a:r>
              <a:endParaRPr lang="en-US" sz="2400" dirty="0"/>
            </a:p>
          </p:txBody>
        </p:sp>
        <p:cxnSp>
          <p:nvCxnSpPr>
            <p:cNvPr id="23" name="Straight Arrow Connector 22"/>
            <p:cNvCxnSpPr/>
            <p:nvPr/>
          </p:nvCxnSpPr>
          <p:spPr>
            <a:xfrm rot="5400000">
              <a:off x="5298832" y="2473568"/>
              <a:ext cx="785446" cy="5978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3505204" y="1500552"/>
            <a:ext cx="2667000" cy="1781907"/>
            <a:chOff x="3505204" y="1500552"/>
            <a:chExt cx="2667000" cy="1781907"/>
          </a:xfrm>
        </p:grpSpPr>
        <p:sp>
          <p:nvSpPr>
            <p:cNvPr id="6" name="TextBox 5"/>
            <p:cNvSpPr txBox="1"/>
            <p:nvPr/>
          </p:nvSpPr>
          <p:spPr>
            <a:xfrm>
              <a:off x="3505204" y="1500552"/>
              <a:ext cx="2667000" cy="461665"/>
            </a:xfrm>
            <a:prstGeom prst="rect">
              <a:avLst/>
            </a:prstGeom>
            <a:noFill/>
          </p:spPr>
          <p:txBody>
            <a:bodyPr wrap="square" rtlCol="0">
              <a:spAutoFit/>
            </a:bodyPr>
            <a:lstStyle/>
            <a:p>
              <a:r>
                <a:rPr lang="en-US" sz="2400" dirty="0" smtClean="0"/>
                <a:t>Vertical Stabilizer </a:t>
              </a:r>
              <a:endParaRPr lang="en-US" sz="2400" dirty="0"/>
            </a:p>
          </p:txBody>
        </p:sp>
        <p:cxnSp>
          <p:nvCxnSpPr>
            <p:cNvPr id="24" name="Straight Arrow Connector 23"/>
            <p:cNvCxnSpPr/>
            <p:nvPr/>
          </p:nvCxnSpPr>
          <p:spPr>
            <a:xfrm rot="16200000" flipH="1">
              <a:off x="4067909" y="2321168"/>
              <a:ext cx="1312984" cy="6095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310554" y="2250828"/>
            <a:ext cx="3833446" cy="1688123"/>
            <a:chOff x="5310554" y="2250828"/>
            <a:chExt cx="3833446" cy="1688123"/>
          </a:xfrm>
        </p:grpSpPr>
        <p:sp>
          <p:nvSpPr>
            <p:cNvPr id="5" name="TextBox 4"/>
            <p:cNvSpPr txBox="1"/>
            <p:nvPr/>
          </p:nvSpPr>
          <p:spPr>
            <a:xfrm>
              <a:off x="6096000" y="2250828"/>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31" name="Straight Arrow Connector 30"/>
            <p:cNvCxnSpPr/>
            <p:nvPr/>
          </p:nvCxnSpPr>
          <p:spPr>
            <a:xfrm rot="10800000" flipV="1">
              <a:off x="5310554" y="2672859"/>
              <a:ext cx="1723292" cy="126609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334001" y="4794737"/>
            <a:ext cx="2379788" cy="1510880"/>
            <a:chOff x="5334001" y="4794737"/>
            <a:chExt cx="2379788" cy="1510880"/>
          </a:xfrm>
        </p:grpSpPr>
        <p:sp>
          <p:nvSpPr>
            <p:cNvPr id="8" name="TextBox 7"/>
            <p:cNvSpPr txBox="1"/>
            <p:nvPr/>
          </p:nvSpPr>
          <p:spPr>
            <a:xfrm>
              <a:off x="6646989" y="5843952"/>
              <a:ext cx="1066800" cy="461665"/>
            </a:xfrm>
            <a:prstGeom prst="rect">
              <a:avLst/>
            </a:prstGeom>
            <a:noFill/>
          </p:spPr>
          <p:txBody>
            <a:bodyPr wrap="square" rtlCol="0">
              <a:spAutoFit/>
            </a:bodyPr>
            <a:lstStyle/>
            <a:p>
              <a:r>
                <a:rPr lang="en-US" sz="2400" dirty="0" smtClean="0"/>
                <a:t>Wing</a:t>
              </a:r>
              <a:endParaRPr lang="en-US" sz="2400" dirty="0"/>
            </a:p>
          </p:txBody>
        </p:sp>
        <p:cxnSp>
          <p:nvCxnSpPr>
            <p:cNvPr id="36" name="Straight Arrow Connector 35"/>
            <p:cNvCxnSpPr/>
            <p:nvPr/>
          </p:nvCxnSpPr>
          <p:spPr>
            <a:xfrm rot="10800000">
              <a:off x="5334001" y="4794737"/>
              <a:ext cx="1277814" cy="120747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228492" y="4431321"/>
            <a:ext cx="2924911" cy="461665"/>
            <a:chOff x="5228492" y="4431321"/>
            <a:chExt cx="2924911" cy="461665"/>
          </a:xfrm>
        </p:grpSpPr>
        <p:sp>
          <p:nvSpPr>
            <p:cNvPr id="9" name="TextBox 8"/>
            <p:cNvSpPr txBox="1"/>
            <p:nvPr/>
          </p:nvSpPr>
          <p:spPr>
            <a:xfrm>
              <a:off x="7086603" y="4431321"/>
              <a:ext cx="1066800" cy="461665"/>
            </a:xfrm>
            <a:prstGeom prst="rect">
              <a:avLst/>
            </a:prstGeom>
            <a:noFill/>
          </p:spPr>
          <p:txBody>
            <a:bodyPr wrap="square" rtlCol="0">
              <a:spAutoFit/>
            </a:bodyPr>
            <a:lstStyle/>
            <a:p>
              <a:r>
                <a:rPr lang="en-US" sz="2400" dirty="0" smtClean="0"/>
                <a:t>Flaps</a:t>
              </a:r>
              <a:endParaRPr lang="en-US" sz="2400" dirty="0"/>
            </a:p>
          </p:txBody>
        </p:sp>
        <p:cxnSp>
          <p:nvCxnSpPr>
            <p:cNvPr id="38" name="Straight Arrow Connector 37"/>
            <p:cNvCxnSpPr/>
            <p:nvPr/>
          </p:nvCxnSpPr>
          <p:spPr>
            <a:xfrm rot="10800000">
              <a:off x="5228492" y="4618890"/>
              <a:ext cx="1852246"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903788" y="5040922"/>
            <a:ext cx="1981200" cy="1276418"/>
            <a:chOff x="3903788" y="5040922"/>
            <a:chExt cx="1981200" cy="1276418"/>
          </a:xfrm>
        </p:grpSpPr>
        <p:sp>
          <p:nvSpPr>
            <p:cNvPr id="15" name="TextBox 14"/>
            <p:cNvSpPr txBox="1"/>
            <p:nvPr/>
          </p:nvSpPr>
          <p:spPr>
            <a:xfrm>
              <a:off x="3903788" y="5855675"/>
              <a:ext cx="1981200" cy="461665"/>
            </a:xfrm>
            <a:prstGeom prst="rect">
              <a:avLst/>
            </a:prstGeom>
            <a:noFill/>
          </p:spPr>
          <p:txBody>
            <a:bodyPr wrap="square" rtlCol="0">
              <a:spAutoFit/>
            </a:bodyPr>
            <a:lstStyle/>
            <a:p>
              <a:r>
                <a:rPr lang="en-US" sz="2400" dirty="0" smtClean="0"/>
                <a:t>Power Plant</a:t>
              </a:r>
              <a:endParaRPr lang="en-US" sz="2400" dirty="0"/>
            </a:p>
          </p:txBody>
        </p:sp>
        <p:cxnSp>
          <p:nvCxnSpPr>
            <p:cNvPr id="47" name="Straight Arrow Connector 46"/>
            <p:cNvCxnSpPr/>
            <p:nvPr/>
          </p:nvCxnSpPr>
          <p:spPr>
            <a:xfrm rot="16200000" flipV="1">
              <a:off x="4472357" y="5457089"/>
              <a:ext cx="832337" cy="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3784" y="4419598"/>
            <a:ext cx="2391508" cy="719573"/>
            <a:chOff x="93784" y="4419598"/>
            <a:chExt cx="2391508" cy="719573"/>
          </a:xfrm>
        </p:grpSpPr>
        <p:sp>
          <p:nvSpPr>
            <p:cNvPr id="11" name="TextBox 10"/>
            <p:cNvSpPr txBox="1"/>
            <p:nvPr/>
          </p:nvSpPr>
          <p:spPr>
            <a:xfrm>
              <a:off x="93784" y="4677506"/>
              <a:ext cx="1219200" cy="461665"/>
            </a:xfrm>
            <a:prstGeom prst="rect">
              <a:avLst/>
            </a:prstGeom>
            <a:noFill/>
          </p:spPr>
          <p:txBody>
            <a:bodyPr wrap="square" rtlCol="0">
              <a:spAutoFit/>
            </a:bodyPr>
            <a:lstStyle/>
            <a:p>
              <a:r>
                <a:rPr lang="en-US" sz="2400" dirty="0" smtClean="0"/>
                <a:t>Cockpit</a:t>
              </a:r>
              <a:endParaRPr lang="en-US" sz="2400" dirty="0"/>
            </a:p>
          </p:txBody>
        </p:sp>
        <p:cxnSp>
          <p:nvCxnSpPr>
            <p:cNvPr id="51" name="Straight Arrow Connector 50"/>
            <p:cNvCxnSpPr/>
            <p:nvPr/>
          </p:nvCxnSpPr>
          <p:spPr>
            <a:xfrm flipV="1">
              <a:off x="1254369" y="4419598"/>
              <a:ext cx="1230923" cy="43375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Yaw Stability and Control</a:t>
            </a:r>
            <a:endParaRPr lang="en-US" sz="4000" dirty="0"/>
          </a:p>
        </p:txBody>
      </p:sp>
      <p:pic>
        <p:nvPicPr>
          <p:cNvPr id="3074" name="Picture 2" descr="C:\Documents and Settings\gholt\my documents\PLTW\AeroSpace_Rewrite\Jeppesen Private Pilot_Image CD\PV-03-3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049912"/>
            <a:ext cx="6042991" cy="4754880"/>
          </a:xfrm>
          <a:prstGeom prst="rect">
            <a:avLst/>
          </a:prstGeom>
          <a:noFill/>
        </p:spPr>
      </p:pic>
      <p:sp>
        <p:nvSpPr>
          <p:cNvPr id="4" name="TextBox 3"/>
          <p:cNvSpPr txBox="1"/>
          <p:nvPr/>
        </p:nvSpPr>
        <p:spPr>
          <a:xfrm>
            <a:off x="233103" y="1296062"/>
            <a:ext cx="1138497" cy="646331"/>
          </a:xfrm>
          <a:prstGeom prst="rect">
            <a:avLst/>
          </a:prstGeom>
          <a:solidFill>
            <a:schemeClr val="bg1"/>
          </a:solidFill>
        </p:spPr>
        <p:txBody>
          <a:bodyPr wrap="square" rtlCol="0">
            <a:spAutoFit/>
          </a:bodyPr>
          <a:lstStyle/>
          <a:p>
            <a:pPr algn="ctr"/>
            <a:r>
              <a:rPr lang="en-US" dirty="0" smtClean="0"/>
              <a:t>Vertical Axis</a:t>
            </a:r>
            <a:endParaRPr lang="en-US" dirty="0"/>
          </a:p>
        </p:txBody>
      </p:sp>
      <p:sp>
        <p:nvSpPr>
          <p:cNvPr id="5" name="TextBox 4"/>
          <p:cNvSpPr txBox="1"/>
          <p:nvPr/>
        </p:nvSpPr>
        <p:spPr>
          <a:xfrm>
            <a:off x="182880" y="3947160"/>
            <a:ext cx="1280160" cy="369332"/>
          </a:xfrm>
          <a:prstGeom prst="rect">
            <a:avLst/>
          </a:prstGeom>
          <a:solidFill>
            <a:schemeClr val="bg1"/>
          </a:solidFill>
        </p:spPr>
        <p:txBody>
          <a:bodyPr wrap="square" rtlCol="0">
            <a:spAutoFit/>
          </a:bodyPr>
          <a:lstStyle/>
          <a:p>
            <a:pPr algn="ctr"/>
            <a:r>
              <a:rPr lang="en-US" dirty="0" smtClean="0"/>
              <a:t>Yaw Left</a:t>
            </a:r>
            <a:endParaRPr lang="en-US" dirty="0"/>
          </a:p>
        </p:txBody>
      </p:sp>
      <p:sp>
        <p:nvSpPr>
          <p:cNvPr id="6" name="TextBox 5"/>
          <p:cNvSpPr txBox="1"/>
          <p:nvPr/>
        </p:nvSpPr>
        <p:spPr>
          <a:xfrm>
            <a:off x="6595592" y="3203352"/>
            <a:ext cx="2289409" cy="830997"/>
          </a:xfrm>
          <a:prstGeom prst="rect">
            <a:avLst/>
          </a:prstGeom>
          <a:noFill/>
        </p:spPr>
        <p:txBody>
          <a:bodyPr wrap="none" rtlCol="0">
            <a:spAutoFit/>
          </a:bodyPr>
          <a:lstStyle/>
          <a:p>
            <a:r>
              <a:rPr lang="en-US" sz="2400" dirty="0" smtClean="0"/>
              <a:t>Push left pedal</a:t>
            </a:r>
          </a:p>
          <a:p>
            <a:r>
              <a:rPr lang="en-US" sz="2400" dirty="0" smtClean="0"/>
              <a:t>away from you.</a:t>
            </a:r>
            <a:endParaRPr lang="en-US" sz="2400" dirty="0"/>
          </a:p>
        </p:txBody>
      </p:sp>
      <p:sp>
        <p:nvSpPr>
          <p:cNvPr id="7" name="TextBox 6"/>
          <p:cNvSpPr txBox="1"/>
          <p:nvPr/>
        </p:nvSpPr>
        <p:spPr>
          <a:xfrm>
            <a:off x="6113402" y="1111348"/>
            <a:ext cx="2678906" cy="1569660"/>
          </a:xfrm>
          <a:prstGeom prst="rect">
            <a:avLst/>
          </a:prstGeom>
          <a:noFill/>
        </p:spPr>
        <p:txBody>
          <a:bodyPr wrap="square" rtlCol="0">
            <a:spAutoFit/>
          </a:bodyPr>
          <a:lstStyle/>
          <a:p>
            <a:r>
              <a:rPr lang="en-US" sz="2400" dirty="0" smtClean="0"/>
              <a:t>To yaw the aircraft</a:t>
            </a:r>
          </a:p>
          <a:p>
            <a:r>
              <a:rPr lang="en-US" sz="2400" dirty="0" smtClean="0"/>
              <a:t>nose left, the rudder must deflect left.</a:t>
            </a:r>
            <a:endParaRPr lang="en-US" sz="24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00143" y="4324865"/>
            <a:ext cx="3161534" cy="2360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371600" y="1842624"/>
            <a:ext cx="5956300" cy="3656505"/>
          </a:xfrm>
          <a:prstGeom prst="rect">
            <a:avLst/>
          </a:prstGeom>
        </p:spPr>
      </p:pic>
      <p:sp>
        <p:nvSpPr>
          <p:cNvPr id="4" name="Title 3"/>
          <p:cNvSpPr>
            <a:spLocks noGrp="1"/>
          </p:cNvSpPr>
          <p:nvPr>
            <p:ph type="title"/>
          </p:nvPr>
        </p:nvSpPr>
        <p:spPr/>
        <p:txBody>
          <a:bodyPr/>
          <a:lstStyle/>
          <a:p>
            <a:r>
              <a:rPr lang="en-US" sz="4000" dirty="0" smtClean="0"/>
              <a:t>Aircraft Yaw Stability and Control</a:t>
            </a:r>
            <a:endParaRPr lang="en-US" sz="4000" dirty="0"/>
          </a:p>
        </p:txBody>
      </p:sp>
      <p:sp>
        <p:nvSpPr>
          <p:cNvPr id="14" name="TextBox 13"/>
          <p:cNvSpPr txBox="1"/>
          <p:nvPr/>
        </p:nvSpPr>
        <p:spPr>
          <a:xfrm>
            <a:off x="7555106" y="1362407"/>
            <a:ext cx="1196161" cy="461665"/>
          </a:xfrm>
          <a:prstGeom prst="rect">
            <a:avLst/>
          </a:prstGeom>
          <a:noFill/>
        </p:spPr>
        <p:txBody>
          <a:bodyPr wrap="none" rtlCol="0">
            <a:spAutoFit/>
          </a:bodyPr>
          <a:lstStyle/>
          <a:p>
            <a:pPr algn="ctr"/>
            <a:r>
              <a:rPr lang="en-US" sz="2400" dirty="0" smtClean="0"/>
              <a:t>Rudder</a:t>
            </a:r>
            <a:endParaRPr lang="en-US" sz="2400" dirty="0"/>
          </a:p>
        </p:txBody>
      </p:sp>
      <p:cxnSp>
        <p:nvCxnSpPr>
          <p:cNvPr id="15" name="Straight Connector 14"/>
          <p:cNvCxnSpPr/>
          <p:nvPr/>
        </p:nvCxnSpPr>
        <p:spPr>
          <a:xfrm flipH="1">
            <a:off x="6847367" y="1792653"/>
            <a:ext cx="886719" cy="66346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04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Motion and Control</a:t>
            </a:r>
            <a:endParaRPr lang="en-US" sz="4000" dirty="0"/>
          </a:p>
        </p:txBody>
      </p:sp>
      <p:graphicFrame>
        <p:nvGraphicFramePr>
          <p:cNvPr id="4" name="Table 3"/>
          <p:cNvGraphicFramePr>
            <a:graphicFrameLocks noGrp="1"/>
          </p:cNvGraphicFramePr>
          <p:nvPr/>
        </p:nvGraphicFramePr>
        <p:xfrm>
          <a:off x="198120" y="1061721"/>
          <a:ext cx="8717280" cy="2524002"/>
        </p:xfrm>
        <a:graphic>
          <a:graphicData uri="http://schemas.openxmlformats.org/drawingml/2006/table">
            <a:tbl>
              <a:tblPr firstRow="1" bandRow="1">
                <a:tableStyleId>{5C22544A-7EE6-4342-B048-85BDC9FD1C3A}</a:tableStyleId>
              </a:tblPr>
              <a:tblGrid>
                <a:gridCol w="1743456"/>
                <a:gridCol w="1743456"/>
                <a:gridCol w="1743456"/>
                <a:gridCol w="1743456"/>
                <a:gridCol w="1743456"/>
              </a:tblGrid>
              <a:tr h="603762">
                <a:tc>
                  <a:txBody>
                    <a:bodyPr/>
                    <a:lstStyle/>
                    <a:p>
                      <a:pPr algn="ctr"/>
                      <a:r>
                        <a:rPr lang="en-US" dirty="0" smtClean="0">
                          <a:solidFill>
                            <a:schemeClr val="tx1"/>
                          </a:solidFill>
                        </a:rPr>
                        <a:t>Axis</a:t>
                      </a:r>
                      <a:endParaRPr lang="en-US" dirty="0">
                        <a:solidFill>
                          <a:schemeClr val="tx1"/>
                        </a:solidFill>
                      </a:endParaRPr>
                    </a:p>
                  </a:txBody>
                  <a:tcPr/>
                </a:tc>
                <a:tc>
                  <a:txBody>
                    <a:bodyPr/>
                    <a:lstStyle/>
                    <a:p>
                      <a:pPr algn="ctr"/>
                      <a:r>
                        <a:rPr lang="en-US" dirty="0" smtClean="0">
                          <a:solidFill>
                            <a:schemeClr val="tx1"/>
                          </a:solidFill>
                        </a:rPr>
                        <a:t>Motion</a:t>
                      </a:r>
                      <a:endParaRPr lang="en-US" dirty="0">
                        <a:solidFill>
                          <a:schemeClr val="tx1"/>
                        </a:solidFill>
                      </a:endParaRPr>
                    </a:p>
                  </a:txBody>
                  <a:tcPr/>
                </a:tc>
                <a:tc>
                  <a:txBody>
                    <a:bodyPr/>
                    <a:lstStyle/>
                    <a:p>
                      <a:pPr algn="ctr"/>
                      <a:r>
                        <a:rPr lang="en-US" dirty="0" smtClean="0">
                          <a:solidFill>
                            <a:schemeClr val="tx1"/>
                          </a:solidFill>
                        </a:rPr>
                        <a:t>Stabilized</a:t>
                      </a:r>
                      <a:r>
                        <a:rPr lang="en-US" baseline="0" dirty="0" smtClean="0">
                          <a:solidFill>
                            <a:schemeClr val="tx1"/>
                          </a:solidFill>
                        </a:rPr>
                        <a:t> by</a:t>
                      </a:r>
                      <a:endParaRPr lang="en-US" dirty="0">
                        <a:solidFill>
                          <a:schemeClr val="tx1"/>
                        </a:solidFill>
                      </a:endParaRPr>
                    </a:p>
                  </a:txBody>
                  <a:tcPr/>
                </a:tc>
                <a:tc>
                  <a:txBody>
                    <a:bodyPr/>
                    <a:lstStyle/>
                    <a:p>
                      <a:pPr algn="ctr"/>
                      <a:r>
                        <a:rPr lang="en-US" dirty="0" smtClean="0">
                          <a:solidFill>
                            <a:schemeClr val="tx1"/>
                          </a:solidFill>
                        </a:rPr>
                        <a:t>Control</a:t>
                      </a:r>
                      <a:endParaRPr lang="en-US" dirty="0">
                        <a:solidFill>
                          <a:schemeClr val="tx1"/>
                        </a:solidFill>
                      </a:endParaRPr>
                    </a:p>
                  </a:txBody>
                  <a:tcPr/>
                </a:tc>
                <a:tc>
                  <a:txBody>
                    <a:bodyPr/>
                    <a:lstStyle/>
                    <a:p>
                      <a:pPr algn="ctr"/>
                      <a:r>
                        <a:rPr lang="en-US" dirty="0" smtClean="0">
                          <a:solidFill>
                            <a:schemeClr val="tx1"/>
                          </a:solidFill>
                        </a:rPr>
                        <a:t>Pilot</a:t>
                      </a:r>
                      <a:r>
                        <a:rPr lang="en-US" baseline="0" dirty="0" smtClean="0">
                          <a:solidFill>
                            <a:schemeClr val="tx1"/>
                          </a:solidFill>
                        </a:rPr>
                        <a:t> Control</a:t>
                      </a:r>
                      <a:endParaRPr lang="en-US" dirty="0">
                        <a:solidFill>
                          <a:schemeClr val="tx1"/>
                        </a:solidFill>
                      </a:endParaRPr>
                    </a:p>
                  </a:txBody>
                  <a:tcPr/>
                </a:tc>
              </a:tr>
              <a:tr h="557359">
                <a:tc>
                  <a:txBody>
                    <a:bodyPr/>
                    <a:lstStyle/>
                    <a:p>
                      <a:r>
                        <a:rPr lang="en-US" dirty="0" smtClean="0"/>
                        <a:t>Longitudinal</a:t>
                      </a:r>
                      <a:endParaRPr lang="en-US" dirty="0">
                        <a:solidFill>
                          <a:schemeClr val="tx1"/>
                        </a:solidFill>
                      </a:endParaRPr>
                    </a:p>
                  </a:txBody>
                  <a:tcPr/>
                </a:tc>
                <a:tc>
                  <a:txBody>
                    <a:bodyPr/>
                    <a:lstStyle/>
                    <a:p>
                      <a:r>
                        <a:rPr lang="en-US" dirty="0" smtClean="0">
                          <a:solidFill>
                            <a:schemeClr val="tx1"/>
                          </a:solidFill>
                        </a:rPr>
                        <a:t>Roll</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Wings</a:t>
                      </a:r>
                    </a:p>
                  </a:txBody>
                  <a:tcPr/>
                </a:tc>
                <a:tc>
                  <a:txBody>
                    <a:bodyPr/>
                    <a:lstStyle/>
                    <a:p>
                      <a:r>
                        <a:rPr lang="en-US" dirty="0" smtClean="0">
                          <a:solidFill>
                            <a:schemeClr val="tx1"/>
                          </a:solidFill>
                        </a:rPr>
                        <a:t>Aileron</a:t>
                      </a:r>
                      <a:endParaRPr lang="en-US" dirty="0">
                        <a:solidFill>
                          <a:schemeClr val="tx1"/>
                        </a:solidFill>
                      </a:endParaRPr>
                    </a:p>
                  </a:txBody>
                  <a:tcPr/>
                </a:tc>
                <a:tc>
                  <a:txBody>
                    <a:bodyPr/>
                    <a:lstStyle/>
                    <a:p>
                      <a:r>
                        <a:rPr lang="en-US" dirty="0" smtClean="0">
                          <a:solidFill>
                            <a:schemeClr val="tx1"/>
                          </a:solidFill>
                        </a:rPr>
                        <a:t>Yoke</a:t>
                      </a:r>
                      <a:r>
                        <a:rPr lang="en-US" baseline="0" dirty="0" smtClean="0">
                          <a:solidFill>
                            <a:schemeClr val="tx1"/>
                          </a:solidFill>
                        </a:rPr>
                        <a:t> twist left or right</a:t>
                      </a:r>
                      <a:endParaRPr lang="en-US" dirty="0">
                        <a:solidFill>
                          <a:schemeClr val="tx1"/>
                        </a:solidFill>
                      </a:endParaRPr>
                    </a:p>
                  </a:txBody>
                  <a:tcPr/>
                </a:tc>
              </a:tr>
              <a:tr h="557359">
                <a:tc>
                  <a:txBody>
                    <a:bodyPr/>
                    <a:lstStyle/>
                    <a:p>
                      <a:r>
                        <a:rPr lang="en-US" dirty="0" smtClean="0"/>
                        <a:t>Lateral</a:t>
                      </a:r>
                      <a:endParaRPr lang="en-US" dirty="0">
                        <a:solidFill>
                          <a:schemeClr val="tx1"/>
                        </a:solidFill>
                      </a:endParaRPr>
                    </a:p>
                  </a:txBody>
                  <a:tcPr/>
                </a:tc>
                <a:tc>
                  <a:txBody>
                    <a:bodyPr/>
                    <a:lstStyle/>
                    <a:p>
                      <a:r>
                        <a:rPr lang="en-US" dirty="0" smtClean="0">
                          <a:solidFill>
                            <a:schemeClr val="tx1"/>
                          </a:solidFill>
                        </a:rPr>
                        <a:t>Pitch</a:t>
                      </a:r>
                      <a:endParaRPr lang="en-US" dirty="0">
                        <a:solidFill>
                          <a:schemeClr val="tx1"/>
                        </a:solidFill>
                      </a:endParaRPr>
                    </a:p>
                  </a:txBody>
                  <a:tcPr/>
                </a:tc>
                <a:tc>
                  <a:txBody>
                    <a:bodyPr/>
                    <a:lstStyle/>
                    <a:p>
                      <a:r>
                        <a:rPr lang="en-US" smtClean="0">
                          <a:solidFill>
                            <a:schemeClr val="tx1"/>
                          </a:solidFill>
                        </a:rPr>
                        <a:t>Horizontal stabilizer</a:t>
                      </a:r>
                      <a:endParaRPr lang="en-US" dirty="0">
                        <a:solidFill>
                          <a:schemeClr val="tx1"/>
                        </a:solidFill>
                      </a:endParaRPr>
                    </a:p>
                  </a:txBody>
                  <a:tcPr/>
                </a:tc>
                <a:tc>
                  <a:txBody>
                    <a:bodyPr/>
                    <a:lstStyle/>
                    <a:p>
                      <a:r>
                        <a:rPr lang="en-US" dirty="0" smtClean="0">
                          <a:solidFill>
                            <a:schemeClr val="tx1"/>
                          </a:solidFill>
                        </a:rPr>
                        <a:t>Elevator</a:t>
                      </a:r>
                      <a:endParaRPr lang="en-US" dirty="0">
                        <a:solidFill>
                          <a:schemeClr val="tx1"/>
                        </a:solidFill>
                      </a:endParaRPr>
                    </a:p>
                  </a:txBody>
                  <a:tcPr/>
                </a:tc>
                <a:tc>
                  <a:txBody>
                    <a:bodyPr/>
                    <a:lstStyle/>
                    <a:p>
                      <a:r>
                        <a:rPr lang="en-US" dirty="0" smtClean="0">
                          <a:solidFill>
                            <a:schemeClr val="tx1"/>
                          </a:solidFill>
                        </a:rPr>
                        <a:t>Yoke forward or aft</a:t>
                      </a:r>
                      <a:endParaRPr lang="en-US" dirty="0">
                        <a:solidFill>
                          <a:schemeClr val="tx1"/>
                        </a:solidFill>
                      </a:endParaRPr>
                    </a:p>
                  </a:txBody>
                  <a:tcPr/>
                </a:tc>
              </a:tr>
              <a:tr h="557359">
                <a:tc>
                  <a:txBody>
                    <a:bodyPr/>
                    <a:lstStyle/>
                    <a:p>
                      <a:r>
                        <a:rPr lang="en-US" dirty="0" smtClean="0"/>
                        <a:t>Vertical</a:t>
                      </a:r>
                      <a:endParaRPr lang="en-US" dirty="0">
                        <a:solidFill>
                          <a:schemeClr val="tx1"/>
                        </a:solidFill>
                      </a:endParaRPr>
                    </a:p>
                  </a:txBody>
                  <a:tcPr/>
                </a:tc>
                <a:tc>
                  <a:txBody>
                    <a:bodyPr/>
                    <a:lstStyle/>
                    <a:p>
                      <a:r>
                        <a:rPr lang="en-US" dirty="0" smtClean="0">
                          <a:solidFill>
                            <a:schemeClr val="tx1"/>
                          </a:solidFill>
                        </a:rPr>
                        <a:t>Yaw</a:t>
                      </a:r>
                      <a:endParaRPr lang="en-US" dirty="0">
                        <a:solidFill>
                          <a:schemeClr val="tx1"/>
                        </a:solidFill>
                      </a:endParaRPr>
                    </a:p>
                  </a:txBody>
                  <a:tcPr/>
                </a:tc>
                <a:tc>
                  <a:txBody>
                    <a:bodyPr/>
                    <a:lstStyle/>
                    <a:p>
                      <a:r>
                        <a:rPr lang="en-US" dirty="0" smtClean="0">
                          <a:solidFill>
                            <a:schemeClr val="tx1"/>
                          </a:solidFill>
                        </a:rPr>
                        <a:t>Vertical</a:t>
                      </a:r>
                      <a:r>
                        <a:rPr lang="en-US" baseline="0" dirty="0" smtClean="0">
                          <a:solidFill>
                            <a:schemeClr val="tx1"/>
                          </a:solidFill>
                        </a:rPr>
                        <a:t> stabilizer</a:t>
                      </a:r>
                      <a:endParaRPr lang="en-US" dirty="0">
                        <a:solidFill>
                          <a:schemeClr val="tx1"/>
                        </a:solidFill>
                      </a:endParaRPr>
                    </a:p>
                  </a:txBody>
                  <a:tcPr/>
                </a:tc>
                <a:tc>
                  <a:txBody>
                    <a:bodyPr/>
                    <a:lstStyle/>
                    <a:p>
                      <a:r>
                        <a:rPr lang="en-US" dirty="0" smtClean="0">
                          <a:solidFill>
                            <a:schemeClr val="tx1"/>
                          </a:solidFill>
                        </a:rPr>
                        <a:t>Rudder</a:t>
                      </a:r>
                      <a:endParaRPr lang="en-US" dirty="0">
                        <a:solidFill>
                          <a:schemeClr val="tx1"/>
                        </a:solidFill>
                      </a:endParaRPr>
                    </a:p>
                  </a:txBody>
                  <a:tcPr/>
                </a:tc>
                <a:tc>
                  <a:txBody>
                    <a:bodyPr/>
                    <a:lstStyle/>
                    <a:p>
                      <a:r>
                        <a:rPr lang="en-US" dirty="0" smtClean="0">
                          <a:solidFill>
                            <a:schemeClr val="tx1"/>
                          </a:solidFill>
                        </a:rPr>
                        <a:t>Rudder pedals</a:t>
                      </a:r>
                      <a:endParaRPr lang="en-US" dirty="0">
                        <a:solidFill>
                          <a:schemeClr val="tx1"/>
                        </a:solidFill>
                      </a:endParaRPr>
                    </a:p>
                  </a:txBody>
                  <a:tcPr/>
                </a:tc>
              </a:tr>
            </a:tbl>
          </a:graphicData>
        </a:graphic>
      </p:graphicFrame>
      <p:grpSp>
        <p:nvGrpSpPr>
          <p:cNvPr id="10" name="Group 9"/>
          <p:cNvGrpSpPr>
            <a:grpSpLocks noChangeAspect="1"/>
          </p:cNvGrpSpPr>
          <p:nvPr/>
        </p:nvGrpSpPr>
        <p:grpSpPr>
          <a:xfrm>
            <a:off x="1569523" y="3668865"/>
            <a:ext cx="5071120" cy="3741879"/>
            <a:chOff x="1404632" y="3623893"/>
            <a:chExt cx="4919968" cy="3630347"/>
          </a:xfrm>
        </p:grpSpPr>
        <p:pic>
          <p:nvPicPr>
            <p:cNvPr id="6" name="Picture 3" descr="C:\Documents and Settings\gholt\my documents\PLTW\AeroSpace_Rewrite\Jeppesen Private Pilot_Image CD\PV-03-27.jpg"/>
            <p:cNvPicPr>
              <a:picLocks noChangeAspect="1" noChangeArrowheads="1"/>
            </p:cNvPicPr>
            <p:nvPr/>
          </p:nvPicPr>
          <p:blipFill>
            <a:blip r:embed="rId2" cstate="print"/>
            <a:srcRect/>
            <a:stretch>
              <a:fillRect/>
            </a:stretch>
          </p:blipFill>
          <p:spPr bwMode="auto">
            <a:xfrm>
              <a:off x="1404632" y="3703320"/>
              <a:ext cx="4919968" cy="3550920"/>
            </a:xfrm>
            <a:prstGeom prst="rect">
              <a:avLst/>
            </a:prstGeom>
            <a:noFill/>
          </p:spPr>
        </p:pic>
        <p:sp>
          <p:nvSpPr>
            <p:cNvPr id="7" name="TextBox 6"/>
            <p:cNvSpPr txBox="1"/>
            <p:nvPr/>
          </p:nvSpPr>
          <p:spPr>
            <a:xfrm>
              <a:off x="2529839" y="3741299"/>
              <a:ext cx="1465593" cy="584775"/>
            </a:xfrm>
            <a:prstGeom prst="rect">
              <a:avLst/>
            </a:prstGeom>
            <a:solidFill>
              <a:schemeClr val="bg1"/>
            </a:solidFill>
          </p:spPr>
          <p:txBody>
            <a:bodyPr wrap="square" rtlCol="0">
              <a:spAutoFit/>
            </a:bodyPr>
            <a:lstStyle/>
            <a:p>
              <a:pPr algn="ctr"/>
              <a:r>
                <a:rPr lang="en-US" sz="1600" dirty="0" smtClean="0"/>
                <a:t>Longitudinal</a:t>
              </a:r>
            </a:p>
            <a:p>
              <a:pPr algn="ctr"/>
              <a:r>
                <a:rPr lang="en-US" sz="1600" dirty="0" smtClean="0"/>
                <a:t>Axis </a:t>
              </a:r>
              <a:endParaRPr lang="en-US" sz="1600" dirty="0"/>
            </a:p>
          </p:txBody>
        </p:sp>
        <p:sp>
          <p:nvSpPr>
            <p:cNvPr id="8" name="TextBox 7"/>
            <p:cNvSpPr txBox="1"/>
            <p:nvPr/>
          </p:nvSpPr>
          <p:spPr>
            <a:xfrm>
              <a:off x="4968375" y="3623893"/>
              <a:ext cx="1191137" cy="584775"/>
            </a:xfrm>
            <a:prstGeom prst="rect">
              <a:avLst/>
            </a:prstGeom>
            <a:solidFill>
              <a:schemeClr val="bg1"/>
            </a:solidFill>
          </p:spPr>
          <p:txBody>
            <a:bodyPr wrap="square" rtlCol="0">
              <a:spAutoFit/>
            </a:bodyPr>
            <a:lstStyle/>
            <a:p>
              <a:pPr algn="ctr"/>
              <a:r>
                <a:rPr lang="en-US" sz="1600" dirty="0" smtClean="0"/>
                <a:t>Lateral</a:t>
              </a:r>
            </a:p>
            <a:p>
              <a:pPr algn="ctr"/>
              <a:r>
                <a:rPr lang="en-US" sz="1600" dirty="0" smtClean="0"/>
                <a:t>Axis </a:t>
              </a:r>
              <a:endParaRPr lang="en-US" sz="1600" dirty="0"/>
            </a:p>
          </p:txBody>
        </p:sp>
        <p:sp>
          <p:nvSpPr>
            <p:cNvPr id="9" name="TextBox 8"/>
            <p:cNvSpPr txBox="1"/>
            <p:nvPr/>
          </p:nvSpPr>
          <p:spPr>
            <a:xfrm>
              <a:off x="2874442" y="4929569"/>
              <a:ext cx="874598" cy="584775"/>
            </a:xfrm>
            <a:prstGeom prst="rect">
              <a:avLst/>
            </a:prstGeom>
            <a:solidFill>
              <a:schemeClr val="bg1"/>
            </a:solidFill>
          </p:spPr>
          <p:txBody>
            <a:bodyPr wrap="square" rtlCol="0">
              <a:spAutoFit/>
            </a:bodyPr>
            <a:lstStyle/>
            <a:p>
              <a:pPr algn="ctr"/>
              <a:r>
                <a:rPr lang="en-US" sz="1600" dirty="0" smtClean="0"/>
                <a:t>Vertical</a:t>
              </a:r>
            </a:p>
            <a:p>
              <a:pPr algn="ctr"/>
              <a:r>
                <a:rPr lang="en-US" sz="1600" dirty="0" smtClean="0"/>
                <a:t>Axis </a:t>
              </a:r>
              <a:endParaRPr lang="en-US" sz="1600" dirty="0"/>
            </a:p>
          </p:txBody>
        </p:sp>
      </p:grpSp>
      <p:sp>
        <p:nvSpPr>
          <p:cNvPr id="11" name="TextBox 10"/>
          <p:cNvSpPr txBox="1"/>
          <p:nvPr/>
        </p:nvSpPr>
        <p:spPr>
          <a:xfrm>
            <a:off x="1843788" y="3722260"/>
            <a:ext cx="805029" cy="523220"/>
          </a:xfrm>
          <a:prstGeom prst="rect">
            <a:avLst/>
          </a:prstGeom>
          <a:noFill/>
        </p:spPr>
        <p:txBody>
          <a:bodyPr wrap="none" rtlCol="0">
            <a:spAutoFit/>
          </a:bodyPr>
          <a:lstStyle/>
          <a:p>
            <a:r>
              <a:rPr lang="en-US" sz="2800" dirty="0" smtClean="0"/>
              <a:t>Roll</a:t>
            </a:r>
            <a:endParaRPr lang="en-US" sz="2800" dirty="0"/>
          </a:p>
        </p:txBody>
      </p:sp>
      <p:sp>
        <p:nvSpPr>
          <p:cNvPr id="12" name="TextBox 11"/>
          <p:cNvSpPr txBox="1"/>
          <p:nvPr/>
        </p:nvSpPr>
        <p:spPr>
          <a:xfrm>
            <a:off x="6463256" y="3649808"/>
            <a:ext cx="982961" cy="523220"/>
          </a:xfrm>
          <a:prstGeom prst="rect">
            <a:avLst/>
          </a:prstGeom>
          <a:noFill/>
        </p:spPr>
        <p:txBody>
          <a:bodyPr wrap="none" rtlCol="0">
            <a:spAutoFit/>
          </a:bodyPr>
          <a:lstStyle/>
          <a:p>
            <a:r>
              <a:rPr lang="en-US" sz="2800" dirty="0" smtClean="0"/>
              <a:t>Pitch</a:t>
            </a:r>
            <a:endParaRPr lang="en-US" sz="2800" dirty="0"/>
          </a:p>
        </p:txBody>
      </p:sp>
      <p:sp>
        <p:nvSpPr>
          <p:cNvPr id="13" name="TextBox 12"/>
          <p:cNvSpPr txBox="1"/>
          <p:nvPr/>
        </p:nvSpPr>
        <p:spPr>
          <a:xfrm>
            <a:off x="2178568" y="5136334"/>
            <a:ext cx="856901" cy="523220"/>
          </a:xfrm>
          <a:prstGeom prst="rect">
            <a:avLst/>
          </a:prstGeom>
          <a:noFill/>
        </p:spPr>
        <p:txBody>
          <a:bodyPr wrap="none" rtlCol="0">
            <a:spAutoFit/>
          </a:bodyPr>
          <a:lstStyle/>
          <a:p>
            <a:r>
              <a:rPr lang="en-US" sz="2800" dirty="0" smtClean="0"/>
              <a:t>Yaw</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(2007). </a:t>
            </a:r>
            <a:r>
              <a:rPr lang="en-US" sz="2400" i="1" dirty="0" smtClean="0">
                <a:latin typeface="Arial" pitchFamily="34" charset="0"/>
                <a:cs typeface="Arial" pitchFamily="34" charset="0"/>
              </a:rPr>
              <a:t>Private pilot: Guided flight discovery</a:t>
            </a:r>
            <a:r>
              <a:rPr lang="en-US" sz="2400" dirty="0" smtClean="0">
                <a:latin typeface="Arial" pitchFamily="34" charset="0"/>
                <a:cs typeface="Arial" pitchFamily="34" charset="0"/>
              </a:rPr>
              <a:t>. Englewood, CO: </a:t>
            </a: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a:t>
            </a:r>
          </a:p>
          <a:p>
            <a:pPr>
              <a:buNone/>
            </a:pP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Sanderson, Inc. (2006). </a:t>
            </a:r>
            <a:r>
              <a:rPr lang="en-US" sz="2400" i="1" dirty="0" smtClean="0">
                <a:latin typeface="Arial" pitchFamily="34" charset="0"/>
                <a:cs typeface="Arial" pitchFamily="34" charset="0"/>
              </a:rPr>
              <a:t>Guided flight discovery private pilot images</a:t>
            </a:r>
            <a:r>
              <a:rPr lang="en-US" sz="2400" dirty="0" smtClean="0">
                <a:latin typeface="Arial" pitchFamily="34" charset="0"/>
                <a:cs typeface="Arial" pitchFamily="34" charset="0"/>
              </a:rPr>
              <a:t> [CD-ROM]. Englewood, CO: </a:t>
            </a: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Sanderson, Inc.</a:t>
            </a:r>
          </a:p>
          <a:p>
            <a:pPr>
              <a:buNone/>
            </a:pPr>
            <a:r>
              <a:rPr lang="en-US" sz="2400" dirty="0" smtClean="0">
                <a:latin typeface="Arial" pitchFamily="34" charset="0"/>
                <a:cs typeface="Arial" pitchFamily="34" charset="0"/>
              </a:rPr>
              <a:t>National Aeronautics and Space Administration (2009). </a:t>
            </a:r>
            <a:r>
              <a:rPr lang="en-US" sz="2400" i="1" dirty="0" smtClean="0">
                <a:latin typeface="Arial" pitchFamily="34" charset="0"/>
                <a:cs typeface="Arial" pitchFamily="34" charset="0"/>
              </a:rPr>
              <a:t>Airplane parts definitions</a:t>
            </a:r>
            <a:r>
              <a:rPr lang="en-US" sz="2400" dirty="0" smtClean="0">
                <a:latin typeface="Arial" pitchFamily="34" charset="0"/>
                <a:cs typeface="Arial" pitchFamily="34" charset="0"/>
              </a:rPr>
              <a:t>. Retrieved from http://www.grc.nasa.gov/WWW/K-12/airplane/airplane.html</a:t>
            </a:r>
          </a:p>
          <a:p>
            <a:pPr>
              <a:buNone/>
            </a:pPr>
            <a:r>
              <a:rPr lang="en-US" sz="2400" dirty="0" smtClean="0">
                <a:latin typeface="Arial" pitchFamily="34" charset="0"/>
                <a:cs typeface="Arial" pitchFamily="34" charset="0"/>
              </a:rPr>
              <a:t>National Aeronautics and Space Administration (2009). </a:t>
            </a:r>
            <a:r>
              <a:rPr lang="en-US" sz="2400" i="1" dirty="0" smtClean="0">
                <a:latin typeface="Arial" pitchFamily="34" charset="0"/>
                <a:cs typeface="Arial" pitchFamily="34" charset="0"/>
              </a:rPr>
              <a:t>Wilber and Or</a:t>
            </a:r>
            <a:r>
              <a:rPr lang="en-US" sz="2400" dirty="0" smtClean="0">
                <a:latin typeface="Arial" pitchFamily="34" charset="0"/>
                <a:cs typeface="Arial" pitchFamily="34" charset="0"/>
              </a:rPr>
              <a:t>. Retrieved from http://grin.hq.nasa.gov/IMAGES/SMALL/GPN-2002-000126.jpg</a:t>
            </a:r>
          </a:p>
          <a:p>
            <a:pPr>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err="1">
                <a:latin typeface="Arial" pitchFamily="34" charset="0"/>
                <a:cs typeface="Arial" pitchFamily="34" charset="0"/>
              </a:rPr>
              <a:t>Chapple</a:t>
            </a:r>
            <a:r>
              <a:rPr lang="en-US" sz="2400" dirty="0">
                <a:latin typeface="Arial" pitchFamily="34" charset="0"/>
                <a:cs typeface="Arial" pitchFamily="34" charset="0"/>
              </a:rPr>
              <a:t> </a:t>
            </a:r>
            <a:r>
              <a:rPr lang="en-US" sz="2400" dirty="0" smtClean="0">
                <a:latin typeface="Arial" pitchFamily="34" charset="0"/>
                <a:cs typeface="Arial" pitchFamily="34" charset="0"/>
              </a:rPr>
              <a:t>G. </a:t>
            </a:r>
            <a:r>
              <a:rPr lang="en-US" sz="2400" dirty="0">
                <a:latin typeface="Arial" pitchFamily="34" charset="0"/>
                <a:cs typeface="Arial" pitchFamily="34" charset="0"/>
              </a:rPr>
              <a:t>(Photographer). (2012). Shuttle 1. </a:t>
            </a:r>
            <a:r>
              <a:rPr lang="en-US" sz="2400" dirty="0" smtClean="0">
                <a:latin typeface="Arial" pitchFamily="34" charset="0"/>
                <a:cs typeface="Arial" pitchFamily="34" charset="0"/>
              </a:rPr>
              <a:t>[Photo].</a:t>
            </a:r>
          </a:p>
          <a:p>
            <a:pPr>
              <a:buNone/>
            </a:pPr>
            <a:r>
              <a:rPr lang="en-US" sz="2400" dirty="0" smtClean="0">
                <a:latin typeface="Arial" pitchFamily="34" charset="0"/>
                <a:cs typeface="Arial" pitchFamily="34" charset="0"/>
              </a:rPr>
              <a:t>Lockheed </a:t>
            </a:r>
            <a:r>
              <a:rPr lang="en-US" sz="2400" dirty="0">
                <a:latin typeface="Arial" pitchFamily="34" charset="0"/>
                <a:cs typeface="Arial" pitchFamily="34" charset="0"/>
              </a:rPr>
              <a:t>Martin (2010). </a:t>
            </a:r>
            <a:r>
              <a:rPr lang="en-US" sz="2400" i="1" dirty="0">
                <a:latin typeface="Arial" pitchFamily="34" charset="0"/>
                <a:cs typeface="Arial" pitchFamily="34" charset="0"/>
              </a:rPr>
              <a:t>C-5M first flight-3a</a:t>
            </a:r>
            <a:r>
              <a:rPr lang="en-US" sz="2400" dirty="0" smtClean="0">
                <a:latin typeface="Arial" pitchFamily="34" charset="0"/>
                <a:cs typeface="Arial" pitchFamily="34" charset="0"/>
              </a:rPr>
              <a:t>. </a:t>
            </a:r>
            <a:r>
              <a:rPr lang="en-US" sz="2400" dirty="0">
                <a:latin typeface="Arial" pitchFamily="34" charset="0"/>
                <a:cs typeface="Arial" pitchFamily="34" charset="0"/>
              </a:rPr>
              <a:t>Retrieved </a:t>
            </a:r>
            <a:r>
              <a:rPr lang="en-US" sz="2400" dirty="0" smtClean="0">
                <a:latin typeface="Arial" pitchFamily="34" charset="0"/>
                <a:cs typeface="Arial" pitchFamily="34" charset="0"/>
              </a:rPr>
              <a:t>from http</a:t>
            </a:r>
            <a:r>
              <a:rPr lang="en-US" sz="2400" dirty="0">
                <a:latin typeface="Arial" pitchFamily="34" charset="0"/>
                <a:cs typeface="Arial" pitchFamily="34" charset="0"/>
              </a:rPr>
              <a:t>://</a:t>
            </a:r>
            <a:r>
              <a:rPr lang="en-US" sz="2400" dirty="0" smtClean="0">
                <a:latin typeface="Arial" pitchFamily="34" charset="0"/>
                <a:cs typeface="Arial" pitchFamily="34" charset="0"/>
              </a:rPr>
              <a:t>www.flickr.com/photos/lockheedmartin/3570610406/in/set-72157618866063402</a:t>
            </a:r>
          </a:p>
          <a:p>
            <a:pPr>
              <a:buNone/>
            </a:pPr>
            <a:r>
              <a:rPr lang="en-US" sz="2400" dirty="0" smtClean="0">
                <a:latin typeface="Arial" pitchFamily="34" charset="0"/>
                <a:cs typeface="Arial" pitchFamily="34" charset="0"/>
              </a:rPr>
              <a:t>Lockheed Martin (2010). </a:t>
            </a:r>
            <a:r>
              <a:rPr lang="en-US" sz="2400" i="1" dirty="0" smtClean="0">
                <a:latin typeface="Arial" pitchFamily="34" charset="0"/>
                <a:cs typeface="Arial" pitchFamily="34" charset="0"/>
              </a:rPr>
              <a:t>F-35 Lightning II</a:t>
            </a:r>
            <a:r>
              <a:rPr lang="en-US" sz="2400" dirty="0" smtClean="0">
                <a:latin typeface="Arial" pitchFamily="34" charset="0"/>
                <a:cs typeface="Arial" pitchFamily="34" charset="0"/>
              </a:rPr>
              <a:t>. Retrieved from http://www.lockheedmartin.com/products/f35/</a:t>
            </a:r>
          </a:p>
          <a:p>
            <a:pPr>
              <a:buNone/>
            </a:pPr>
            <a:r>
              <a:rPr lang="en-US" sz="2400" dirty="0" smtClean="0">
                <a:latin typeface="Arial" pitchFamily="34" charset="0"/>
                <a:cs typeface="Arial" pitchFamily="34" charset="0"/>
              </a:rPr>
              <a:t>Lockheed Martin (2010). </a:t>
            </a:r>
            <a:r>
              <a:rPr lang="en-US" sz="2400" i="1" dirty="0" smtClean="0"/>
              <a:t>Lockheed Martin C-130 in flight</a:t>
            </a:r>
            <a:r>
              <a:rPr lang="en-US" sz="2400" dirty="0" smtClean="0">
                <a:latin typeface="Arial" pitchFamily="34" charset="0"/>
                <a:cs typeface="Arial" pitchFamily="34" charset="0"/>
              </a:rPr>
              <a:t>. Retrieved from http://www.flickr.com/photos/lockheedmartin/976461432/</a:t>
            </a:r>
          </a:p>
          <a:p>
            <a:pPr>
              <a:buNone/>
            </a:pPr>
            <a:r>
              <a:rPr lang="en-US" sz="2400" dirty="0" smtClean="0">
                <a:latin typeface="Arial" pitchFamily="34" charset="0"/>
                <a:cs typeface="Arial" pitchFamily="34" charset="0"/>
              </a:rPr>
              <a:t>Meyer, A. (2010). X-Plane (Version 9.21rc2) [Computer software]. Columbia, SC: Laminar Research.</a:t>
            </a:r>
          </a:p>
        </p:txBody>
      </p:sp>
    </p:spTree>
    <p:extLst>
      <p:ext uri="{BB962C8B-B14F-4D97-AF65-F5344CB8AC3E}">
        <p14:creationId xmlns:p14="http://schemas.microsoft.com/office/powerpoint/2010/main" val="3483220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latin typeface="Arial" pitchFamily="34" charset="0"/>
                <a:cs typeface="Arial" pitchFamily="34" charset="0"/>
              </a:rPr>
              <a:t>Senson, Ben. (2010</a:t>
            </a:r>
            <a:r>
              <a:rPr lang="en-US" sz="2400" dirty="0">
                <a:latin typeface="Arial" pitchFamily="34" charset="0"/>
                <a:cs typeface="Arial" pitchFamily="34" charset="0"/>
              </a:rPr>
              <a:t>). Madison Memorial High School, </a:t>
            </a:r>
            <a:r>
              <a:rPr lang="en-US" sz="2400" dirty="0" smtClean="0">
                <a:latin typeface="Arial" pitchFamily="34" charset="0"/>
                <a:cs typeface="Arial" pitchFamily="34" charset="0"/>
              </a:rPr>
              <a:t>Wisconsin.</a:t>
            </a:r>
          </a:p>
          <a:p>
            <a:pPr>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Y:\000_My Pics from PLTW laptop\2013_0401_AE Aircraft Model_Cessena\2013-04-01 14-17-58.2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39632" y="2344613"/>
            <a:ext cx="5943600" cy="3339973"/>
          </a:xfrm>
          <a:prstGeom prst="rect">
            <a:avLst/>
          </a:prstGeom>
          <a:noFill/>
          <a:ln>
            <a:noFill/>
          </a:ln>
        </p:spPr>
      </p:pic>
      <p:sp>
        <p:nvSpPr>
          <p:cNvPr id="2" name="Title 1"/>
          <p:cNvSpPr>
            <a:spLocks noGrp="1"/>
          </p:cNvSpPr>
          <p:nvPr>
            <p:ph type="title"/>
          </p:nvPr>
        </p:nvSpPr>
        <p:spPr/>
        <p:txBody>
          <a:bodyPr/>
          <a:lstStyle/>
          <a:p>
            <a:r>
              <a:rPr lang="en-US" sz="4000" dirty="0" smtClean="0"/>
              <a:t>Aircraft Components</a:t>
            </a:r>
            <a:endParaRPr lang="en-US" sz="4000" dirty="0"/>
          </a:p>
        </p:txBody>
      </p:sp>
      <p:sp>
        <p:nvSpPr>
          <p:cNvPr id="13" name="TextBox 12"/>
          <p:cNvSpPr txBox="1"/>
          <p:nvPr/>
        </p:nvSpPr>
        <p:spPr>
          <a:xfrm>
            <a:off x="1390373" y="1449193"/>
            <a:ext cx="2133600" cy="461665"/>
          </a:xfrm>
          <a:prstGeom prst="rect">
            <a:avLst/>
          </a:prstGeom>
          <a:noFill/>
        </p:spPr>
        <p:txBody>
          <a:bodyPr wrap="square" rtlCol="0">
            <a:spAutoFit/>
          </a:bodyPr>
          <a:lstStyle/>
          <a:p>
            <a:pPr algn="ctr"/>
            <a:r>
              <a:rPr lang="en-US" sz="2400" dirty="0" smtClean="0"/>
              <a:t>Empennage</a:t>
            </a:r>
          </a:p>
        </p:txBody>
      </p:sp>
      <p:sp>
        <p:nvSpPr>
          <p:cNvPr id="14" name="Oval 13"/>
          <p:cNvSpPr/>
          <p:nvPr/>
        </p:nvSpPr>
        <p:spPr>
          <a:xfrm rot="1811580">
            <a:off x="4192429" y="2665634"/>
            <a:ext cx="1953920" cy="125047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3" idx="2"/>
            <a:endCxn id="14" idx="2"/>
          </p:cNvCxnSpPr>
          <p:nvPr/>
        </p:nvCxnSpPr>
        <p:spPr>
          <a:xfrm>
            <a:off x="2457173" y="1910858"/>
            <a:ext cx="1867794" cy="88868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74108" y="6128911"/>
            <a:ext cx="1600200" cy="461665"/>
          </a:xfrm>
          <a:prstGeom prst="rect">
            <a:avLst/>
          </a:prstGeom>
          <a:noFill/>
        </p:spPr>
        <p:txBody>
          <a:bodyPr wrap="square" rtlCol="0">
            <a:spAutoFit/>
          </a:bodyPr>
          <a:lstStyle/>
          <a:p>
            <a:r>
              <a:rPr lang="en-US" sz="2400" dirty="0" smtClean="0"/>
              <a:t>Fuselage</a:t>
            </a:r>
            <a:endParaRPr lang="en-US" sz="2400" dirty="0"/>
          </a:p>
        </p:txBody>
      </p:sp>
      <p:cxnSp>
        <p:nvCxnSpPr>
          <p:cNvPr id="20" name="Straight Arrow Connector 19"/>
          <p:cNvCxnSpPr>
            <a:stCxn id="12" idx="0"/>
          </p:cNvCxnSpPr>
          <p:nvPr/>
        </p:nvCxnSpPr>
        <p:spPr>
          <a:xfrm flipV="1">
            <a:off x="3674208" y="4613425"/>
            <a:ext cx="0" cy="151548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62713" y="1834802"/>
            <a:ext cx="1659167" cy="1569660"/>
          </a:xfrm>
          <a:prstGeom prst="rect">
            <a:avLst/>
          </a:prstGeom>
          <a:noFill/>
        </p:spPr>
        <p:txBody>
          <a:bodyPr wrap="square" rtlCol="0">
            <a:spAutoFit/>
          </a:bodyPr>
          <a:lstStyle/>
          <a:p>
            <a:pPr algn="ctr"/>
            <a:r>
              <a:rPr lang="en-US" sz="2400" dirty="0" smtClean="0"/>
              <a:t>Elevator and</a:t>
            </a:r>
          </a:p>
          <a:p>
            <a:pPr algn="ctr"/>
            <a:r>
              <a:rPr lang="en-US" sz="2400" dirty="0" smtClean="0"/>
              <a:t>Horizontal Stabilizer</a:t>
            </a:r>
            <a:endParaRPr lang="en-US" sz="2400" dirty="0"/>
          </a:p>
        </p:txBody>
      </p:sp>
      <p:cxnSp>
        <p:nvCxnSpPr>
          <p:cNvPr id="22" name="Straight Arrow Connector 21"/>
          <p:cNvCxnSpPr>
            <a:stCxn id="16" idx="1"/>
          </p:cNvCxnSpPr>
          <p:nvPr/>
        </p:nvCxnSpPr>
        <p:spPr>
          <a:xfrm flipH="1">
            <a:off x="5549900" y="2619632"/>
            <a:ext cx="1912813" cy="89942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39409" y="1119355"/>
            <a:ext cx="3263900" cy="830997"/>
          </a:xfrm>
          <a:prstGeom prst="rect">
            <a:avLst/>
          </a:prstGeom>
          <a:noFill/>
        </p:spPr>
        <p:txBody>
          <a:bodyPr wrap="square" rtlCol="0">
            <a:spAutoFit/>
          </a:bodyPr>
          <a:lstStyle/>
          <a:p>
            <a:pPr algn="ctr"/>
            <a:r>
              <a:rPr lang="en-US" sz="2400" dirty="0" smtClean="0"/>
              <a:t>Rudder and</a:t>
            </a:r>
          </a:p>
          <a:p>
            <a:pPr algn="ctr"/>
            <a:r>
              <a:rPr lang="en-US" sz="2400" dirty="0" smtClean="0"/>
              <a:t>Vertical Stabilizer</a:t>
            </a:r>
            <a:endParaRPr lang="en-US" sz="2400" dirty="0"/>
          </a:p>
        </p:txBody>
      </p:sp>
      <p:cxnSp>
        <p:nvCxnSpPr>
          <p:cNvPr id="23" name="Straight Arrow Connector 22"/>
          <p:cNvCxnSpPr/>
          <p:nvPr/>
        </p:nvCxnSpPr>
        <p:spPr>
          <a:xfrm flipH="1">
            <a:off x="5400432" y="1910860"/>
            <a:ext cx="298937" cy="7206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00432" y="6124919"/>
            <a:ext cx="2471613" cy="461665"/>
          </a:xfrm>
          <a:prstGeom prst="rect">
            <a:avLst/>
          </a:prstGeom>
          <a:noFill/>
        </p:spPr>
        <p:txBody>
          <a:bodyPr wrap="square" rtlCol="0">
            <a:spAutoFit/>
          </a:bodyPr>
          <a:lstStyle/>
          <a:p>
            <a:pPr algn="ctr"/>
            <a:r>
              <a:rPr lang="en-US" sz="2400" dirty="0" smtClean="0"/>
              <a:t>Wing</a:t>
            </a:r>
            <a:endParaRPr lang="en-US" sz="2400" dirty="0"/>
          </a:p>
        </p:txBody>
      </p:sp>
      <p:cxnSp>
        <p:nvCxnSpPr>
          <p:cNvPr id="36" name="Straight Arrow Connector 35"/>
          <p:cNvCxnSpPr>
            <a:stCxn id="8" idx="0"/>
          </p:cNvCxnSpPr>
          <p:nvPr/>
        </p:nvCxnSpPr>
        <p:spPr>
          <a:xfrm flipH="1" flipV="1">
            <a:off x="5699369" y="5028924"/>
            <a:ext cx="936870" cy="109599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4342" y="5663254"/>
            <a:ext cx="1981200" cy="461665"/>
          </a:xfrm>
          <a:prstGeom prst="rect">
            <a:avLst/>
          </a:prstGeom>
          <a:noFill/>
        </p:spPr>
        <p:txBody>
          <a:bodyPr wrap="square" rtlCol="0">
            <a:spAutoFit/>
          </a:bodyPr>
          <a:lstStyle/>
          <a:p>
            <a:r>
              <a:rPr lang="en-US" sz="2400" dirty="0" smtClean="0"/>
              <a:t>Power Plant</a:t>
            </a:r>
            <a:endParaRPr lang="en-US" sz="2400" dirty="0"/>
          </a:p>
        </p:txBody>
      </p:sp>
      <p:cxnSp>
        <p:nvCxnSpPr>
          <p:cNvPr id="47" name="Straight Arrow Connector 46"/>
          <p:cNvCxnSpPr/>
          <p:nvPr/>
        </p:nvCxnSpPr>
        <p:spPr>
          <a:xfrm flipV="1">
            <a:off x="1052642" y="4920052"/>
            <a:ext cx="1821466" cy="73116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42" y="2942797"/>
            <a:ext cx="1219200" cy="461665"/>
          </a:xfrm>
          <a:prstGeom prst="rect">
            <a:avLst/>
          </a:prstGeom>
          <a:noFill/>
        </p:spPr>
        <p:txBody>
          <a:bodyPr wrap="square" rtlCol="0">
            <a:spAutoFit/>
          </a:bodyPr>
          <a:lstStyle/>
          <a:p>
            <a:r>
              <a:rPr lang="en-US" sz="2400" dirty="0" smtClean="0"/>
              <a:t>Cockpit</a:t>
            </a:r>
            <a:endParaRPr lang="en-US" sz="2400" dirty="0"/>
          </a:p>
        </p:txBody>
      </p:sp>
      <p:cxnSp>
        <p:nvCxnSpPr>
          <p:cNvPr id="51" name="Straight Arrow Connector 50"/>
          <p:cNvCxnSpPr>
            <a:stCxn id="11" idx="3"/>
          </p:cNvCxnSpPr>
          <p:nvPr/>
        </p:nvCxnSpPr>
        <p:spPr>
          <a:xfrm>
            <a:off x="1238742" y="3173630"/>
            <a:ext cx="2133600" cy="101044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02941" y="4342855"/>
            <a:ext cx="1516371" cy="461665"/>
          </a:xfrm>
          <a:prstGeom prst="rect">
            <a:avLst/>
          </a:prstGeom>
          <a:noFill/>
        </p:spPr>
        <p:txBody>
          <a:bodyPr wrap="square" rtlCol="0">
            <a:spAutoFit/>
          </a:bodyPr>
          <a:lstStyle/>
          <a:p>
            <a:pPr algn="ctr"/>
            <a:r>
              <a:rPr lang="en-US" sz="2400" dirty="0" smtClean="0"/>
              <a:t>Ailerons</a:t>
            </a:r>
            <a:endParaRPr lang="en-US" sz="2400" dirty="0"/>
          </a:p>
        </p:txBody>
      </p:sp>
      <p:cxnSp>
        <p:nvCxnSpPr>
          <p:cNvPr id="37" name="Straight Arrow Connector 36"/>
          <p:cNvCxnSpPr>
            <a:stCxn id="24" idx="1"/>
          </p:cNvCxnSpPr>
          <p:nvPr/>
        </p:nvCxnSpPr>
        <p:spPr>
          <a:xfrm flipH="1">
            <a:off x="6328253" y="4573688"/>
            <a:ext cx="1174688" cy="15983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578436" y="3856488"/>
            <a:ext cx="1246909" cy="461665"/>
          </a:xfrm>
          <a:prstGeom prst="rect">
            <a:avLst/>
          </a:prstGeom>
          <a:noFill/>
        </p:spPr>
        <p:txBody>
          <a:bodyPr wrap="square" rtlCol="0">
            <a:spAutoFit/>
          </a:bodyPr>
          <a:lstStyle/>
          <a:p>
            <a:pPr algn="ctr"/>
            <a:r>
              <a:rPr lang="en-US" sz="2400" dirty="0" smtClean="0"/>
              <a:t>Flaps</a:t>
            </a:r>
            <a:endParaRPr lang="en-US" sz="2400" dirty="0"/>
          </a:p>
        </p:txBody>
      </p:sp>
      <p:cxnSp>
        <p:nvCxnSpPr>
          <p:cNvPr id="44" name="Straight Arrow Connector 43"/>
          <p:cNvCxnSpPr>
            <a:stCxn id="41" idx="1"/>
          </p:cNvCxnSpPr>
          <p:nvPr/>
        </p:nvCxnSpPr>
        <p:spPr>
          <a:xfrm flipH="1">
            <a:off x="4861582" y="4087321"/>
            <a:ext cx="2716854"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578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stretch>
            <a:fillRect/>
          </a:stretch>
        </p:blipFill>
        <p:spPr>
          <a:xfrm>
            <a:off x="1358900" y="2617041"/>
            <a:ext cx="4612054" cy="2831288"/>
          </a:xfrm>
          <a:prstGeom prst="rect">
            <a:avLst/>
          </a:prstGeom>
        </p:spPr>
      </p:pic>
      <p:sp>
        <p:nvSpPr>
          <p:cNvPr id="2" name="Title 1"/>
          <p:cNvSpPr>
            <a:spLocks noGrp="1"/>
          </p:cNvSpPr>
          <p:nvPr>
            <p:ph type="title"/>
          </p:nvPr>
        </p:nvSpPr>
        <p:spPr/>
        <p:txBody>
          <a:bodyPr/>
          <a:lstStyle/>
          <a:p>
            <a:r>
              <a:rPr lang="en-US" sz="4000" dirty="0" smtClean="0"/>
              <a:t>Aircraft Components</a:t>
            </a:r>
            <a:endParaRPr lang="en-US" sz="4000" dirty="0"/>
          </a:p>
        </p:txBody>
      </p:sp>
      <p:sp>
        <p:nvSpPr>
          <p:cNvPr id="13" name="TextBox 12"/>
          <p:cNvSpPr txBox="1"/>
          <p:nvPr/>
        </p:nvSpPr>
        <p:spPr>
          <a:xfrm>
            <a:off x="1238742" y="1910858"/>
            <a:ext cx="2133600" cy="461665"/>
          </a:xfrm>
          <a:prstGeom prst="rect">
            <a:avLst/>
          </a:prstGeom>
          <a:noFill/>
        </p:spPr>
        <p:txBody>
          <a:bodyPr wrap="square" rtlCol="0">
            <a:spAutoFit/>
          </a:bodyPr>
          <a:lstStyle/>
          <a:p>
            <a:pPr algn="ctr"/>
            <a:r>
              <a:rPr lang="en-US" sz="2400" dirty="0" smtClean="0"/>
              <a:t>Empennage</a:t>
            </a:r>
          </a:p>
        </p:txBody>
      </p:sp>
      <p:sp>
        <p:nvSpPr>
          <p:cNvPr id="14" name="Oval 13"/>
          <p:cNvSpPr/>
          <p:nvPr/>
        </p:nvSpPr>
        <p:spPr>
          <a:xfrm rot="1811580">
            <a:off x="3829887" y="2514945"/>
            <a:ext cx="2527398" cy="189834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4" idx="2"/>
          </p:cNvCxnSpPr>
          <p:nvPr/>
        </p:nvCxnSpPr>
        <p:spPr>
          <a:xfrm>
            <a:off x="2874108" y="2344613"/>
            <a:ext cx="1127217" cy="48397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37616" y="5864465"/>
            <a:ext cx="1600200" cy="461665"/>
          </a:xfrm>
          <a:prstGeom prst="rect">
            <a:avLst/>
          </a:prstGeom>
          <a:noFill/>
        </p:spPr>
        <p:txBody>
          <a:bodyPr wrap="square" rtlCol="0">
            <a:spAutoFit/>
          </a:bodyPr>
          <a:lstStyle/>
          <a:p>
            <a:r>
              <a:rPr lang="en-US" sz="2400" dirty="0" smtClean="0"/>
              <a:t>Fuselage</a:t>
            </a:r>
            <a:endParaRPr lang="en-US" sz="2400" dirty="0"/>
          </a:p>
        </p:txBody>
      </p:sp>
      <p:cxnSp>
        <p:nvCxnSpPr>
          <p:cNvPr id="20" name="Straight Arrow Connector 19"/>
          <p:cNvCxnSpPr/>
          <p:nvPr/>
        </p:nvCxnSpPr>
        <p:spPr>
          <a:xfrm flipH="1" flipV="1">
            <a:off x="2768600" y="4419598"/>
            <a:ext cx="228600" cy="14536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64300" y="2631472"/>
            <a:ext cx="2578100" cy="1200329"/>
          </a:xfrm>
          <a:prstGeom prst="rect">
            <a:avLst/>
          </a:prstGeom>
          <a:noFill/>
        </p:spPr>
        <p:txBody>
          <a:bodyPr wrap="square" rtlCol="0">
            <a:spAutoFit/>
          </a:bodyPr>
          <a:lstStyle/>
          <a:p>
            <a:pPr algn="ctr"/>
            <a:r>
              <a:rPr lang="en-US" sz="2400" dirty="0" smtClean="0"/>
              <a:t>Elevator</a:t>
            </a:r>
            <a:endParaRPr lang="en-US" sz="2400" dirty="0"/>
          </a:p>
          <a:p>
            <a:pPr algn="ctr"/>
            <a:r>
              <a:rPr lang="en-US" sz="2400" dirty="0" smtClean="0"/>
              <a:t>(No horizontal stabilizer)</a:t>
            </a:r>
            <a:endParaRPr lang="en-US" sz="2400" dirty="0"/>
          </a:p>
        </p:txBody>
      </p:sp>
      <p:cxnSp>
        <p:nvCxnSpPr>
          <p:cNvPr id="22" name="Straight Arrow Connector 21"/>
          <p:cNvCxnSpPr/>
          <p:nvPr/>
        </p:nvCxnSpPr>
        <p:spPr>
          <a:xfrm flipH="1">
            <a:off x="5633918" y="3404462"/>
            <a:ext cx="1038469" cy="4817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39409" y="1119355"/>
            <a:ext cx="3263900" cy="830997"/>
          </a:xfrm>
          <a:prstGeom prst="rect">
            <a:avLst/>
          </a:prstGeom>
          <a:noFill/>
        </p:spPr>
        <p:txBody>
          <a:bodyPr wrap="square" rtlCol="0">
            <a:spAutoFit/>
          </a:bodyPr>
          <a:lstStyle/>
          <a:p>
            <a:pPr algn="ctr"/>
            <a:r>
              <a:rPr lang="en-US" sz="2400" dirty="0" smtClean="0"/>
              <a:t>Rudder</a:t>
            </a:r>
          </a:p>
          <a:p>
            <a:pPr algn="ctr"/>
            <a:r>
              <a:rPr lang="en-US" sz="2400" dirty="0" smtClean="0"/>
              <a:t>(No vertical stabilizer)</a:t>
            </a:r>
            <a:endParaRPr lang="en-US" sz="2400" dirty="0"/>
          </a:p>
        </p:txBody>
      </p:sp>
      <p:cxnSp>
        <p:nvCxnSpPr>
          <p:cNvPr id="23" name="Straight Arrow Connector 22"/>
          <p:cNvCxnSpPr/>
          <p:nvPr/>
        </p:nvCxnSpPr>
        <p:spPr>
          <a:xfrm flipH="1">
            <a:off x="5400432" y="1910860"/>
            <a:ext cx="298937" cy="7206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91100" y="5613119"/>
            <a:ext cx="3362574" cy="830997"/>
          </a:xfrm>
          <a:prstGeom prst="rect">
            <a:avLst/>
          </a:prstGeom>
          <a:noFill/>
        </p:spPr>
        <p:txBody>
          <a:bodyPr wrap="square" rtlCol="0">
            <a:spAutoFit/>
          </a:bodyPr>
          <a:lstStyle/>
          <a:p>
            <a:pPr algn="ctr"/>
            <a:r>
              <a:rPr lang="en-US" sz="2400" dirty="0" smtClean="0"/>
              <a:t>Wing</a:t>
            </a:r>
          </a:p>
          <a:p>
            <a:pPr algn="ctr"/>
            <a:r>
              <a:rPr lang="en-US" sz="2400" dirty="0" smtClean="0"/>
              <a:t>(No ailerons or flaps)</a:t>
            </a:r>
            <a:endParaRPr lang="en-US" sz="2400" dirty="0"/>
          </a:p>
        </p:txBody>
      </p:sp>
      <p:cxnSp>
        <p:nvCxnSpPr>
          <p:cNvPr id="36" name="Straight Arrow Connector 35"/>
          <p:cNvCxnSpPr/>
          <p:nvPr/>
        </p:nvCxnSpPr>
        <p:spPr>
          <a:xfrm flipH="1" flipV="1">
            <a:off x="4529012" y="4563905"/>
            <a:ext cx="1478089" cy="130935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4342" y="5663254"/>
            <a:ext cx="1981200" cy="461665"/>
          </a:xfrm>
          <a:prstGeom prst="rect">
            <a:avLst/>
          </a:prstGeom>
          <a:noFill/>
        </p:spPr>
        <p:txBody>
          <a:bodyPr wrap="square" rtlCol="0">
            <a:spAutoFit/>
          </a:bodyPr>
          <a:lstStyle/>
          <a:p>
            <a:r>
              <a:rPr lang="en-US" sz="2400" dirty="0" smtClean="0"/>
              <a:t>Power Plant</a:t>
            </a:r>
            <a:endParaRPr lang="en-US" sz="2400" dirty="0"/>
          </a:p>
        </p:txBody>
      </p:sp>
      <p:cxnSp>
        <p:nvCxnSpPr>
          <p:cNvPr id="47" name="Straight Arrow Connector 46"/>
          <p:cNvCxnSpPr/>
          <p:nvPr/>
        </p:nvCxnSpPr>
        <p:spPr>
          <a:xfrm flipV="1">
            <a:off x="1052642" y="4506631"/>
            <a:ext cx="1093172" cy="1144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42" y="2942797"/>
            <a:ext cx="1219200" cy="461665"/>
          </a:xfrm>
          <a:prstGeom prst="rect">
            <a:avLst/>
          </a:prstGeom>
          <a:noFill/>
        </p:spPr>
        <p:txBody>
          <a:bodyPr wrap="square" rtlCol="0">
            <a:spAutoFit/>
          </a:bodyPr>
          <a:lstStyle/>
          <a:p>
            <a:r>
              <a:rPr lang="en-US" sz="2400" dirty="0" smtClean="0"/>
              <a:t>Cockpit</a:t>
            </a:r>
            <a:endParaRPr lang="en-US" sz="2400" dirty="0"/>
          </a:p>
        </p:txBody>
      </p:sp>
      <p:cxnSp>
        <p:nvCxnSpPr>
          <p:cNvPr id="51" name="Straight Arrow Connector 50"/>
          <p:cNvCxnSpPr/>
          <p:nvPr/>
        </p:nvCxnSpPr>
        <p:spPr>
          <a:xfrm>
            <a:off x="1103928" y="3404462"/>
            <a:ext cx="1296372" cy="9120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061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Fuselage</a:t>
            </a:r>
            <a:endParaRPr lang="en-US" sz="4000" dirty="0"/>
          </a:p>
        </p:txBody>
      </p:sp>
      <p:pic>
        <p:nvPicPr>
          <p:cNvPr id="3" name="Picture 5" descr="Frame Metal Tub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319" y="1364122"/>
            <a:ext cx="82296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428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Wing</a:t>
            </a:r>
            <a:endParaRPr lang="en-US" sz="4000" dirty="0"/>
          </a:p>
        </p:txBody>
      </p:sp>
      <p:pic>
        <p:nvPicPr>
          <p:cNvPr id="3" name="Picture 3" descr="Wing Internal Structure Metal Tub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6770" y="2032456"/>
            <a:ext cx="6664287" cy="444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45011" y="1472021"/>
            <a:ext cx="1937129" cy="461665"/>
          </a:xfrm>
          <a:prstGeom prst="rect">
            <a:avLst/>
          </a:prstGeom>
          <a:noFill/>
        </p:spPr>
        <p:txBody>
          <a:bodyPr wrap="square" rtlCol="0">
            <a:spAutoFit/>
          </a:bodyPr>
          <a:lstStyle/>
          <a:p>
            <a:r>
              <a:rPr lang="en-US" sz="2400" dirty="0" smtClean="0"/>
              <a:t>Wing Strut</a:t>
            </a:r>
            <a:endParaRPr lang="en-US" sz="2400" dirty="0"/>
          </a:p>
        </p:txBody>
      </p:sp>
      <p:cxnSp>
        <p:nvCxnSpPr>
          <p:cNvPr id="6" name="Straight Arrow Connector 5"/>
          <p:cNvCxnSpPr/>
          <p:nvPr/>
        </p:nvCxnSpPr>
        <p:spPr>
          <a:xfrm flipH="1">
            <a:off x="6808426" y="1933686"/>
            <a:ext cx="456284" cy="191120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64401" y="1472021"/>
            <a:ext cx="968564" cy="461665"/>
          </a:xfrm>
          <a:prstGeom prst="rect">
            <a:avLst/>
          </a:prstGeom>
          <a:noFill/>
        </p:spPr>
        <p:txBody>
          <a:bodyPr wrap="square" rtlCol="0">
            <a:spAutoFit/>
          </a:bodyPr>
          <a:lstStyle/>
          <a:p>
            <a:r>
              <a:rPr lang="en-US" sz="2400" dirty="0" smtClean="0"/>
              <a:t>Ribs</a:t>
            </a:r>
            <a:endParaRPr lang="en-US" sz="2400" dirty="0"/>
          </a:p>
        </p:txBody>
      </p:sp>
      <p:sp>
        <p:nvSpPr>
          <p:cNvPr id="9" name="TextBox 8"/>
          <p:cNvSpPr txBox="1"/>
          <p:nvPr/>
        </p:nvSpPr>
        <p:spPr>
          <a:xfrm>
            <a:off x="3887124" y="1472021"/>
            <a:ext cx="968564" cy="461665"/>
          </a:xfrm>
          <a:prstGeom prst="rect">
            <a:avLst/>
          </a:prstGeom>
          <a:noFill/>
        </p:spPr>
        <p:txBody>
          <a:bodyPr wrap="square" rtlCol="0">
            <a:spAutoFit/>
          </a:bodyPr>
          <a:lstStyle/>
          <a:p>
            <a:r>
              <a:rPr lang="en-US" sz="2400" dirty="0" smtClean="0"/>
              <a:t>Spar</a:t>
            </a:r>
            <a:endParaRPr lang="en-US" sz="2400" dirty="0"/>
          </a:p>
        </p:txBody>
      </p:sp>
      <p:cxnSp>
        <p:nvCxnSpPr>
          <p:cNvPr id="10" name="Straight Arrow Connector 9"/>
          <p:cNvCxnSpPr/>
          <p:nvPr/>
        </p:nvCxnSpPr>
        <p:spPr>
          <a:xfrm>
            <a:off x="2020685" y="1933685"/>
            <a:ext cx="678448" cy="128324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19460" y="1933685"/>
            <a:ext cx="216668" cy="191120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903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High Wing</a:t>
            </a:r>
            <a:endParaRPr lang="en-US" sz="4000" dirty="0"/>
          </a:p>
        </p:txBody>
      </p:sp>
      <p:pic>
        <p:nvPicPr>
          <p:cNvPr id="5" name="Picture 6" descr="Wing of an Ultra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572" y="1607254"/>
            <a:ext cx="7848900" cy="355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1180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ircraft Control Surfaces&amp;#x0D;&amp;#x0A;and Components&amp;#x0D;&amp;#x0A;&amp;quot;&quot;/&gt;&lt;property id=&quot;20307&quot; value=&quot;256&quot;/&gt;&lt;/object&gt;&lt;object type=&quot;3&quot; unique_id=&quot;10004&quot;&gt;&lt;property id=&quot;20148&quot; value=&quot;5&quot;/&gt;&lt;property id=&quot;20300&quot; value=&quot;Slide 2 - &amp;quot;Aircraft Components and Control&amp;quot;&quot;/&gt;&lt;property id=&quot;20307&quot; value=&quot;279&quot;/&gt;&lt;/object&gt;&lt;object type=&quot;3&quot; unique_id=&quot;10005&quot;&gt;&lt;property id=&quot;20148&quot; value=&quot;5&quot;/&gt;&lt;property id=&quot;20300&quot; value=&quot;Slide 3 - &amp;quot;Aircraft Components&amp;quot;&quot;/&gt;&lt;property id=&quot;20307&quot; value=&quot;278&quot;/&gt;&lt;/object&gt;&lt;object type=&quot;3&quot; unique_id=&quot;10006&quot;&gt;&lt;property id=&quot;20148&quot; value=&quot;5&quot;/&gt;&lt;property id=&quot;20300&quot; value=&quot;Slide 4 - &amp;quot;Aircraft Components&amp;quot;&quot;/&gt;&lt;property id=&quot;20307&quot; value=&quot;277&quot;/&gt;&lt;/object&gt;&lt;object type=&quot;3&quot; unique_id=&quot;10007&quot;&gt;&lt;property id=&quot;20148&quot; value=&quot;5&quot;/&gt;&lt;property id=&quot;20300&quot; value=&quot;Slide 14 - &amp;quot;Empennage and Wing Components&amp;quot;&quot;/&gt;&lt;property id=&quot;20307&quot; value=&quot;283&quot;/&gt;&lt;/object&gt;&lt;object type=&quot;3&quot; unique_id=&quot;10008&quot;&gt;&lt;property id=&quot;20148&quot; value=&quot;5&quot;/&gt;&lt;property id=&quot;20300&quot; value=&quot;Slide 30 - &amp;quot;Center of Gravity&amp;quot;&quot;/&gt;&lt;property id=&quot;20307&quot; value=&quot;287&quot;/&gt;&lt;/object&gt;&lt;object type=&quot;3&quot; unique_id=&quot;10009&quot;&gt;&lt;property id=&quot;20148&quot; value=&quot;5&quot;/&gt;&lt;property id=&quot;20300&quot; value=&quot;Slide 31 - &amp;quot;Stability&amp;quot;&quot;/&gt;&lt;property id=&quot;20307&quot; value=&quot;288&quot;/&gt;&lt;/object&gt;&lt;object type=&quot;3&quot; unique_id=&quot;10010&quot;&gt;&lt;property id=&quot;20148&quot; value=&quot;5&quot;/&gt;&lt;property id=&quot;20300&quot; value=&quot;Slide 32 - &amp;quot;Aircraft Attitude&amp;quot;&quot;/&gt;&lt;property id=&quot;20307&quot; value=&quot;270&quot;/&gt;&lt;/object&gt;&lt;object type=&quot;3&quot; unique_id=&quot;10011&quot;&gt;&lt;property id=&quot;20148&quot; value=&quot;5&quot;/&gt;&lt;property id=&quot;20300&quot; value=&quot;Slide 33 - &amp;quot;Aircraft Stability and Movement Around Three Axes of Flight&amp;quot;&quot;/&gt;&lt;property id=&quot;20307&quot; value=&quot;282&quot;/&gt;&lt;/object&gt;&lt;object type=&quot;3&quot; unique_id=&quot;10012&quot;&gt;&lt;property id=&quot;20148&quot; value=&quot;5&quot;/&gt;&lt;property id=&quot;20300&quot; value=&quot;Slide 34 - &amp;quot;Aircraft Roll Stability and Control&amp;quot;&quot;/&gt;&lt;property id=&quot;20307&quot; value=&quot;273&quot;/&gt;&lt;/object&gt;&lt;object type=&quot;3&quot; unique_id=&quot;10013&quot;&gt;&lt;property id=&quot;20148&quot; value=&quot;5&quot;/&gt;&lt;property id=&quot;20300&quot; value=&quot;Slide 35 - &amp;quot;Flight Controls that Cause Ailerons and Flaps to Move&amp;quot;&quot;/&gt;&lt;property id=&quot;20307&quot; value=&quot;280&quot;/&gt;&lt;/object&gt;&lt;object type=&quot;3&quot; unique_id=&quot;10014&quot;&gt;&lt;property id=&quot;20148&quot; value=&quot;5&quot;/&gt;&lt;property id=&quot;20300&quot; value=&quot;Slide 36 - &amp;quot;Aircraft Pitch Stability and Control&amp;quot;&quot;/&gt;&lt;property id=&quot;20307&quot; value=&quot;263&quot;/&gt;&lt;/object&gt;&lt;object type=&quot;3&quot; unique_id=&quot;10015&quot;&gt;&lt;property id=&quot;20148&quot; value=&quot;5&quot;/&gt;&lt;property id=&quot;20300&quot; value=&quot;Slide 38 - &amp;quot;Aircraft Yaw Stability and Control&amp;quot;&quot;/&gt;&lt;property id=&quot;20307&quot; value=&quot;274&quot;/&gt;&lt;/object&gt;&lt;object type=&quot;3&quot; unique_id=&quot;10016&quot;&gt;&lt;property id=&quot;20148&quot; value=&quot;5&quot;/&gt;&lt;property id=&quot;20300&quot; value=&quot;Slide 40 - &amp;quot;Aircraft Motion and Control&amp;quot;&quot;/&gt;&lt;property id=&quot;20307&quot; value=&quot;285&quot;/&gt;&lt;/object&gt;&lt;object type=&quot;3&quot; unique_id=&quot;10017&quot;&gt;&lt;property id=&quot;20148&quot; value=&quot;5&quot;/&gt;&lt;property id=&quot;20300&quot; value=&quot;Slide 41 - &amp;quot;References&amp;quot;&quot;/&gt;&lt;property id=&quot;20307&quot; value=&quot;261&quot;/&gt;&lt;/object&gt;&lt;object type=&quot;3&quot; unique_id=&quot;10018&quot;&gt;&lt;property id=&quot;20148&quot; value=&quot;5&quot;/&gt;&lt;property id=&quot;20300&quot; value=&quot;Slide 42 - &amp;quot;References&amp;quot;&quot;/&gt;&lt;property id=&quot;20307&quot; value=&quot;289&quot;/&gt;&lt;/object&gt;&lt;object type=&quot;3&quot; unique_id=&quot;10073&quot;&gt;&lt;property id=&quot;20148&quot; value=&quot;5&quot;/&gt;&lt;property id=&quot;20300&quot; value=&quot;Slide 37 - &amp;quot;Aircraft Pitch Stability and Control&amp;quot;&quot;/&gt;&lt;property id=&quot;20307&quot; value=&quot;290&quot;/&gt;&lt;/object&gt;&lt;object type=&quot;3&quot; unique_id=&quot;10074&quot;&gt;&lt;property id=&quot;20148&quot; value=&quot;5&quot;/&gt;&lt;property id=&quot;20300&quot; value=&quot;Slide 39 - &amp;quot;Aircraft Yaw Stability and Control&amp;quot;&quot;/&gt;&lt;property id=&quot;20307&quot; value=&quot;291&quot;/&gt;&lt;/object&gt;&lt;object type=&quot;3&quot; unique_id=&quot;10613&quot;&gt;&lt;property id=&quot;20148&quot; value=&quot;5&quot;/&gt;&lt;property id=&quot;20300&quot; value=&quot;Slide 5 - &amp;quot;Aircraft Components&amp;quot;&quot;/&gt;&lt;property id=&quot;20307&quot; value=&quot;314&quot;/&gt;&lt;/object&gt;&lt;object type=&quot;3&quot; unique_id=&quot;10614&quot;&gt;&lt;property id=&quot;20148&quot; value=&quot;5&quot;/&gt;&lt;property id=&quot;20300&quot; value=&quot;Slide 6 - &amp;quot;Fuselage&amp;quot;&quot;/&gt;&lt;property id=&quot;20307&quot; value=&quot;293&quot;/&gt;&lt;/object&gt;&lt;object type=&quot;3&quot; unique_id=&quot;10615&quot;&gt;&lt;property id=&quot;20148&quot; value=&quot;5&quot;/&gt;&lt;property id=&quot;20300&quot; value=&quot;Slide 7 - &amp;quot;Wing&amp;quot;&quot;/&gt;&lt;property id=&quot;20307&quot; value=&quot;294&quot;/&gt;&lt;/object&gt;&lt;object type=&quot;3&quot; unique_id=&quot;10616&quot;&gt;&lt;property id=&quot;20148&quot; value=&quot;5&quot;/&gt;&lt;property id=&quot;20300&quot; value=&quot;Slide 8 - &amp;quot;High Wing&amp;quot;&quot;/&gt;&lt;property id=&quot;20307&quot; value=&quot;295&quot;/&gt;&lt;/object&gt;&lt;object type=&quot;3&quot; unique_id=&quot;10617&quot;&gt;&lt;property id=&quot;20148&quot; value=&quot;5&quot;/&gt;&lt;property id=&quot;20300&quot; value=&quot;Slide 9 - &amp;quot;Mid Wing&amp;quot;&quot;/&gt;&lt;property id=&quot;20307&quot; value=&quot;296&quot;/&gt;&lt;/object&gt;&lt;object type=&quot;3&quot; unique_id=&quot;10618&quot;&gt;&lt;property id=&quot;20148&quot; value=&quot;5&quot;/&gt;&lt;property id=&quot;20300&quot; value=&quot;Slide 10 - &amp;quot;Low Wing&amp;quot;&quot;/&gt;&lt;property id=&quot;20307&quot; value=&quot;297&quot;/&gt;&lt;/object&gt;&lt;object type=&quot;3&quot; unique_id=&quot;10619&quot;&gt;&lt;property id=&quot;20148&quot; value=&quot;5&quot;/&gt;&lt;property id=&quot;20300&quot; value=&quot;Slide 11 - &amp;quot;Multiple Wings – Biplane&amp;quot;&quot;/&gt;&lt;property id=&quot;20307&quot; value=&quot;298&quot;/&gt;&lt;/object&gt;&lt;object type=&quot;3&quot; unique_id=&quot;10620&quot;&gt;&lt;property id=&quot;20148&quot; value=&quot;5&quot;/&gt;&lt;property id=&quot;20300&quot; value=&quot;Slide 12 - &amp;quot;Canard Wings&amp;quot;&quot;/&gt;&lt;property id=&quot;20307&quot; value=&quot;299&quot;/&gt;&lt;/object&gt;&lt;object type=&quot;3&quot; unique_id=&quot;10621&quot;&gt;&lt;property id=&quot;20148&quot; value=&quot;5&quot;/&gt;&lt;property id=&quot;20300&quot; value=&quot;Slide 15 - &amp;quot;Empennage&amp;quot;&quot;/&gt;&lt;property id=&quot;20307&quot; value=&quot;300&quot;/&gt;&lt;/object&gt;&lt;object type=&quot;3&quot; unique_id=&quot;10622&quot;&gt;&lt;property id=&quot;20148&quot; value=&quot;5&quot;/&gt;&lt;property id=&quot;20300&quot; value=&quot;Slide 16 - &amp;quot;Twin Vertical Stabilizers&amp;quot;&quot;/&gt;&lt;property id=&quot;20307&quot; value=&quot;301&quot;/&gt;&lt;/object&gt;&lt;object type=&quot;3&quot; unique_id=&quot;10623&quot;&gt;&lt;property id=&quot;20148&quot; value=&quot;5&quot;/&gt;&lt;property id=&quot;20300&quot; value=&quot;Slide 17 - &amp;quot;Triple Vertical Stabilizers&amp;quot;&quot;/&gt;&lt;property id=&quot;20307&quot; value=&quot;302&quot;/&gt;&lt;/object&gt;&lt;object type=&quot;3&quot; unique_id=&quot;10624&quot;&gt;&lt;property id=&quot;20148&quot; value=&quot;5&quot;/&gt;&lt;property id=&quot;20300&quot; value=&quot;Slide 18 - &amp;quot;V Tail&amp;quot;&quot;/&gt;&lt;property id=&quot;20307&quot; value=&quot;303&quot;/&gt;&lt;/object&gt;&lt;object type=&quot;3&quot; unique_id=&quot;10625&quot;&gt;&lt;property id=&quot;20148&quot; value=&quot;5&quot;/&gt;&lt;property id=&quot;20300&quot; value=&quot;Slide 19 - &amp;quot;Powerplant – Tractor&amp;quot;&quot;/&gt;&lt;property id=&quot;20307&quot; value=&quot;304&quot;/&gt;&lt;/object&gt;&lt;object type=&quot;3&quot; unique_id=&quot;10626&quot;&gt;&lt;property id=&quot;20148&quot; value=&quot;5&quot;/&gt;&lt;property id=&quot;20300&quot; value=&quot;Slide 20 - &amp;quot;Powerplant – Pusher&amp;quot;&quot;/&gt;&lt;property id=&quot;20307&quot; value=&quot;305&quot;/&gt;&lt;/object&gt;&lt;object type=&quot;3&quot; unique_id=&quot;10627&quot;&gt;&lt;property id=&quot;20148&quot; value=&quot;5&quot;/&gt;&lt;property id=&quot;20300&quot; value=&quot;Slide 21 - &amp;quot;Powerplant – Variable Direction&amp;quot;&quot;/&gt;&lt;property id=&quot;20307&quot; value=&quot;312&quot;/&gt;&lt;/object&gt;&lt;object type=&quot;3&quot; unique_id=&quot;10628&quot;&gt;&lt;property id=&quot;20148&quot; value=&quot;5&quot;/&gt;&lt;property id=&quot;20300&quot; value=&quot;Slide 22 - &amp;quot;Landing Gear – Oleo Strut&amp;quot;&quot;/&gt;&lt;property id=&quot;20307&quot; value=&quot;306&quot;/&gt;&lt;/object&gt;&lt;object type=&quot;3&quot; unique_id=&quot;10629&quot;&gt;&lt;property id=&quot;20148&quot; value=&quot;5&quot;/&gt;&lt;property id=&quot;20300&quot; value=&quot;Slide 23 - &amp;quot;Landing Gear – Floats&amp;quot;&quot;/&gt;&lt;property id=&quot;20307&quot; value=&quot;313&quot;/&gt;&lt;/object&gt;&lt;object type=&quot;3&quot; unique_id=&quot;10630&quot;&gt;&lt;property id=&quot;20148&quot; value=&quot;5&quot;/&gt;&lt;property id=&quot;20300&quot; value=&quot;Slide 24 - &amp;quot;Conventional Gear – Tail-Dragger&amp;quot;&quot;/&gt;&lt;property id=&quot;20307&quot; value=&quot;307&quot;/&gt;&lt;/object&gt;&lt;object type=&quot;3&quot; unique_id=&quot;10631&quot;&gt;&lt;property id=&quot;20148&quot; value=&quot;5&quot;/&gt;&lt;property id=&quot;20300&quot; value=&quot;Slide 25 - &amp;quot;Tricycle Gear&amp;quot;&quot;/&gt;&lt;property id=&quot;20307&quot; value=&quot;308&quot;/&gt;&lt;/object&gt;&lt;object type=&quot;3&quot; unique_id=&quot;10632&quot;&gt;&lt;property id=&quot;20148&quot; value=&quot;5&quot;/&gt;&lt;property id=&quot;20300&quot; value=&quot;Slide 26 - &amp;quot;Specialized Landing Gear&amp;quot;&quot;/&gt;&lt;property id=&quot;20307&quot; value=&quot;309&quot;/&gt;&lt;/object&gt;&lt;object type=&quot;3&quot; unique_id=&quot;10633&quot;&gt;&lt;property id=&quot;20148&quot; value=&quot;5&quot;/&gt;&lt;property id=&quot;20300&quot; value=&quot;Slide 29 - &amp;quot;Instrument Panel&amp;quot;&quot;/&gt;&lt;property id=&quot;20307&quot; value=&quot;310&quot;/&gt;&lt;/object&gt;&lt;object type=&quot;3&quot; unique_id=&quot;10678&quot;&gt;&lt;property id=&quot;20148&quot; value=&quot;5&quot;/&gt;&lt;property id=&quot;20300&quot; value=&quot;Slide 27 - &amp;quot;Aircraft Size&amp;quot;&quot;/&gt;&lt;property id=&quot;20307&quot; value=&quot;315&quot;/&gt;&lt;/object&gt;&lt;object type=&quot;3&quot; unique_id=&quot;10794&quot;&gt;&lt;property id=&quot;20148&quot; value=&quot;5&quot;/&gt;&lt;property id=&quot;20300&quot; value=&quot;Slide 28 - &amp;quot;Aircraft Size&amp;quot;&quot;/&gt;&lt;property id=&quot;20307&quot; value=&quot;316&quot;/&gt;&lt;/object&gt;&lt;object type=&quot;3&quot; unique_id=&quot;10839&quot;&gt;&lt;property id=&quot;20148&quot; value=&quot;5&quot;/&gt;&lt;property id=&quot;20300&quot; value=&quot;Slide 13 - &amp;quot;Winglet&amp;quot;&quot;/&gt;&lt;property id=&quot;20307&quot; value=&quot;317&quot;/&gt;&lt;/object&gt;&lt;/object&gt;&lt;object type=&quot;8&quot; unique_id=&quot;10036&quo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1803</TotalTime>
  <Words>2357</Words>
  <Application>Microsoft Office PowerPoint</Application>
  <PresentationFormat>On-screen Show (4:3)</PresentationFormat>
  <Paragraphs>356</Paragraphs>
  <Slides>45</Slides>
  <Notes>25</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45</vt:i4>
      </vt:variant>
    </vt:vector>
  </HeadingPairs>
  <TitlesOfParts>
    <vt:vector size="48" baseType="lpstr">
      <vt:lpstr>Arial</vt:lpstr>
      <vt:lpstr>PowerPointTemplateAE_2009_1217_NEW NEW Template</vt:lpstr>
      <vt:lpstr>1_Custom Design</vt:lpstr>
      <vt:lpstr>PowerPoint Presentation</vt:lpstr>
      <vt:lpstr>Aircraft Components and Control</vt:lpstr>
      <vt:lpstr>Aircraft Components</vt:lpstr>
      <vt:lpstr>Aircraft Components</vt:lpstr>
      <vt:lpstr>Aircraft Components</vt:lpstr>
      <vt:lpstr>Aircraft Components</vt:lpstr>
      <vt:lpstr>Fuselage</vt:lpstr>
      <vt:lpstr>Wing</vt:lpstr>
      <vt:lpstr>High Wing</vt:lpstr>
      <vt:lpstr>Mid Wing</vt:lpstr>
      <vt:lpstr>Low Wing</vt:lpstr>
      <vt:lpstr>Multiple Wings – Biplane</vt:lpstr>
      <vt:lpstr>Canard Wings</vt:lpstr>
      <vt:lpstr>Winglet</vt:lpstr>
      <vt:lpstr>Empennage and Wing Components</vt:lpstr>
      <vt:lpstr>Empennage</vt:lpstr>
      <vt:lpstr>Twin Vertical Stabilizers</vt:lpstr>
      <vt:lpstr>Triple Vertical Stabilizers</vt:lpstr>
      <vt:lpstr>V Tail</vt:lpstr>
      <vt:lpstr>Powerplant – Tractor</vt:lpstr>
      <vt:lpstr>Powerplant – Pusher</vt:lpstr>
      <vt:lpstr>Powerplant – Variable Direction</vt:lpstr>
      <vt:lpstr>Landing Gear – Oleo Strut</vt:lpstr>
      <vt:lpstr>Landing Gear – Floats</vt:lpstr>
      <vt:lpstr>Conventional Gear – Tail-Dragger</vt:lpstr>
      <vt:lpstr>Tricycle Gear</vt:lpstr>
      <vt:lpstr>Specialized Landing Gear</vt:lpstr>
      <vt:lpstr>Aircraft Size</vt:lpstr>
      <vt:lpstr>Aircraft Size</vt:lpstr>
      <vt:lpstr>Specialty Aircraft</vt:lpstr>
      <vt:lpstr>Instrument Panel</vt:lpstr>
      <vt:lpstr>Center of Gravity</vt:lpstr>
      <vt:lpstr>Stability</vt:lpstr>
      <vt:lpstr>Aircraft Attitude</vt:lpstr>
      <vt:lpstr>Aircraft Stability and Movement Around Three Axes of Flight</vt:lpstr>
      <vt:lpstr>Aircraft Roll Stability and Control</vt:lpstr>
      <vt:lpstr>Flight Controls that Cause Ailerons and Flaps to Move</vt:lpstr>
      <vt:lpstr>Aircraft Pitch Stability and Control</vt:lpstr>
      <vt:lpstr>Aircraft Pitch Stability and Control</vt:lpstr>
      <vt:lpstr>Aircraft Yaw Stability and Control</vt:lpstr>
      <vt:lpstr>Aircraft Yaw Stability and Control</vt:lpstr>
      <vt:lpstr>Aircraft Motion and Control</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Control Surfaces and Compoents</dc:title>
  <dc:subject>AE – Lesson 1.2 - Physics of Flight</dc:subject>
  <dc:creator>AE Revision Team</dc:creator>
  <cp:lastModifiedBy>Kyle Standish</cp:lastModifiedBy>
  <cp:revision>148</cp:revision>
  <cp:lastPrinted>2011-06-07T13:05:16Z</cp:lastPrinted>
  <dcterms:created xsi:type="dcterms:W3CDTF">2010-01-04T14:07:12Z</dcterms:created>
  <dcterms:modified xsi:type="dcterms:W3CDTF">2015-09-29T13:29:31Z</dcterms:modified>
</cp:coreProperties>
</file>